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2"/>
  </p:notesMasterIdLst>
  <p:sldIdLst>
    <p:sldId id="377" r:id="rId2"/>
    <p:sldId id="479" r:id="rId3"/>
    <p:sldId id="522" r:id="rId4"/>
    <p:sldId id="506" r:id="rId5"/>
    <p:sldId id="507" r:id="rId6"/>
    <p:sldId id="508" r:id="rId7"/>
    <p:sldId id="509" r:id="rId8"/>
    <p:sldId id="378" r:id="rId9"/>
    <p:sldId id="381" r:id="rId10"/>
    <p:sldId id="519" r:id="rId11"/>
    <p:sldId id="380" r:id="rId12"/>
    <p:sldId id="382" r:id="rId13"/>
    <p:sldId id="384" r:id="rId14"/>
    <p:sldId id="484" r:id="rId15"/>
    <p:sldId id="383" r:id="rId16"/>
    <p:sldId id="510" r:id="rId17"/>
    <p:sldId id="389" r:id="rId18"/>
    <p:sldId id="520" r:id="rId19"/>
    <p:sldId id="521" r:id="rId20"/>
    <p:sldId id="391" r:id="rId21"/>
    <p:sldId id="388" r:id="rId22"/>
    <p:sldId id="523" r:id="rId23"/>
    <p:sldId id="394" r:id="rId24"/>
    <p:sldId id="393" r:id="rId25"/>
    <p:sldId id="485" r:id="rId26"/>
    <p:sldId id="395" r:id="rId27"/>
    <p:sldId id="403" r:id="rId28"/>
    <p:sldId id="397" r:id="rId29"/>
    <p:sldId id="398" r:id="rId30"/>
    <p:sldId id="399" r:id="rId31"/>
    <p:sldId id="486" r:id="rId32"/>
    <p:sldId id="487" r:id="rId33"/>
    <p:sldId id="404" r:id="rId34"/>
    <p:sldId id="405" r:id="rId35"/>
    <p:sldId id="407" r:id="rId36"/>
    <p:sldId id="408" r:id="rId37"/>
    <p:sldId id="409" r:id="rId38"/>
    <p:sldId id="410" r:id="rId39"/>
    <p:sldId id="411" r:id="rId40"/>
    <p:sldId id="412" r:id="rId41"/>
    <p:sldId id="413" r:id="rId42"/>
    <p:sldId id="414" r:id="rId43"/>
    <p:sldId id="416" r:id="rId44"/>
    <p:sldId id="415" r:id="rId45"/>
    <p:sldId id="417" r:id="rId46"/>
    <p:sldId id="488" r:id="rId47"/>
    <p:sldId id="421" r:id="rId48"/>
    <p:sldId id="422" r:id="rId49"/>
    <p:sldId id="420" r:id="rId50"/>
    <p:sldId id="419" r:id="rId51"/>
    <p:sldId id="489" r:id="rId52"/>
    <p:sldId id="490" r:id="rId53"/>
    <p:sldId id="491" r:id="rId54"/>
    <p:sldId id="492" r:id="rId55"/>
    <p:sldId id="493" r:id="rId56"/>
    <p:sldId id="424" r:id="rId57"/>
    <p:sldId id="425" r:id="rId58"/>
    <p:sldId id="426" r:id="rId59"/>
    <p:sldId id="427" r:id="rId60"/>
    <p:sldId id="512" r:id="rId61"/>
    <p:sldId id="428" r:id="rId62"/>
    <p:sldId id="429" r:id="rId63"/>
    <p:sldId id="430" r:id="rId64"/>
    <p:sldId id="524" r:id="rId65"/>
    <p:sldId id="516" r:id="rId66"/>
    <p:sldId id="515" r:id="rId67"/>
    <p:sldId id="433" r:id="rId68"/>
    <p:sldId id="435" r:id="rId69"/>
    <p:sldId id="494" r:id="rId70"/>
    <p:sldId id="495" r:id="rId71"/>
    <p:sldId id="496" r:id="rId72"/>
    <p:sldId id="498" r:id="rId73"/>
    <p:sldId id="499" r:id="rId74"/>
    <p:sldId id="497" r:id="rId75"/>
    <p:sldId id="500" r:id="rId76"/>
    <p:sldId id="501" r:id="rId77"/>
    <p:sldId id="436" r:id="rId78"/>
    <p:sldId id="437" r:id="rId79"/>
    <p:sldId id="438" r:id="rId80"/>
    <p:sldId id="439" r:id="rId81"/>
    <p:sldId id="440" r:id="rId82"/>
    <p:sldId id="441" r:id="rId83"/>
    <p:sldId id="442" r:id="rId84"/>
    <p:sldId id="525" r:id="rId85"/>
    <p:sldId id="443" r:id="rId86"/>
    <p:sldId id="444" r:id="rId87"/>
    <p:sldId id="445" r:id="rId88"/>
    <p:sldId id="502" r:id="rId89"/>
    <p:sldId id="514" r:id="rId90"/>
    <p:sldId id="446" r:id="rId91"/>
    <p:sldId id="503" r:id="rId92"/>
    <p:sldId id="448" r:id="rId93"/>
    <p:sldId id="447" r:id="rId94"/>
    <p:sldId id="449" r:id="rId95"/>
    <p:sldId id="526" r:id="rId96"/>
    <p:sldId id="450" r:id="rId97"/>
    <p:sldId id="451" r:id="rId98"/>
    <p:sldId id="452" r:id="rId99"/>
    <p:sldId id="453" r:id="rId100"/>
    <p:sldId id="454" r:id="rId101"/>
    <p:sldId id="504" r:id="rId102"/>
    <p:sldId id="455" r:id="rId103"/>
    <p:sldId id="456" r:id="rId104"/>
    <p:sldId id="457" r:id="rId105"/>
    <p:sldId id="527" r:id="rId106"/>
    <p:sldId id="458" r:id="rId107"/>
    <p:sldId id="469" r:id="rId108"/>
    <p:sldId id="460" r:id="rId109"/>
    <p:sldId id="528" r:id="rId110"/>
    <p:sldId id="529" r:id="rId111"/>
    <p:sldId id="461" r:id="rId112"/>
    <p:sldId id="462" r:id="rId113"/>
    <p:sldId id="463" r:id="rId114"/>
    <p:sldId id="530" r:id="rId115"/>
    <p:sldId id="464" r:id="rId116"/>
    <p:sldId id="505" r:id="rId117"/>
    <p:sldId id="470" r:id="rId118"/>
    <p:sldId id="471" r:id="rId119"/>
    <p:sldId id="472" r:id="rId120"/>
    <p:sldId id="531" r:id="rId121"/>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rk" initials="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67" autoAdjust="0"/>
    <p:restoredTop sz="71405"/>
  </p:normalViewPr>
  <p:slideViewPr>
    <p:cSldViewPr>
      <p:cViewPr varScale="1">
        <p:scale>
          <a:sx n="71" d="100"/>
          <a:sy n="71" d="100"/>
        </p:scale>
        <p:origin x="2768"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commentAuthors" Target="commentAuthor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9B4C85-69E8-4FAB-8141-F6B9F611450C}" type="datetimeFigureOut">
              <a:rPr lang="nl-NL" smtClean="0"/>
              <a:pPr/>
              <a:t>04-02-2021</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07CC32-1F34-47A2-A23E-DBD99CA99648}" type="slidenum">
              <a:rPr lang="nl-NL" smtClean="0"/>
              <a:pPr/>
              <a:t>‹nr.›</a:t>
            </a:fld>
            <a:endParaRPr lang="nl-NL"/>
          </a:p>
        </p:txBody>
      </p:sp>
    </p:spTree>
    <p:extLst>
      <p:ext uri="{BB962C8B-B14F-4D97-AF65-F5344CB8AC3E}">
        <p14:creationId xmlns:p14="http://schemas.microsoft.com/office/powerpoint/2010/main" val="2897664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Op in de laatste 100 jaar is heel wat vooruitgang geboekt in de luchtvaart, zo ook op vlak van de prestaties zoals je hier ziet.</a:t>
            </a:r>
          </a:p>
          <a:p>
            <a:r>
              <a:rPr lang="nl-BE" dirty="0"/>
              <a:t>Oorzaak hiervan is in de eerste plaats betere kennis van hoe een vliegtuig nu precies vliegt, de krachten die een rol spelen begrijpen en beïnvloeden.</a:t>
            </a:r>
          </a:p>
          <a:p>
            <a:r>
              <a:rPr lang="nl-BE" dirty="0"/>
              <a:t>Daarnaast heb je uiteraard ook de vooruitgang in gebruikte materialen enz.</a:t>
            </a:r>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1</a:t>
            </a:fld>
            <a:endParaRPr lang="nl-NL"/>
          </a:p>
        </p:txBody>
      </p:sp>
    </p:spTree>
    <p:extLst>
      <p:ext uri="{BB962C8B-B14F-4D97-AF65-F5344CB8AC3E}">
        <p14:creationId xmlns:p14="http://schemas.microsoft.com/office/powerpoint/2010/main" val="22171955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Benaming van de verschillende onderdelen van het zweefvliegtuig</a:t>
            </a:r>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10</a:t>
            </a:fld>
            <a:endParaRPr lang="nl-NL"/>
          </a:p>
        </p:txBody>
      </p:sp>
    </p:spTree>
    <p:extLst>
      <p:ext uri="{BB962C8B-B14F-4D97-AF65-F5344CB8AC3E}">
        <p14:creationId xmlns:p14="http://schemas.microsoft.com/office/powerpoint/2010/main" val="3908717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sz="1200" b="1" dirty="0">
                <a:solidFill>
                  <a:schemeClr val="accent2">
                    <a:lumMod val="75000"/>
                  </a:schemeClr>
                </a:solidFill>
                <a:latin typeface="Arial" panose="020B0604020202020204" pitchFamily="34" charset="0"/>
                <a:cs typeface="Arial" panose="020B0604020202020204" pitchFamily="34" charset="0"/>
              </a:rPr>
              <a:t>Momenten</a:t>
            </a:r>
            <a:r>
              <a:rPr lang="nl-NL" altLang="nl-NL" sz="1200" b="1" dirty="0">
                <a:solidFill>
                  <a:srgbClr val="333399"/>
                </a:solidFill>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sz="1200" dirty="0">
                <a:solidFill>
                  <a:srgbClr val="000000"/>
                </a:solidFill>
                <a:latin typeface="Arial" panose="020B0604020202020204" pitchFamily="34" charset="0"/>
                <a:cs typeface="Arial" panose="020B0604020202020204" pitchFamily="34" charset="0"/>
              </a:rPr>
              <a:t>Een uitslag van het hoogteroer geeft een </a:t>
            </a:r>
            <a:r>
              <a:rPr lang="nl-NL" altLang="nl-NL" sz="1200" dirty="0">
                <a:solidFill>
                  <a:schemeClr val="accent2">
                    <a:lumMod val="75000"/>
                  </a:schemeClr>
                </a:solidFill>
                <a:latin typeface="Arial" panose="020B0604020202020204" pitchFamily="34" charset="0"/>
                <a:cs typeface="Arial" panose="020B0604020202020204" pitchFamily="34" charset="0"/>
              </a:rPr>
              <a:t>beweging</a:t>
            </a:r>
            <a:r>
              <a:rPr lang="nl-NL" altLang="nl-NL" sz="1200" dirty="0">
                <a:solidFill>
                  <a:srgbClr val="000000"/>
                </a:solidFill>
                <a:latin typeface="Arial" panose="020B0604020202020204" pitchFamily="34" charset="0"/>
                <a:cs typeface="Arial" panose="020B0604020202020204" pitchFamily="34" charset="0"/>
              </a:rPr>
              <a:t> (een moment) </a:t>
            </a:r>
            <a:r>
              <a:rPr lang="nl-NL" altLang="nl-NL" sz="1200" dirty="0">
                <a:solidFill>
                  <a:schemeClr val="accent2">
                    <a:lumMod val="75000"/>
                  </a:schemeClr>
                </a:solidFill>
                <a:latin typeface="Arial" panose="020B0604020202020204" pitchFamily="34" charset="0"/>
                <a:cs typeface="Arial" panose="020B0604020202020204" pitchFamily="34" charset="0"/>
              </a:rPr>
              <a:t>om het zwaartepunt</a:t>
            </a:r>
            <a:r>
              <a:rPr lang="nl-NL" altLang="nl-NL" sz="1200" dirty="0">
                <a:solidFill>
                  <a:srgbClr val="000000"/>
                </a:solidFill>
                <a:latin typeface="Arial" panose="020B0604020202020204" pitchFamily="34" charset="0"/>
                <a:cs typeface="Arial" panose="020B0604020202020204" pitchFamily="34" charset="0"/>
              </a:rPr>
              <a:t> rond de </a:t>
            </a:r>
            <a:r>
              <a:rPr lang="nl-NL" altLang="nl-NL" sz="1200" dirty="0" err="1">
                <a:solidFill>
                  <a:srgbClr val="000000"/>
                </a:solidFill>
                <a:latin typeface="Arial" panose="020B0604020202020204" pitchFamily="34" charset="0"/>
                <a:cs typeface="Arial" panose="020B0604020202020204" pitchFamily="34" charset="0"/>
              </a:rPr>
              <a:t>dwarsas</a:t>
            </a:r>
            <a:endParaRPr lang="nl-NL" altLang="nl-NL" sz="1200" dirty="0">
              <a:solidFill>
                <a:srgbClr val="00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sz="1200" dirty="0">
                <a:solidFill>
                  <a:srgbClr val="000000"/>
                </a:solidFill>
                <a:latin typeface="Arial" panose="020B0604020202020204" pitchFamily="34" charset="0"/>
                <a:cs typeface="Arial" panose="020B0604020202020204" pitchFamily="34" charset="0"/>
              </a:rPr>
              <a:t>Richtingsroer om de topas.</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sz="1200" dirty="0">
                <a:solidFill>
                  <a:srgbClr val="000000"/>
                </a:solidFill>
                <a:latin typeface="Arial" panose="020B0604020202020204" pitchFamily="34" charset="0"/>
                <a:cs typeface="Arial" panose="020B0604020202020204" pitchFamily="34" charset="0"/>
              </a:rPr>
              <a:t>Rolroer om de </a:t>
            </a:r>
            <a:r>
              <a:rPr lang="nl-NL" altLang="nl-NL" sz="1200" dirty="0" err="1">
                <a:solidFill>
                  <a:srgbClr val="000000"/>
                </a:solidFill>
                <a:latin typeface="Arial" panose="020B0604020202020204" pitchFamily="34" charset="0"/>
                <a:cs typeface="Arial" panose="020B0604020202020204" pitchFamily="34" charset="0"/>
              </a:rPr>
              <a:t>langsas</a:t>
            </a:r>
            <a:r>
              <a:rPr lang="nl-NL" altLang="nl-NL" sz="1200" dirty="0">
                <a:solidFill>
                  <a:srgbClr val="000000"/>
                </a:solidFill>
                <a:latin typeface="Arial" panose="020B0604020202020204" pitchFamily="34" charset="0"/>
                <a:cs typeface="Arial" panose="020B0604020202020204" pitchFamily="34" charset="0"/>
              </a:rPr>
              <a:t>. </a:t>
            </a:r>
          </a:p>
          <a:p>
            <a:endParaRPr lang="nl-BE" dirty="0"/>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11</a:t>
            </a:fld>
            <a:endParaRPr lang="nl-NL"/>
          </a:p>
        </p:txBody>
      </p:sp>
    </p:spTree>
    <p:extLst>
      <p:ext uri="{BB962C8B-B14F-4D97-AF65-F5344CB8AC3E}">
        <p14:creationId xmlns:p14="http://schemas.microsoft.com/office/powerpoint/2010/main" val="1315944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fontAlgn="base"/>
            <a:r>
              <a:rPr lang="nl-NL" sz="1200" b="0" i="0" u="none" strike="noStrike" kern="1200" dirty="0">
                <a:solidFill>
                  <a:schemeClr val="tx1"/>
                </a:solidFill>
                <a:effectLst/>
                <a:latin typeface="+mn-lt"/>
                <a:ea typeface="+mn-ea"/>
                <a:cs typeface="+mn-cs"/>
              </a:rPr>
              <a:t>Een LS4 heeft volgens het handboek een slankheid van 21.4. </a:t>
            </a:r>
          </a:p>
          <a:p>
            <a:pPr rtl="0" fontAlgn="base"/>
            <a:r>
              <a:rPr lang="nl-NL" sz="1200" b="0" i="0" u="none" strike="noStrike" kern="1200" dirty="0">
                <a:solidFill>
                  <a:schemeClr val="tx1"/>
                </a:solidFill>
                <a:effectLst/>
                <a:latin typeface="+mn-lt"/>
                <a:ea typeface="+mn-ea"/>
                <a:cs typeface="+mn-cs"/>
              </a:rPr>
              <a:t>De spanwijdte is 15 meter, dan is de gemiddelde koorde 70 cm. </a:t>
            </a:r>
          </a:p>
          <a:p>
            <a:pPr rtl="0" fontAlgn="base"/>
            <a:r>
              <a:rPr lang="nl-NL" sz="1200" b="0" i="0" u="none" strike="noStrike" kern="1200" dirty="0">
                <a:solidFill>
                  <a:schemeClr val="tx1"/>
                </a:solidFill>
                <a:effectLst/>
                <a:latin typeface="+mn-lt"/>
                <a:ea typeface="+mn-ea"/>
                <a:cs typeface="+mn-cs"/>
              </a:rPr>
              <a:t>        21.4 = 1500cm / 70cm</a:t>
            </a:r>
          </a:p>
          <a:p>
            <a:pPr rtl="0" fontAlgn="base"/>
            <a:endParaRPr lang="nl-NL" sz="1200" b="0" i="0" u="none" strike="noStrike" kern="1200" dirty="0">
              <a:solidFill>
                <a:schemeClr val="tx1"/>
              </a:solidFill>
              <a:effectLst/>
              <a:latin typeface="+mn-lt"/>
              <a:ea typeface="+mn-ea"/>
              <a:cs typeface="+mn-cs"/>
            </a:endParaRPr>
          </a:p>
          <a:p>
            <a:pPr rtl="0" fontAlgn="base"/>
            <a:r>
              <a:rPr lang="nl-NL" sz="1200" b="0" i="0" u="none" strike="noStrike" kern="1200" dirty="0">
                <a:solidFill>
                  <a:schemeClr val="tx1"/>
                </a:solidFill>
                <a:effectLst/>
                <a:latin typeface="+mn-lt"/>
                <a:ea typeface="+mn-ea"/>
                <a:cs typeface="+mn-cs"/>
              </a:rPr>
              <a:t>Een DG1000 in de 20 meter versie heeft een slankheid van 22.82. </a:t>
            </a:r>
          </a:p>
          <a:p>
            <a:pPr rtl="0" fontAlgn="base"/>
            <a:r>
              <a:rPr lang="nl-NL" sz="1200" b="0" i="0" u="none" strike="noStrike" kern="1200" dirty="0">
                <a:solidFill>
                  <a:schemeClr val="tx1"/>
                </a:solidFill>
                <a:effectLst/>
                <a:latin typeface="+mn-lt"/>
                <a:ea typeface="+mn-ea"/>
                <a:cs typeface="+mn-cs"/>
              </a:rPr>
              <a:t>De gemiddelde vleugelkoorde is dan 88 cm.   </a:t>
            </a:r>
          </a:p>
          <a:p>
            <a:pPr rtl="0" fontAlgn="base"/>
            <a:r>
              <a:rPr lang="nl-NL" sz="1200" b="0" i="0" u="none" strike="noStrike" kern="1200" dirty="0">
                <a:solidFill>
                  <a:schemeClr val="tx1"/>
                </a:solidFill>
                <a:effectLst/>
                <a:latin typeface="+mn-lt"/>
                <a:ea typeface="+mn-ea"/>
                <a:cs typeface="+mn-cs"/>
              </a:rPr>
              <a:t>       22.82 = 2000cm / 88 cm </a:t>
            </a:r>
          </a:p>
          <a:p>
            <a:endParaRPr lang="nl-BE" dirty="0"/>
          </a:p>
          <a:p>
            <a:r>
              <a:rPr lang="nl-BE" dirty="0"/>
              <a:t>Tapse vleugel (tapered wing), </a:t>
            </a:r>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12</a:t>
            </a:fld>
            <a:endParaRPr lang="nl-NL"/>
          </a:p>
        </p:txBody>
      </p:sp>
    </p:spTree>
    <p:extLst>
      <p:ext uri="{BB962C8B-B14F-4D97-AF65-F5344CB8AC3E}">
        <p14:creationId xmlns:p14="http://schemas.microsoft.com/office/powerpoint/2010/main" val="3780036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dirty="0">
                <a:solidFill>
                  <a:schemeClr val="accent2">
                    <a:lumMod val="75000"/>
                  </a:schemeClr>
                </a:solidFill>
              </a:rPr>
              <a:t>V-stelling</a:t>
            </a:r>
            <a:r>
              <a:rPr lang="nl-NL" sz="1200" b="1" dirty="0"/>
              <a:t>: </a:t>
            </a:r>
            <a:r>
              <a:rPr lang="nl-NL" sz="1200" dirty="0"/>
              <a:t>de vleugeltip zit hoger dan de vleugelwortel (</a:t>
            </a:r>
            <a:r>
              <a:rPr lang="nl-NL" sz="1200" dirty="0" err="1"/>
              <a:t>Dihedral</a:t>
            </a:r>
            <a:r>
              <a:rPr lang="nl-NL" sz="1200" dirty="0"/>
              <a:t>)</a:t>
            </a:r>
          </a:p>
          <a:p>
            <a:r>
              <a:rPr lang="nl-NL" sz="1200" b="1" dirty="0">
                <a:solidFill>
                  <a:schemeClr val="accent2">
                    <a:lumMod val="75000"/>
                  </a:schemeClr>
                </a:solidFill>
              </a:rPr>
              <a:t>positieve pijlvorm</a:t>
            </a:r>
            <a:r>
              <a:rPr lang="nl-NL" sz="1200" b="1" dirty="0"/>
              <a:t>: </a:t>
            </a:r>
            <a:r>
              <a:rPr lang="nl-NL" sz="1200" dirty="0"/>
              <a:t>de </a:t>
            </a:r>
            <a:r>
              <a:rPr lang="nl-NL" sz="1200" dirty="0" err="1"/>
              <a:t>vleugelvoorrand</a:t>
            </a:r>
            <a:r>
              <a:rPr lang="nl-NL" sz="1200" dirty="0"/>
              <a:t> wijkt naar achteren (</a:t>
            </a:r>
            <a:r>
              <a:rPr lang="nl-NL" sz="1200" dirty="0" err="1"/>
              <a:t>swept</a:t>
            </a:r>
            <a:r>
              <a:rPr lang="nl-NL" sz="1200" dirty="0"/>
              <a:t> </a:t>
            </a:r>
            <a:r>
              <a:rPr lang="nl-NL" sz="1200" dirty="0" err="1"/>
              <a:t>wing</a:t>
            </a:r>
            <a:r>
              <a:rPr lang="nl-NL" sz="1200" dirty="0"/>
              <a:t>)</a:t>
            </a:r>
            <a:endParaRPr lang="nl-BE" dirty="0"/>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13</a:t>
            </a:fld>
            <a:endParaRPr lang="nl-NL"/>
          </a:p>
        </p:txBody>
      </p:sp>
    </p:spTree>
    <p:extLst>
      <p:ext uri="{BB962C8B-B14F-4D97-AF65-F5344CB8AC3E}">
        <p14:creationId xmlns:p14="http://schemas.microsoft.com/office/powerpoint/2010/main" val="873863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dirty="0">
                <a:solidFill>
                  <a:schemeClr val="accent2">
                    <a:lumMod val="75000"/>
                  </a:schemeClr>
                </a:solidFill>
              </a:rPr>
              <a:t>negatieve pijlvorm</a:t>
            </a:r>
            <a:r>
              <a:rPr lang="nl-NL" sz="1200" b="1" dirty="0"/>
              <a:t>: </a:t>
            </a:r>
            <a:r>
              <a:rPr lang="nl-NL" sz="1200" dirty="0"/>
              <a:t>de </a:t>
            </a:r>
            <a:r>
              <a:rPr lang="nl-NL" sz="1200" dirty="0" err="1"/>
              <a:t>vleugelvoorrand</a:t>
            </a:r>
            <a:r>
              <a:rPr lang="nl-NL" sz="1200" dirty="0"/>
              <a:t> steekt naar voren</a:t>
            </a:r>
          </a:p>
          <a:p>
            <a:endParaRPr lang="nl-NL" sz="1200" dirty="0"/>
          </a:p>
          <a:p>
            <a:r>
              <a:rPr lang="nl-NL" sz="1200" dirty="0"/>
              <a:t>Negatieve V-stelling is ook mogelijk (</a:t>
            </a:r>
            <a:r>
              <a:rPr lang="nl-NL" sz="1200" dirty="0" err="1"/>
              <a:t>bvb</a:t>
            </a:r>
            <a:r>
              <a:rPr lang="nl-NL" sz="1200" dirty="0"/>
              <a:t> fox, f16) stabiliteit versus bestuurbaarheid. (</a:t>
            </a:r>
            <a:r>
              <a:rPr lang="nl-NL" sz="1200" dirty="0" err="1"/>
              <a:t>Anhedral</a:t>
            </a:r>
            <a:r>
              <a:rPr lang="nl-NL" sz="1200" dirty="0"/>
              <a:t>)</a:t>
            </a:r>
            <a:endParaRPr lang="nl-BE" dirty="0"/>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14</a:t>
            </a:fld>
            <a:endParaRPr lang="nl-NL"/>
          </a:p>
        </p:txBody>
      </p:sp>
    </p:spTree>
    <p:extLst>
      <p:ext uri="{BB962C8B-B14F-4D97-AF65-F5344CB8AC3E}">
        <p14:creationId xmlns:p14="http://schemas.microsoft.com/office/powerpoint/2010/main" val="3003611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Er zijn verschillende soorten profielen. </a:t>
            </a:r>
          </a:p>
          <a:p>
            <a:r>
              <a:rPr lang="nl-NL" sz="1200" dirty="0"/>
              <a:t>We verdelen de profielen in </a:t>
            </a:r>
            <a:r>
              <a:rPr lang="nl-NL" sz="1200" b="1" dirty="0">
                <a:solidFill>
                  <a:schemeClr val="accent2">
                    <a:lumMod val="75000"/>
                  </a:schemeClr>
                </a:solidFill>
              </a:rPr>
              <a:t>symmetrische</a:t>
            </a:r>
            <a:r>
              <a:rPr lang="nl-NL" sz="1200" b="1" dirty="0"/>
              <a:t> </a:t>
            </a:r>
            <a:r>
              <a:rPr lang="nl-NL" sz="1200" dirty="0"/>
              <a:t>en </a:t>
            </a:r>
            <a:r>
              <a:rPr lang="nl-NL" sz="1200" b="1" dirty="0">
                <a:solidFill>
                  <a:schemeClr val="accent2">
                    <a:lumMod val="75000"/>
                  </a:schemeClr>
                </a:solidFill>
              </a:rPr>
              <a:t>asymmetrische profielen</a:t>
            </a:r>
            <a:r>
              <a:rPr lang="nl-NL" sz="1200" dirty="0"/>
              <a:t>.</a:t>
            </a:r>
          </a:p>
          <a:p>
            <a:r>
              <a:rPr lang="nl-NL" sz="1200" dirty="0"/>
              <a:t>Vleugelneus – </a:t>
            </a:r>
            <a:r>
              <a:rPr lang="nl-NL" sz="1200" dirty="0" err="1"/>
              <a:t>achterrand</a:t>
            </a:r>
            <a:endParaRPr lang="nl-NL" sz="1200" dirty="0"/>
          </a:p>
          <a:p>
            <a:r>
              <a:rPr lang="nl-NL" sz="1200" dirty="0"/>
              <a:t>Koorde is de langst mogelijke rechte lijn tussen vleugel neus en </a:t>
            </a:r>
            <a:r>
              <a:rPr lang="nl-NL" sz="1200" dirty="0" err="1"/>
              <a:t>achterrand</a:t>
            </a:r>
            <a:endParaRPr lang="nl-BE" dirty="0"/>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15</a:t>
            </a:fld>
            <a:endParaRPr lang="nl-NL"/>
          </a:p>
        </p:txBody>
      </p:sp>
    </p:spTree>
    <p:extLst>
      <p:ext uri="{BB962C8B-B14F-4D97-AF65-F5344CB8AC3E}">
        <p14:creationId xmlns:p14="http://schemas.microsoft.com/office/powerpoint/2010/main" val="23626038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16</a:t>
            </a:fld>
            <a:endParaRPr lang="nl-NL"/>
          </a:p>
        </p:txBody>
      </p:sp>
    </p:spTree>
    <p:extLst>
      <p:ext uri="{BB962C8B-B14F-4D97-AF65-F5344CB8AC3E}">
        <p14:creationId xmlns:p14="http://schemas.microsoft.com/office/powerpoint/2010/main" val="1731479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Instelhoek wordt door fabrikant vast gelegd, eventueel variabel door </a:t>
            </a:r>
            <a:r>
              <a:rPr lang="nl-NL" sz="1200" dirty="0" err="1"/>
              <a:t>flaps</a:t>
            </a:r>
            <a:r>
              <a:rPr lang="nl-NL" sz="1200" dirty="0"/>
              <a:t> (koorde wordt gewijzigd).</a:t>
            </a:r>
          </a:p>
          <a:p>
            <a:r>
              <a:rPr lang="nl-NL" sz="1200" dirty="0"/>
              <a:t>Aanvalshoek wordt bepaald door hoe de piloot zijn vliegtuig positioneert in de lucht (snelheid en standhoek).</a:t>
            </a:r>
          </a:p>
          <a:p>
            <a:r>
              <a:rPr lang="nl-NL" sz="1200" dirty="0"/>
              <a:t>Nederlanders spreken over “invalshoek”</a:t>
            </a:r>
          </a:p>
          <a:p>
            <a:r>
              <a:rPr lang="nl-NL" sz="1200" dirty="0"/>
              <a:t>Het stabilo heeft een kleinere instelhoek zodat het later overtrekt.</a:t>
            </a:r>
            <a:endParaRPr lang="nl-BE" dirty="0"/>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17</a:t>
            </a:fld>
            <a:endParaRPr lang="nl-NL"/>
          </a:p>
        </p:txBody>
      </p:sp>
    </p:spTree>
    <p:extLst>
      <p:ext uri="{BB962C8B-B14F-4D97-AF65-F5344CB8AC3E}">
        <p14:creationId xmlns:p14="http://schemas.microsoft.com/office/powerpoint/2010/main" val="999473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De </a:t>
            </a:r>
            <a:r>
              <a:rPr lang="nl-NL" sz="1200" dirty="0" err="1"/>
              <a:t>luchtstrooming</a:t>
            </a:r>
            <a:r>
              <a:rPr lang="nl-NL" sz="1200" dirty="0"/>
              <a:t> (V) of relatieve wind is de voorstelling van hoe de lucht langs het vliegtuig zich beweegt . Is is hetzelfde (maar tegengesteld ) aan de baan van het vliegtuig.</a:t>
            </a:r>
            <a:endParaRPr lang="nl-BE" dirty="0"/>
          </a:p>
          <a:p>
            <a:endParaRPr lang="nl-BE" dirty="0"/>
          </a:p>
          <a:p>
            <a:r>
              <a:rPr lang="nl-BE" dirty="0"/>
              <a:t>Merk het verschil op t.o.v. de langsas en koorde</a:t>
            </a:r>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18</a:t>
            </a:fld>
            <a:endParaRPr lang="nl-NL"/>
          </a:p>
        </p:txBody>
      </p:sp>
    </p:spTree>
    <p:extLst>
      <p:ext uri="{BB962C8B-B14F-4D97-AF65-F5344CB8AC3E}">
        <p14:creationId xmlns:p14="http://schemas.microsoft.com/office/powerpoint/2010/main" val="789112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l">
              <a:buNone/>
            </a:pPr>
            <a:r>
              <a:rPr lang="nl-BE" dirty="0">
                <a:solidFill>
                  <a:schemeClr val="tx1"/>
                </a:solidFill>
              </a:rPr>
              <a:t>Aerodynamica = Stromingsleer</a:t>
            </a:r>
          </a:p>
          <a:p>
            <a:pPr algn="l"/>
            <a:r>
              <a:rPr lang="nl-BE" dirty="0">
                <a:solidFill>
                  <a:schemeClr val="tx1"/>
                </a:solidFill>
              </a:rPr>
              <a:t>Krachten en momenten t.g.v. omstromende lucht</a:t>
            </a:r>
          </a:p>
          <a:p>
            <a:r>
              <a:rPr lang="nl-BE" dirty="0"/>
              <a:t>Hoe komt het dat een vliegtuig in de lucht blijft?</a:t>
            </a:r>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19</a:t>
            </a:fld>
            <a:endParaRPr lang="nl-NL"/>
          </a:p>
        </p:txBody>
      </p:sp>
    </p:spTree>
    <p:extLst>
      <p:ext uri="{BB962C8B-B14F-4D97-AF65-F5344CB8AC3E}">
        <p14:creationId xmlns:p14="http://schemas.microsoft.com/office/powerpoint/2010/main" val="2622523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Beginselen is een nieuw vak binnen EASA welk het vroegere “besturing” en “aerodynamica” o.a. grotendeels vervangt. Anderzijds volgen hieruit deels ook de vakken ”operationele procedures” en “prestaties en planning”. Overlappingen zijn dus niet uitgesloten.</a:t>
            </a:r>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2</a:t>
            </a:fld>
            <a:endParaRPr lang="nl-NL"/>
          </a:p>
        </p:txBody>
      </p:sp>
    </p:spTree>
    <p:extLst>
      <p:ext uri="{BB962C8B-B14F-4D97-AF65-F5344CB8AC3E}">
        <p14:creationId xmlns:p14="http://schemas.microsoft.com/office/powerpoint/2010/main" val="20375578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buClr>
                <a:srgbClr val="FF0000"/>
              </a:buClr>
              <a:buFont typeface="Wingdings" pitchFamily="2" charset="2"/>
              <a:buChar char="Ø"/>
            </a:pPr>
            <a:r>
              <a:rPr lang="nl-NL" sz="1200" b="1" dirty="0"/>
              <a:t> Wat is lucht?</a:t>
            </a:r>
          </a:p>
          <a:p>
            <a:pPr lvl="0">
              <a:buClr>
                <a:srgbClr val="FF0000"/>
              </a:buClr>
              <a:buFont typeface="Wingdings" pitchFamily="2" charset="2"/>
              <a:buChar char="Ø"/>
            </a:pPr>
            <a:r>
              <a:rPr lang="nl-NL" sz="1200" dirty="0"/>
              <a:t> Stilstaande lucht bestaat uit triljarden moleculen die kriskras langs elkaar schieten. Elk met hun eigen snelheid en richting. Elk met een eigen (</a:t>
            </a:r>
            <a:r>
              <a:rPr lang="nl-NL" sz="1200" dirty="0" err="1"/>
              <a:t>miniscule</a:t>
            </a:r>
            <a:r>
              <a:rPr lang="nl-NL" sz="1200" dirty="0"/>
              <a:t>) massa.</a:t>
            </a:r>
          </a:p>
          <a:p>
            <a:pPr lvl="0">
              <a:buClr>
                <a:srgbClr val="FF0000"/>
              </a:buClr>
              <a:buFont typeface="Wingdings" pitchFamily="2" charset="2"/>
              <a:buChar char="Ø"/>
            </a:pPr>
            <a:r>
              <a:rPr lang="nl-NL" sz="1200" dirty="0"/>
              <a:t> Botst zo een deeltje tegen een (denkbeeldige?) wand dan veranderd deze van richting waardoor deze een kracht uitoefent op de wand. F=</a:t>
            </a:r>
            <a:r>
              <a:rPr lang="nl-NL" sz="1200" dirty="0" err="1"/>
              <a:t>m.a</a:t>
            </a:r>
            <a:endParaRPr lang="nl-NL" sz="1200" dirty="0"/>
          </a:p>
          <a:p>
            <a:pPr lvl="0">
              <a:buClr>
                <a:srgbClr val="FF0000"/>
              </a:buClr>
              <a:buFont typeface="Wingdings" pitchFamily="2" charset="2"/>
              <a:buChar char="Ø"/>
            </a:pPr>
            <a:r>
              <a:rPr lang="nl-NL" sz="1200" dirty="0"/>
              <a:t> Door de totale kracht van die triljarden moleculen die tegen de wand botsen, ondervindt de wand een constante druk, </a:t>
            </a:r>
            <a:r>
              <a:rPr lang="nl-NL" sz="1200" dirty="0">
                <a:solidFill>
                  <a:schemeClr val="accent2">
                    <a:lumMod val="75000"/>
                  </a:schemeClr>
                </a:solidFill>
              </a:rPr>
              <a:t>de </a:t>
            </a:r>
            <a:r>
              <a:rPr lang="nl-NL" sz="1200" b="1" dirty="0">
                <a:solidFill>
                  <a:schemeClr val="accent2">
                    <a:lumMod val="75000"/>
                  </a:schemeClr>
                </a:solidFill>
              </a:rPr>
              <a:t>(statische)luchtdruk</a:t>
            </a:r>
            <a:r>
              <a:rPr lang="nl-NL" sz="1200" dirty="0"/>
              <a:t>. P=F/S  </a:t>
            </a:r>
          </a:p>
          <a:p>
            <a:pPr lvl="0">
              <a:buClr>
                <a:srgbClr val="FF0000"/>
              </a:buClr>
              <a:buFont typeface="Wingdings" pitchFamily="2" charset="2"/>
              <a:buChar char="Ø"/>
            </a:pPr>
            <a:r>
              <a:rPr lang="nl-NL" sz="1200" dirty="0"/>
              <a:t> Deze is o.a. afhankelijk van de </a:t>
            </a:r>
            <a:r>
              <a:rPr lang="nl-NL" sz="1200" dirty="0" err="1"/>
              <a:t>tempertatuur</a:t>
            </a:r>
            <a:r>
              <a:rPr lang="nl-NL" sz="1200" dirty="0"/>
              <a:t> en hoogte, eenheid Pascal</a:t>
            </a:r>
          </a:p>
          <a:p>
            <a:pPr lvl="0">
              <a:buClr>
                <a:srgbClr val="FF0000"/>
              </a:buClr>
              <a:buFont typeface="Wingdings" pitchFamily="2" charset="2"/>
              <a:buChar char="Ø"/>
            </a:pPr>
            <a:r>
              <a:rPr lang="nl-NL" sz="1200" dirty="0"/>
              <a:t> Luchtdichtheid is een maat voor het aantal deeltjes per volume. Hoe hoger je komt hoe lager de </a:t>
            </a:r>
            <a:r>
              <a:rPr lang="nl-NL" sz="1200" dirty="0">
                <a:solidFill>
                  <a:schemeClr val="accent2">
                    <a:lumMod val="75000"/>
                  </a:schemeClr>
                </a:solidFill>
              </a:rPr>
              <a:t>luchtdichtheid</a:t>
            </a:r>
            <a:r>
              <a:rPr lang="nl-NL" sz="1200" dirty="0"/>
              <a:t>. Dit komt door de zwaartekracht die op de deeltjes werkt.</a:t>
            </a:r>
          </a:p>
          <a:p>
            <a:pPr lvl="0">
              <a:buClr>
                <a:srgbClr val="FF0000"/>
              </a:buClr>
              <a:buFont typeface="Wingdings" pitchFamily="2" charset="2"/>
              <a:buChar char="Ø"/>
            </a:pPr>
            <a:endParaRPr lang="nl-NL" sz="1200" dirty="0"/>
          </a:p>
          <a:p>
            <a:pPr lvl="0">
              <a:buClr>
                <a:srgbClr val="FF0000"/>
              </a:buClr>
              <a:buFont typeface="Wingdings" pitchFamily="2" charset="2"/>
              <a:buChar char="Ø"/>
            </a:pPr>
            <a:r>
              <a:rPr lang="nl-NL" sz="1200" dirty="0"/>
              <a:t>Standaard atmosfeer (15 graden, zeeniveau) 1013,25hPa en 1,225kg/m3</a:t>
            </a:r>
          </a:p>
          <a:p>
            <a:endParaRPr lang="nl-BE" dirty="0"/>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20</a:t>
            </a:fld>
            <a:endParaRPr lang="nl-NL"/>
          </a:p>
        </p:txBody>
      </p:sp>
    </p:spTree>
    <p:extLst>
      <p:ext uri="{BB962C8B-B14F-4D97-AF65-F5344CB8AC3E}">
        <p14:creationId xmlns:p14="http://schemas.microsoft.com/office/powerpoint/2010/main" val="17525021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70000" lnSpcReduction="20000"/>
          </a:bodyPr>
          <a:lstStyle/>
          <a:p>
            <a:pPr lvl="0">
              <a:buClr>
                <a:srgbClr val="FF0000"/>
              </a:buClr>
            </a:pPr>
            <a:r>
              <a:rPr lang="nl-NL" sz="2600" dirty="0"/>
              <a:t>Draagkracht (lift) ontstaat door verschillende effecten, de 2 voornaamste welke wij bespreken:</a:t>
            </a:r>
          </a:p>
          <a:p>
            <a:pPr lvl="0">
              <a:buClr>
                <a:srgbClr val="FF0000"/>
              </a:buClr>
              <a:buFont typeface="Wingdings" pitchFamily="2" charset="2"/>
              <a:buChar char="Ø"/>
            </a:pPr>
            <a:r>
              <a:rPr lang="nl-NL" sz="2600" dirty="0"/>
              <a:t> </a:t>
            </a:r>
            <a:r>
              <a:rPr lang="nl-NL" sz="2800" dirty="0"/>
              <a:t>Actie is reactie. Volgens </a:t>
            </a:r>
            <a:r>
              <a:rPr lang="nl-NL" sz="2800" b="1" dirty="0">
                <a:solidFill>
                  <a:srgbClr val="FF0000"/>
                </a:solidFill>
              </a:rPr>
              <a:t>de derde wet van Newton</a:t>
            </a:r>
            <a:r>
              <a:rPr lang="nl-NL" sz="2800" dirty="0">
                <a:solidFill>
                  <a:srgbClr val="FF0000"/>
                </a:solidFill>
              </a:rPr>
              <a:t> </a:t>
            </a:r>
            <a:r>
              <a:rPr lang="nl-NL" sz="2800" dirty="0"/>
              <a:t>is er bij iedere actie een even grote, maar tegengestelde reactie. Door de stand van de vleugel wordt de luchtstroming naar beneden afgebogen. Dit geeft een </a:t>
            </a:r>
            <a:r>
              <a:rPr lang="nl-NL" sz="2800" b="1" dirty="0"/>
              <a:t>reactiekracht</a:t>
            </a:r>
            <a:r>
              <a:rPr lang="nl-NL" sz="2800" dirty="0"/>
              <a:t> </a:t>
            </a:r>
            <a:r>
              <a:rPr lang="nl-NL" sz="2800" b="1" dirty="0"/>
              <a:t>naar boven</a:t>
            </a:r>
            <a:r>
              <a:rPr lang="nl-NL" sz="2800" dirty="0"/>
              <a:t>.</a:t>
            </a:r>
          </a:p>
          <a:p>
            <a:pPr lvl="0">
              <a:buClr>
                <a:srgbClr val="FF0000"/>
              </a:buClr>
              <a:buFont typeface="Wingdings" pitchFamily="2" charset="2"/>
              <a:buChar char="Ø"/>
            </a:pPr>
            <a:r>
              <a:rPr lang="nl-NL" sz="2600" dirty="0"/>
              <a:t> D</a:t>
            </a:r>
            <a:r>
              <a:rPr lang="nl-NL" sz="2600" b="1" dirty="0"/>
              <a:t>e </a:t>
            </a:r>
            <a:r>
              <a:rPr lang="nl-NL" sz="2600" b="1" dirty="0">
                <a:solidFill>
                  <a:srgbClr val="FF0000"/>
                </a:solidFill>
              </a:rPr>
              <a:t>wet van Bernoulli</a:t>
            </a:r>
            <a:r>
              <a:rPr lang="nl-NL" sz="2600" dirty="0">
                <a:solidFill>
                  <a:srgbClr val="FF0000"/>
                </a:solidFill>
              </a:rPr>
              <a:t>, een toename in de snelheid van een gas gaat gepaard met een verlaging van de druk in dat gas</a:t>
            </a:r>
            <a:r>
              <a:rPr lang="nl-NL" sz="2600" dirty="0"/>
              <a:t>. Door op- en neerstroming voor en achter het vleugelprofiel zijn de lokale snelheden over de bovenzijde van het profiel groter dan aan de onderzijde.  Aan de onderzijde ontstaat een overdruk en aan de bovenzijde een onderdruk. </a:t>
            </a:r>
          </a:p>
          <a:p>
            <a:pPr lvl="0">
              <a:buClr>
                <a:srgbClr val="FF0000"/>
              </a:buClr>
              <a:buFont typeface="Wingdings" pitchFamily="2" charset="2"/>
              <a:buNone/>
            </a:pPr>
            <a:endParaRPr lang="nl-NL" sz="2600" dirty="0"/>
          </a:p>
          <a:p>
            <a:pPr lvl="0">
              <a:buClr>
                <a:srgbClr val="FF0000"/>
              </a:buClr>
              <a:buFont typeface="Wingdings" pitchFamily="2" charset="2"/>
              <a:buNone/>
            </a:pPr>
            <a:r>
              <a:rPr lang="nl-NL" sz="2600" dirty="0"/>
              <a:t>Daarnaast bestaan nog effecten zoals </a:t>
            </a:r>
            <a:r>
              <a:rPr lang="nl-NL" sz="2600" dirty="0" err="1"/>
              <a:t>bvb</a:t>
            </a:r>
            <a:r>
              <a:rPr lang="nl-NL" sz="2600" dirty="0"/>
              <a:t> </a:t>
            </a:r>
            <a:r>
              <a:rPr lang="nl-NL" sz="2600" dirty="0" err="1"/>
              <a:t>Coanda</a:t>
            </a:r>
            <a:r>
              <a:rPr lang="nl-NL" sz="2600" dirty="0"/>
              <a:t> effect maar die vallen buiten het bereik van deze cursus.</a:t>
            </a:r>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21</a:t>
            </a:fld>
            <a:endParaRPr lang="nl-NL"/>
          </a:p>
        </p:txBody>
      </p:sp>
    </p:spTree>
    <p:extLst>
      <p:ext uri="{BB962C8B-B14F-4D97-AF65-F5344CB8AC3E}">
        <p14:creationId xmlns:p14="http://schemas.microsoft.com/office/powerpoint/2010/main" val="31849062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dirty="0">
                <a:solidFill>
                  <a:srgbClr val="C00000"/>
                </a:solidFill>
              </a:rPr>
              <a:t>Continuïteitswet</a:t>
            </a:r>
            <a:r>
              <a:rPr lang="nl-NL" sz="1200" b="1" dirty="0"/>
              <a:t>: </a:t>
            </a:r>
            <a:r>
              <a:rPr lang="nl-NL" sz="1200" dirty="0"/>
              <a:t>de massastroom die de buis instroomt, is even groot als de massastroom die uitstroomt.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err="1"/>
              <a:t>VxA</a:t>
            </a:r>
            <a:r>
              <a:rPr lang="nl-NL" sz="1200" dirty="0"/>
              <a:t> is constant, dus als de doorsnee oppervlakte afneemt moet de snelheid wel toenemen (en omgekeerd).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Als de lucht door een </a:t>
            </a:r>
            <a:r>
              <a:rPr lang="nl-NL" sz="1200" dirty="0" err="1"/>
              <a:t>venturi</a:t>
            </a:r>
            <a:r>
              <a:rPr lang="nl-NL" sz="1200" dirty="0"/>
              <a:t> stroomt, dan stroomt er rechts weer net zo veel en </a:t>
            </a:r>
            <a:r>
              <a:rPr lang="nl-NL" sz="1200" b="1" dirty="0"/>
              <a:t>net zo snel </a:t>
            </a:r>
            <a:r>
              <a:rPr lang="nl-NL" sz="1200" dirty="0"/>
              <a:t>uit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Maar wat met de druk?</a:t>
            </a:r>
          </a:p>
          <a:p>
            <a:endParaRPr lang="nl-BE" dirty="0"/>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22</a:t>
            </a:fld>
            <a:endParaRPr lang="nl-NL"/>
          </a:p>
        </p:txBody>
      </p:sp>
    </p:spTree>
    <p:extLst>
      <p:ext uri="{BB962C8B-B14F-4D97-AF65-F5344CB8AC3E}">
        <p14:creationId xmlns:p14="http://schemas.microsoft.com/office/powerpoint/2010/main" val="12606449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buClr>
                <a:srgbClr val="FF0000"/>
              </a:buClr>
              <a:buFont typeface="Wingdings" pitchFamily="2" charset="2"/>
              <a:buChar char="Ø"/>
            </a:pPr>
            <a:r>
              <a:rPr lang="nl-NL" sz="1200" dirty="0"/>
              <a:t>Stilstaande lucht, moleculen bewegen kriskras dooreen, geeft </a:t>
            </a:r>
            <a:r>
              <a:rPr lang="nl-NL" sz="1200" b="1" dirty="0"/>
              <a:t>statische druk</a:t>
            </a:r>
          </a:p>
          <a:p>
            <a:pPr lvl="0">
              <a:buClr>
                <a:srgbClr val="FF0000"/>
              </a:buClr>
              <a:buFont typeface="Wingdings" pitchFamily="2" charset="2"/>
              <a:buChar char="Ø"/>
            </a:pPr>
            <a:r>
              <a:rPr lang="nl-NL" sz="1200" dirty="0"/>
              <a:t>Wanneer het vliegtuig een bepaalde snelheid heeft ten opzichte van de lucht (of de wind over een stilstaand vliegtuig blaast), dan gaan de moleculen min of meer in dezelfde richting. Dit geeft een geconcentreerde druk in de richting van de stroming. Denk maar aan je hand uit het raam bij een stilstaande of bewegende auto. Bij een stilstaande auto is dit enkel de statische druk (gelijk aan alle kanten van je hand). In beweging ondervind je een kracht, een druk op het oppervlak van je hand, dit aan de kant waar de luchtstroming op botst. Deze extra druk is de </a:t>
            </a:r>
            <a:r>
              <a:rPr lang="nl-NL" sz="1200" b="1" dirty="0"/>
              <a:t>dynamische druk</a:t>
            </a:r>
            <a:r>
              <a:rPr lang="nl-NL" sz="1200" dirty="0"/>
              <a:t>.</a:t>
            </a:r>
          </a:p>
          <a:p>
            <a:pPr lvl="0">
              <a:buClr>
                <a:srgbClr val="FF0000"/>
              </a:buClr>
              <a:buFont typeface="Wingdings" pitchFamily="2" charset="2"/>
              <a:buChar char="Ø"/>
            </a:pPr>
            <a:endParaRPr lang="nl-NL" sz="1200" dirty="0"/>
          </a:p>
          <a:p>
            <a:pPr lvl="0">
              <a:buClr>
                <a:srgbClr val="FF0000"/>
              </a:buClr>
              <a:buFont typeface="Wingdings" pitchFamily="2" charset="2"/>
              <a:buChar char="Ø"/>
            </a:pPr>
            <a:r>
              <a:rPr lang="nl-NL" sz="1200" dirty="0"/>
              <a:t>De wet van Bernoulli beschrijft het verband (onder strenge voorwaarden, onsamendrukbaar wrijvingsloos </a:t>
            </a:r>
            <a:r>
              <a:rPr lang="nl-NL" sz="1200" dirty="0" err="1"/>
              <a:t>fluidum</a:t>
            </a:r>
            <a:r>
              <a:rPr lang="nl-NL" sz="1200" dirty="0"/>
              <a:t>) tussen de verschillende vormen van energie in een stroombuis.</a:t>
            </a:r>
          </a:p>
          <a:p>
            <a:pPr lvl="0">
              <a:buClr>
                <a:srgbClr val="FF0000"/>
              </a:buClr>
              <a:buFont typeface="Wingdings" pitchFamily="2" charset="2"/>
              <a:buChar char="Ø"/>
            </a:pPr>
            <a:r>
              <a:rPr lang="nl-NL" sz="1200" dirty="0"/>
              <a:t>Dynamische/kinetische + potentiele (gevolg van de hoogte) + statische = constant</a:t>
            </a:r>
          </a:p>
          <a:p>
            <a:pPr lvl="0">
              <a:buClr>
                <a:srgbClr val="FF0000"/>
              </a:buClr>
              <a:buFont typeface="Wingdings" pitchFamily="2" charset="2"/>
              <a:buChar char="Ø"/>
            </a:pPr>
            <a:endParaRPr lang="nl-NL" sz="1200" dirty="0"/>
          </a:p>
          <a:p>
            <a:endParaRPr lang="nl-BE" dirty="0"/>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23</a:t>
            </a:fld>
            <a:endParaRPr lang="nl-NL"/>
          </a:p>
        </p:txBody>
      </p:sp>
    </p:spTree>
    <p:extLst>
      <p:ext uri="{BB962C8B-B14F-4D97-AF65-F5344CB8AC3E}">
        <p14:creationId xmlns:p14="http://schemas.microsoft.com/office/powerpoint/2010/main" val="14459109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Eenparig rechtlijnig : rechtdoor zonder bochten, zonder versnellen/vertragen, op dezelfde hoogte blijven.</a:t>
            </a:r>
          </a:p>
          <a:p>
            <a:endParaRPr lang="nl-BE" dirty="0"/>
          </a:p>
          <a:p>
            <a:pPr lvl="0">
              <a:buClr>
                <a:srgbClr val="FF0000"/>
              </a:buClr>
              <a:buFont typeface="Wingdings" pitchFamily="2" charset="2"/>
              <a:buChar char="Ø"/>
            </a:pPr>
            <a:r>
              <a:rPr lang="nl-NL" sz="1200" b="1" dirty="0"/>
              <a:t> </a:t>
            </a:r>
            <a:r>
              <a:rPr lang="nl-NL" sz="1200" dirty="0"/>
              <a:t>Als de motorzwever horizontaal en met constante snelheid vliegt, dan zijn de lift (L) en het gewicht (G) van het vliegtuig gelijk en tegengesteld. </a:t>
            </a:r>
          </a:p>
          <a:p>
            <a:pPr lvl="0">
              <a:buClr>
                <a:srgbClr val="FF0000"/>
              </a:buClr>
              <a:buFont typeface="Wingdings" pitchFamily="2" charset="2"/>
              <a:buChar char="Ø"/>
            </a:pPr>
            <a:r>
              <a:rPr lang="nl-NL" sz="1200" dirty="0"/>
              <a:t> Voor handhaving van de snelheid moet de trekkracht (P) van de propeller gelijk zijn aan de weerstand (W) van het vliegtuig.</a:t>
            </a:r>
          </a:p>
          <a:p>
            <a:endParaRPr lang="nl-BE" dirty="0"/>
          </a:p>
          <a:p>
            <a:r>
              <a:rPr lang="nl-BE" dirty="0"/>
              <a:t>R is de resultante van de luchtkrachten (L&amp;W)</a:t>
            </a:r>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26</a:t>
            </a:fld>
            <a:endParaRPr lang="nl-NL"/>
          </a:p>
        </p:txBody>
      </p:sp>
    </p:spTree>
    <p:extLst>
      <p:ext uri="{BB962C8B-B14F-4D97-AF65-F5344CB8AC3E}">
        <p14:creationId xmlns:p14="http://schemas.microsoft.com/office/powerpoint/2010/main" val="14922140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buClr>
                <a:srgbClr val="FF0000"/>
              </a:buClr>
              <a:buFont typeface="Wingdings" pitchFamily="2" charset="2"/>
              <a:buChar char="Ø"/>
            </a:pPr>
            <a:r>
              <a:rPr lang="nl-NL" sz="1200" b="1" dirty="0"/>
              <a:t> </a:t>
            </a:r>
            <a:r>
              <a:rPr lang="nl-NL" sz="1200" dirty="0"/>
              <a:t>Bij een zweefvliegtuig zonder voortstuwing zijn de totale luchtkracht R en het gewicht van het vliegtuig G gelijk en tegengesteld. </a:t>
            </a:r>
          </a:p>
          <a:p>
            <a:pPr lvl="0">
              <a:buClr>
                <a:srgbClr val="FF0000"/>
              </a:buClr>
              <a:buFont typeface="Wingdings" pitchFamily="2" charset="2"/>
              <a:buChar char="Ø"/>
            </a:pPr>
            <a:r>
              <a:rPr lang="nl-NL" sz="1200" dirty="0"/>
              <a:t> De totale luchtkracht R bestaat uit de lift L (loodrecht op de stroming) en W de weerstand (in de richting van de stroming). </a:t>
            </a:r>
          </a:p>
          <a:p>
            <a:pPr lvl="0">
              <a:buClr>
                <a:srgbClr val="FF0000"/>
              </a:buClr>
              <a:buFont typeface="Wingdings" pitchFamily="2" charset="2"/>
              <a:buChar char="Ø"/>
            </a:pPr>
            <a:r>
              <a:rPr lang="nl-NL" sz="1200" dirty="0"/>
              <a:t> De kracht G kan worden ontbonden in G</a:t>
            </a:r>
            <a:r>
              <a:rPr lang="nl-NL" sz="900" dirty="0"/>
              <a:t>1</a:t>
            </a:r>
            <a:r>
              <a:rPr lang="nl-NL" sz="1200" dirty="0"/>
              <a:t> die gelijk is aan L en G</a:t>
            </a:r>
            <a:r>
              <a:rPr lang="nl-NL" sz="900" dirty="0"/>
              <a:t>2</a:t>
            </a:r>
            <a:r>
              <a:rPr lang="nl-NL" sz="1200" dirty="0"/>
              <a:t> die gelijk is aan W. </a:t>
            </a:r>
          </a:p>
          <a:p>
            <a:pPr lvl="0">
              <a:buClr>
                <a:srgbClr val="FF0000"/>
              </a:buClr>
              <a:buFont typeface="Wingdings" pitchFamily="2" charset="2"/>
              <a:buChar char="Ø"/>
            </a:pPr>
            <a:r>
              <a:rPr lang="nl-NL" sz="1200" dirty="0"/>
              <a:t> Kracht G</a:t>
            </a:r>
            <a:r>
              <a:rPr lang="nl-NL" sz="900" dirty="0"/>
              <a:t>2</a:t>
            </a:r>
            <a:r>
              <a:rPr lang="nl-NL" sz="1200" dirty="0"/>
              <a:t> vervangt de trekkracht van de propeller. </a:t>
            </a:r>
          </a:p>
          <a:p>
            <a:endParaRPr lang="nl-BE" dirty="0"/>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27</a:t>
            </a:fld>
            <a:endParaRPr lang="nl-NL"/>
          </a:p>
        </p:txBody>
      </p:sp>
    </p:spTree>
    <p:extLst>
      <p:ext uri="{BB962C8B-B14F-4D97-AF65-F5344CB8AC3E}">
        <p14:creationId xmlns:p14="http://schemas.microsoft.com/office/powerpoint/2010/main" val="17512556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buClr>
                <a:srgbClr val="FF0000"/>
              </a:buClr>
              <a:buFont typeface="Wingdings" pitchFamily="2" charset="2"/>
              <a:buNone/>
            </a:pPr>
            <a:r>
              <a:rPr lang="nl-NL" sz="1200" dirty="0"/>
              <a:t>Focus enkel op enkel de vleugel (luchtkrachten).</a:t>
            </a:r>
          </a:p>
          <a:p>
            <a:pPr lvl="0">
              <a:buClr>
                <a:srgbClr val="FF0000"/>
              </a:buClr>
              <a:buFont typeface="Wingdings" pitchFamily="2" charset="2"/>
              <a:buNone/>
            </a:pPr>
            <a:r>
              <a:rPr lang="nl-NL" sz="1200" dirty="0"/>
              <a:t>Vleugel even simplistisch voorstellen als vlakke plank:</a:t>
            </a:r>
          </a:p>
          <a:p>
            <a:pPr lvl="0">
              <a:buClr>
                <a:srgbClr val="FF0000"/>
              </a:buClr>
              <a:buFont typeface="Wingdings" pitchFamily="2" charset="2"/>
              <a:buNone/>
            </a:pPr>
            <a:endParaRPr lang="nl-NL" sz="1200" dirty="0"/>
          </a:p>
          <a:p>
            <a:pPr lvl="0">
              <a:buClr>
                <a:srgbClr val="FF0000"/>
              </a:buClr>
              <a:buFont typeface="Wingdings" pitchFamily="2" charset="2"/>
              <a:buChar char="Ø"/>
            </a:pPr>
            <a:r>
              <a:rPr lang="nl-NL" sz="1200" dirty="0"/>
              <a:t> Vlak in de stroming, </a:t>
            </a:r>
            <a:r>
              <a:rPr lang="nl-NL" sz="1200" b="1" dirty="0"/>
              <a:t>⍺</a:t>
            </a:r>
            <a:r>
              <a:rPr lang="nl-NL" sz="1200" dirty="0"/>
              <a:t>=0 Deze plank ondervindt alleen een weerstand-kracht (W).</a:t>
            </a:r>
          </a:p>
          <a:p>
            <a:pPr marL="0" marR="0" lvl="0" indent="0" algn="l" defTabSz="914400" rtl="0" eaLnBrk="1" fontAlgn="auto" latinLnBrk="0" hangingPunct="1">
              <a:lnSpc>
                <a:spcPct val="100000"/>
              </a:lnSpc>
              <a:spcBef>
                <a:spcPts val="0"/>
              </a:spcBef>
              <a:spcAft>
                <a:spcPts val="0"/>
              </a:spcAft>
              <a:buClr>
                <a:srgbClr val="FF0000"/>
              </a:buClr>
              <a:buSzTx/>
              <a:buFont typeface="Wingdings" pitchFamily="2" charset="2"/>
              <a:buChar char="Ø"/>
              <a:tabLst/>
              <a:defRPr/>
            </a:pPr>
            <a:r>
              <a:rPr lang="nl-NL" sz="1200" b="1" dirty="0"/>
              <a:t>⍺ </a:t>
            </a:r>
            <a:r>
              <a:rPr lang="nl-BE" sz="1200" b="1" dirty="0"/>
              <a:t>&gt; </a:t>
            </a:r>
            <a:r>
              <a:rPr lang="nl-NL" sz="1200" b="1" dirty="0"/>
              <a:t>0</a:t>
            </a:r>
            <a:r>
              <a:rPr lang="nl-NL" sz="1200" dirty="0"/>
              <a:t>, derde wet newton actie is reactie</a:t>
            </a:r>
          </a:p>
          <a:p>
            <a:pPr lvl="0">
              <a:buClr>
                <a:srgbClr val="FF0000"/>
              </a:buClr>
              <a:buFont typeface="Wingdings" pitchFamily="2" charset="2"/>
              <a:buChar char="Ø"/>
            </a:pPr>
            <a:r>
              <a:rPr lang="nl-NL" sz="1200" dirty="0"/>
              <a:t> Wordt de </a:t>
            </a:r>
            <a:r>
              <a:rPr lang="nl-NL" sz="1200" dirty="0" err="1"/>
              <a:t>langs-stromende</a:t>
            </a:r>
            <a:r>
              <a:rPr lang="nl-NL" sz="1200" dirty="0"/>
              <a:t> lucht naar beneden afgebogen, dan geeft dit een reactiekracht op de plank naar boven. </a:t>
            </a:r>
          </a:p>
          <a:p>
            <a:pPr lvl="0">
              <a:buClr>
                <a:srgbClr val="FF0000"/>
              </a:buClr>
              <a:buFont typeface="Wingdings" pitchFamily="2" charset="2"/>
              <a:buChar char="Ø"/>
            </a:pPr>
            <a:r>
              <a:rPr lang="nl-NL" sz="1200" dirty="0"/>
              <a:t> De totale luchtkracht R (de resultante) kunnen we ontbinden in een component L (de lift, draagkracht) en een component W (weerstand).</a:t>
            </a:r>
          </a:p>
          <a:p>
            <a:endParaRPr lang="nl-BE" dirty="0"/>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28</a:t>
            </a:fld>
            <a:endParaRPr lang="nl-NL"/>
          </a:p>
        </p:txBody>
      </p:sp>
    </p:spTree>
    <p:extLst>
      <p:ext uri="{BB962C8B-B14F-4D97-AF65-F5344CB8AC3E}">
        <p14:creationId xmlns:p14="http://schemas.microsoft.com/office/powerpoint/2010/main" val="8679600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CL = lift coëfficïent</a:t>
            </a:r>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30</a:t>
            </a:fld>
            <a:endParaRPr lang="nl-NL"/>
          </a:p>
        </p:txBody>
      </p:sp>
    </p:spTree>
    <p:extLst>
      <p:ext uri="{BB962C8B-B14F-4D97-AF65-F5344CB8AC3E}">
        <p14:creationId xmlns:p14="http://schemas.microsoft.com/office/powerpoint/2010/main" val="39852566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Kritische aanvalshoek ongeveer 15°</a:t>
            </a:r>
          </a:p>
          <a:p>
            <a:r>
              <a:rPr lang="nl-BE" dirty="0"/>
              <a:t>Daarna breekt stroming af in wervels (start achteraan en groeit naar voor)</a:t>
            </a:r>
          </a:p>
          <a:p>
            <a:r>
              <a:rPr lang="nl-BE" dirty="0"/>
              <a:t>Lift neemt af, weerstand neemt enorm toe</a:t>
            </a:r>
          </a:p>
          <a:p>
            <a:endParaRPr lang="nl-BE" dirty="0"/>
          </a:p>
          <a:p>
            <a:r>
              <a:rPr lang="nl-BE" dirty="0"/>
              <a:t>Lager gewicht, kleinere aanvals hoek nodig, 7° is een normale hoek.</a:t>
            </a:r>
          </a:p>
          <a:p>
            <a:endParaRPr lang="nl-BE" dirty="0"/>
          </a:p>
          <a:p>
            <a:r>
              <a:rPr lang="nl-BE" dirty="0"/>
              <a:t>Sneller met hetzelfde gewicht, kleinere aanvalshoek is voldoende. Trek je dan vergroot je de aanvalshoek waardoor je meer lift maakt en dus minder snelheid nodig hebt voor een evenwicht te krijgen, het toestel zal vertragen.</a:t>
            </a:r>
          </a:p>
          <a:p>
            <a:endParaRPr lang="nl-BE" dirty="0"/>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33</a:t>
            </a:fld>
            <a:endParaRPr lang="nl-NL"/>
          </a:p>
        </p:txBody>
      </p:sp>
    </p:spTree>
    <p:extLst>
      <p:ext uri="{BB962C8B-B14F-4D97-AF65-F5344CB8AC3E}">
        <p14:creationId xmlns:p14="http://schemas.microsoft.com/office/powerpoint/2010/main" val="19891059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Verhouding ongeveer 2/3 onderdruk (bovenzijde) en 1/3 overdruk (onderzijde)</a:t>
            </a:r>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35</a:t>
            </a:fld>
            <a:endParaRPr lang="nl-NL"/>
          </a:p>
        </p:txBody>
      </p:sp>
    </p:spTree>
    <p:extLst>
      <p:ext uri="{BB962C8B-B14F-4D97-AF65-F5344CB8AC3E}">
        <p14:creationId xmlns:p14="http://schemas.microsoft.com/office/powerpoint/2010/main" val="3853172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Beginselen van het zweefvliegen bestaat uit 2 delen:</a:t>
            </a:r>
          </a:p>
          <a:p>
            <a:pPr marL="0" indent="0" algn="l">
              <a:buNone/>
            </a:pPr>
            <a:endParaRPr lang="nl-BE" dirty="0">
              <a:solidFill>
                <a:schemeClr val="tx1"/>
              </a:solidFill>
            </a:endParaRPr>
          </a:p>
          <a:p>
            <a:pPr marL="0" indent="0" algn="l">
              <a:buNone/>
            </a:pPr>
            <a:r>
              <a:rPr lang="nl-BE" dirty="0">
                <a:solidFill>
                  <a:schemeClr val="tx1"/>
                </a:solidFill>
              </a:rPr>
              <a:t>Aerodynamica = Stromingsleer</a:t>
            </a:r>
          </a:p>
          <a:p>
            <a:pPr algn="l"/>
            <a:r>
              <a:rPr lang="nl-BE" dirty="0">
                <a:solidFill>
                  <a:schemeClr val="tx1"/>
                </a:solidFill>
              </a:rPr>
              <a:t>Krachten en momenten t.g.v. omstromende lucht</a:t>
            </a:r>
          </a:p>
          <a:p>
            <a:pPr marL="171450" indent="-171450" algn="l">
              <a:buFontTx/>
              <a:buChar char="-"/>
            </a:pPr>
            <a:r>
              <a:rPr lang="nl-BE" dirty="0">
                <a:solidFill>
                  <a:schemeClr val="tx1"/>
                </a:solidFill>
              </a:rPr>
              <a:t>Draagkracht</a:t>
            </a:r>
          </a:p>
          <a:p>
            <a:pPr marL="171450" indent="-171450" algn="l">
              <a:buFontTx/>
              <a:buChar char="-"/>
            </a:pPr>
            <a:r>
              <a:rPr lang="nl-BE" dirty="0">
                <a:solidFill>
                  <a:schemeClr val="tx1"/>
                </a:solidFill>
              </a:rPr>
              <a:t>weerstand</a:t>
            </a:r>
          </a:p>
          <a:p>
            <a:endParaRPr lang="nl-BE" dirty="0"/>
          </a:p>
          <a:p>
            <a:pPr marL="0" indent="0" algn="l">
              <a:buNone/>
            </a:pPr>
            <a:r>
              <a:rPr lang="nl-BE" b="0" dirty="0">
                <a:solidFill>
                  <a:schemeClr val="tx1"/>
                </a:solidFill>
              </a:rPr>
              <a:t>Vliegmechanica = Beweging van het vliegtuig o.i.v. aerodynamica</a:t>
            </a:r>
          </a:p>
          <a:p>
            <a:pPr marL="0" indent="0" algn="l">
              <a:buNone/>
            </a:pPr>
            <a:r>
              <a:rPr lang="nl-BE" b="0" u="none" dirty="0">
                <a:solidFill>
                  <a:schemeClr val="tx1"/>
                </a:solidFill>
              </a:rPr>
              <a:t>- Prestatieleer =Beweging van het vliegtuigzwaartepunt</a:t>
            </a:r>
          </a:p>
          <a:p>
            <a:pPr marL="0" indent="0" algn="l">
              <a:buNone/>
            </a:pPr>
            <a:r>
              <a:rPr lang="nl-BE" b="0" u="none" dirty="0">
                <a:solidFill>
                  <a:schemeClr val="tx1"/>
                </a:solidFill>
              </a:rPr>
              <a:t>- Vliegeigenschappen = Beweging </a:t>
            </a:r>
            <a:r>
              <a:rPr lang="nl-BE" b="0" dirty="0">
                <a:solidFill>
                  <a:schemeClr val="tx1"/>
                </a:solidFill>
              </a:rPr>
              <a:t>om het vliegtuigzwaartepunt</a:t>
            </a:r>
          </a:p>
          <a:p>
            <a:endParaRPr lang="nl-BE" dirty="0"/>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3</a:t>
            </a:fld>
            <a:endParaRPr lang="nl-NL"/>
          </a:p>
        </p:txBody>
      </p:sp>
    </p:spTree>
    <p:extLst>
      <p:ext uri="{BB962C8B-B14F-4D97-AF65-F5344CB8AC3E}">
        <p14:creationId xmlns:p14="http://schemas.microsoft.com/office/powerpoint/2010/main" val="21184986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Het </a:t>
            </a:r>
            <a:r>
              <a:rPr lang="nl-BE" b="1" dirty="0"/>
              <a:t>drukpunt</a:t>
            </a:r>
            <a:r>
              <a:rPr lang="nl-BE" dirty="0"/>
              <a:t> is de plaats waar de zwaartekracht coconcentreerd plaatsvindt.</a:t>
            </a:r>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36</a:t>
            </a:fld>
            <a:endParaRPr lang="nl-NL"/>
          </a:p>
        </p:txBody>
      </p:sp>
    </p:spTree>
    <p:extLst>
      <p:ext uri="{BB962C8B-B14F-4D97-AF65-F5344CB8AC3E}">
        <p14:creationId xmlns:p14="http://schemas.microsoft.com/office/powerpoint/2010/main" val="6675923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Om de snelheid niet te laten toenemen moet je wat trekken aan de stick.</a:t>
            </a:r>
          </a:p>
          <a:p>
            <a:r>
              <a:rPr lang="nl-BE" dirty="0"/>
              <a:t>Bij het buitenvliegen van de thermiek gebeurt het omgekeerde.</a:t>
            </a:r>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37</a:t>
            </a:fld>
            <a:endParaRPr lang="nl-NL"/>
          </a:p>
        </p:txBody>
      </p:sp>
    </p:spTree>
    <p:extLst>
      <p:ext uri="{BB962C8B-B14F-4D97-AF65-F5344CB8AC3E}">
        <p14:creationId xmlns:p14="http://schemas.microsoft.com/office/powerpoint/2010/main" val="1898675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00" indent="-457200">
              <a:buClr>
                <a:srgbClr val="FF0000"/>
              </a:buClr>
              <a:buFont typeface="Wingdings" panose="05000000000000000000" pitchFamily="2" charset="2"/>
              <a:buChar char="Ø"/>
            </a:pPr>
            <a:r>
              <a:rPr lang="nl-NL" sz="1200" dirty="0"/>
              <a:t>Op de plaats waar de remkleppen verticaal op de vleugels omhoog gaan, wordt de luchtstroming verstoord, neemt de weerstand behoorlijk toe en de lift iets af. </a:t>
            </a:r>
          </a:p>
          <a:p>
            <a:pPr>
              <a:buClr>
                <a:srgbClr val="FF0000"/>
              </a:buClr>
            </a:pPr>
            <a:endParaRPr lang="nl-NL" sz="1200" dirty="0"/>
          </a:p>
          <a:p>
            <a:pPr marL="457200" indent="-457200">
              <a:buClr>
                <a:srgbClr val="FF0000"/>
              </a:buClr>
              <a:buFont typeface="Wingdings" panose="05000000000000000000" pitchFamily="2" charset="2"/>
              <a:buChar char="Ø"/>
            </a:pPr>
            <a:r>
              <a:rPr lang="nl-NL" sz="1200" dirty="0"/>
              <a:t>Trek je de remkleppen, dan moet de verminderde draagkracht gecompenseerd worden </a:t>
            </a:r>
            <a:r>
              <a:rPr lang="nl-NL" sz="1200" b="1" dirty="0"/>
              <a:t>door een grotere aanvalshoek</a:t>
            </a:r>
            <a:r>
              <a:rPr lang="nl-NL" sz="1200" dirty="0"/>
              <a:t>, of door iets meer snelheid.</a:t>
            </a:r>
          </a:p>
          <a:p>
            <a:endParaRPr lang="nl-BE" dirty="0"/>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38</a:t>
            </a:fld>
            <a:endParaRPr lang="nl-NL"/>
          </a:p>
        </p:txBody>
      </p:sp>
    </p:spTree>
    <p:extLst>
      <p:ext uri="{BB962C8B-B14F-4D97-AF65-F5344CB8AC3E}">
        <p14:creationId xmlns:p14="http://schemas.microsoft.com/office/powerpoint/2010/main" val="22254491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Flaps negatief = gestrekt profiel</a:t>
            </a:r>
          </a:p>
          <a:p>
            <a:r>
              <a:rPr lang="nl-BE" dirty="0"/>
              <a:t>Flaps positief = gewelfd profiel</a:t>
            </a:r>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39</a:t>
            </a:fld>
            <a:endParaRPr lang="nl-NL"/>
          </a:p>
        </p:txBody>
      </p:sp>
    </p:spTree>
    <p:extLst>
      <p:ext uri="{BB962C8B-B14F-4D97-AF65-F5344CB8AC3E}">
        <p14:creationId xmlns:p14="http://schemas.microsoft.com/office/powerpoint/2010/main" val="35144789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Centrifugaal = middelpuntvlietende</a:t>
            </a:r>
          </a:p>
          <a:p>
            <a:endParaRPr lang="nl-BE" dirty="0"/>
          </a:p>
          <a:p>
            <a:r>
              <a:rPr lang="nl-BE" dirty="0"/>
              <a:t>Schijnbaar gewicht, wat we vooelen (maar ook het toestel, let op voor overbelasting), “zwaarder” in de bocht.</a:t>
            </a:r>
          </a:p>
          <a:p>
            <a:endParaRPr lang="nl-BE" dirty="0"/>
          </a:p>
          <a:p>
            <a:r>
              <a:rPr lang="nl-BE" dirty="0"/>
              <a:t>60° dwarshellingheeft behoefte aan een lift 2x zo groot, “2G”</a:t>
            </a:r>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41</a:t>
            </a:fld>
            <a:endParaRPr lang="nl-NL"/>
          </a:p>
        </p:txBody>
      </p:sp>
    </p:spTree>
    <p:extLst>
      <p:ext uri="{BB962C8B-B14F-4D97-AF65-F5344CB8AC3E}">
        <p14:creationId xmlns:p14="http://schemas.microsoft.com/office/powerpoint/2010/main" val="8086828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Effect is kleiner bij een hoogvleugel.</a:t>
            </a:r>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44</a:t>
            </a:fld>
            <a:endParaRPr lang="nl-NL"/>
          </a:p>
        </p:txBody>
      </p:sp>
    </p:spTree>
    <p:extLst>
      <p:ext uri="{BB962C8B-B14F-4D97-AF65-F5344CB8AC3E}">
        <p14:creationId xmlns:p14="http://schemas.microsoft.com/office/powerpoint/2010/main" val="23209781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De lift is gelijk aan de liftcoëfficiënt keer half, keer </a:t>
            </a:r>
            <a:r>
              <a:rPr lang="nl-NL" sz="1200" dirty="0" err="1"/>
              <a:t>rho</a:t>
            </a:r>
            <a:r>
              <a:rPr lang="nl-NL" sz="1200" dirty="0"/>
              <a:t>, keer de luchtsnelheid in het kwadraat, keer het vleugeloppervlak.</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rgbClr val="C00000"/>
                </a:solidFill>
              </a:rPr>
              <a:t>Let op dat de </a:t>
            </a:r>
            <a:r>
              <a:rPr lang="nl-NL" sz="1200" dirty="0" err="1">
                <a:solidFill>
                  <a:srgbClr val="C00000"/>
                </a:solidFill>
              </a:rPr>
              <a:t>eenheiden</a:t>
            </a:r>
            <a:r>
              <a:rPr lang="nl-NL" sz="1200" dirty="0">
                <a:solidFill>
                  <a:srgbClr val="C00000"/>
                </a:solidFill>
              </a:rPr>
              <a:t> juist zijn (</a:t>
            </a:r>
            <a:r>
              <a:rPr lang="nl-NL" sz="1200" dirty="0" err="1">
                <a:solidFill>
                  <a:srgbClr val="C00000"/>
                </a:solidFill>
              </a:rPr>
              <a:t>bvb</a:t>
            </a:r>
            <a:r>
              <a:rPr lang="nl-NL" sz="1200" dirty="0">
                <a:solidFill>
                  <a:srgbClr val="C00000"/>
                </a:solidFill>
              </a:rPr>
              <a:t> km/u eerst in m/s omzetten)!</a:t>
            </a:r>
          </a:p>
          <a:p>
            <a:endParaRPr lang="nl-BE" dirty="0"/>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45</a:t>
            </a:fld>
            <a:endParaRPr lang="nl-NL"/>
          </a:p>
        </p:txBody>
      </p:sp>
    </p:spTree>
    <p:extLst>
      <p:ext uri="{BB962C8B-B14F-4D97-AF65-F5344CB8AC3E}">
        <p14:creationId xmlns:p14="http://schemas.microsoft.com/office/powerpoint/2010/main" val="26076579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Uit deze CL op alpha grafiek halen we ook de kritische aanvalshoek waarbij de vleugel overtrekt: +- 15° a 16°</a:t>
            </a:r>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46</a:t>
            </a:fld>
            <a:endParaRPr lang="nl-NL"/>
          </a:p>
        </p:txBody>
      </p:sp>
    </p:spTree>
    <p:extLst>
      <p:ext uri="{BB962C8B-B14F-4D97-AF65-F5344CB8AC3E}">
        <p14:creationId xmlns:p14="http://schemas.microsoft.com/office/powerpoint/2010/main" val="22232976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Naast de lift bestaat de resultante van de luchtkrachten ook uit de drag (D) of weerstand (W).</a:t>
            </a:r>
          </a:p>
          <a:p>
            <a:r>
              <a:rPr lang="nl-BE" dirty="0"/>
              <a:t>Deze wordt veroorzaakt door de botsing van de lucht op het oppervlakte alsook als gevolg van het genereren van lift.</a:t>
            </a:r>
          </a:p>
          <a:p>
            <a:endParaRPr lang="nl-BE" dirty="0"/>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47</a:t>
            </a:fld>
            <a:endParaRPr lang="nl-NL"/>
          </a:p>
        </p:txBody>
      </p:sp>
    </p:spTree>
    <p:extLst>
      <p:ext uri="{BB962C8B-B14F-4D97-AF65-F5344CB8AC3E}">
        <p14:creationId xmlns:p14="http://schemas.microsoft.com/office/powerpoint/2010/main" val="36951017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De totale weerstand op een zweefvliegtuig verdelen we in </a:t>
            </a:r>
            <a:r>
              <a:rPr lang="nl-NL" sz="1200" b="1" dirty="0">
                <a:solidFill>
                  <a:srgbClr val="C00000"/>
                </a:solidFill>
              </a:rPr>
              <a:t>vleugelweerstand</a:t>
            </a:r>
            <a:r>
              <a:rPr lang="nl-NL" sz="1200" dirty="0"/>
              <a:t> en </a:t>
            </a:r>
            <a:r>
              <a:rPr lang="nl-NL" sz="1200" b="1" dirty="0">
                <a:solidFill>
                  <a:srgbClr val="C00000"/>
                </a:solidFill>
              </a:rPr>
              <a:t>schadelijke weerstand </a:t>
            </a:r>
            <a:r>
              <a:rPr lang="nl-NL" sz="1200" b="1" dirty="0"/>
              <a:t>(</a:t>
            </a:r>
            <a:r>
              <a:rPr lang="nl-NL" sz="1200" b="1" dirty="0">
                <a:solidFill>
                  <a:srgbClr val="C00000"/>
                </a:solidFill>
              </a:rPr>
              <a:t>parasitaire weerstand</a:t>
            </a:r>
            <a:r>
              <a:rPr lang="nl-NL" sz="1200" b="1" dirty="0"/>
              <a:t>). </a:t>
            </a:r>
            <a:endParaRPr lang="nl-NL" sz="1200" dirty="0"/>
          </a:p>
          <a:p>
            <a:pPr marL="457200" indent="-457200">
              <a:buClr>
                <a:srgbClr val="FF0000"/>
              </a:buClr>
              <a:buFont typeface="Wingdings" charset="0"/>
              <a:buChar char="Ø"/>
            </a:pPr>
            <a:r>
              <a:rPr lang="nl-NL" sz="1200" dirty="0">
                <a:latin typeface="Calibri" charset="0"/>
              </a:rPr>
              <a:t>De </a:t>
            </a:r>
            <a:r>
              <a:rPr lang="nl-NL" sz="1200" dirty="0">
                <a:solidFill>
                  <a:srgbClr val="A50021"/>
                </a:solidFill>
                <a:latin typeface="Calibri" charset="0"/>
              </a:rPr>
              <a:t>vleugelweerstand</a:t>
            </a:r>
            <a:r>
              <a:rPr lang="nl-NL" sz="1200" dirty="0">
                <a:latin typeface="Calibri" charset="0"/>
              </a:rPr>
              <a:t> is de weerstand van alle dragende delen (vleugel en hoogteroer).</a:t>
            </a:r>
          </a:p>
          <a:p>
            <a:pPr marL="457200" indent="-457200">
              <a:buClr>
                <a:srgbClr val="FF0000"/>
              </a:buClr>
              <a:buFont typeface="Wingdings" charset="0"/>
              <a:buChar char="Ø"/>
            </a:pPr>
            <a:r>
              <a:rPr lang="nl-NL" sz="1200" dirty="0">
                <a:latin typeface="Calibri" charset="0"/>
              </a:rPr>
              <a:t>De </a:t>
            </a:r>
            <a:r>
              <a:rPr lang="nl-NL" sz="1200" dirty="0">
                <a:solidFill>
                  <a:srgbClr val="A50021"/>
                </a:solidFill>
                <a:latin typeface="Calibri" charset="0"/>
              </a:rPr>
              <a:t>schadelijke weerstand</a:t>
            </a:r>
            <a:r>
              <a:rPr lang="nl-NL" sz="1200" dirty="0">
                <a:latin typeface="Calibri" charset="0"/>
              </a:rPr>
              <a:t> is de weerstand van alle niet-dragende delen (romp, kielvlak, </a:t>
            </a:r>
            <a:r>
              <a:rPr lang="nl-NL" sz="1200" dirty="0" err="1">
                <a:latin typeface="Calibri" charset="0"/>
              </a:rPr>
              <a:t>venturibuis</a:t>
            </a:r>
            <a:r>
              <a:rPr lang="nl-NL" sz="1200" dirty="0">
                <a:latin typeface="Calibri" charset="0"/>
              </a:rPr>
              <a:t>, </a:t>
            </a:r>
            <a:r>
              <a:rPr lang="nl-NL" sz="1200" dirty="0" err="1">
                <a:latin typeface="Calibri" charset="0"/>
              </a:rPr>
              <a:t>etcetera</a:t>
            </a:r>
            <a:r>
              <a:rPr lang="nl-NL" sz="1200" dirty="0">
                <a:latin typeface="Calibri" charset="0"/>
              </a:rPr>
              <a:t>)</a:t>
            </a:r>
          </a:p>
          <a:p>
            <a:pPr marL="457200" indent="-457200">
              <a:buClr>
                <a:srgbClr val="FF0000"/>
              </a:buClr>
              <a:buFont typeface="Wingdings" charset="0"/>
              <a:buChar char="Ø"/>
            </a:pPr>
            <a:r>
              <a:rPr lang="nl-NL" sz="1200" dirty="0">
                <a:latin typeface="Calibri" charset="0"/>
              </a:rPr>
              <a:t>De weerstand bestaat uit verschillende soorten weerstand: </a:t>
            </a:r>
            <a:r>
              <a:rPr lang="nl-NL" sz="1200" dirty="0">
                <a:solidFill>
                  <a:srgbClr val="A50021"/>
                </a:solidFill>
                <a:latin typeface="Calibri" charset="0"/>
              </a:rPr>
              <a:t>druk-, wrijvings-, geïnduceerde </a:t>
            </a:r>
            <a:r>
              <a:rPr lang="nl-NL" sz="1200" dirty="0">
                <a:latin typeface="Calibri" charset="0"/>
              </a:rPr>
              <a:t>en</a:t>
            </a:r>
            <a:r>
              <a:rPr lang="nl-NL" sz="1200" dirty="0">
                <a:solidFill>
                  <a:srgbClr val="A50021"/>
                </a:solidFill>
                <a:latin typeface="Calibri" charset="0"/>
              </a:rPr>
              <a:t> interferentie-weerstand</a:t>
            </a:r>
            <a:r>
              <a:rPr lang="nl-NL" sz="1200" dirty="0">
                <a:latin typeface="Calibri" charset="0"/>
              </a:rPr>
              <a:t>.</a:t>
            </a:r>
          </a:p>
          <a:p>
            <a:endParaRPr lang="nl-NL" dirty="0">
              <a:latin typeface="Calibri" charset="0"/>
            </a:endParaRPr>
          </a:p>
          <a:p>
            <a:r>
              <a:rPr lang="nl-NL" dirty="0">
                <a:latin typeface="Calibri" charset="0"/>
              </a:rPr>
              <a:t>groot zog geeft veel weerstand</a:t>
            </a:r>
          </a:p>
          <a:p>
            <a:r>
              <a:rPr lang="nl-NL" dirty="0" err="1">
                <a:latin typeface="Calibri" charset="0"/>
              </a:rPr>
              <a:t>venturibuisje</a:t>
            </a:r>
            <a:r>
              <a:rPr lang="nl-NL" dirty="0">
                <a:latin typeface="Calibri" charset="0"/>
              </a:rPr>
              <a:t> heeft relatief veel weerstand</a:t>
            </a:r>
          </a:p>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48</a:t>
            </a:fld>
            <a:endParaRPr lang="nl-NL"/>
          </a:p>
        </p:txBody>
      </p:sp>
    </p:spTree>
    <p:extLst>
      <p:ext uri="{BB962C8B-B14F-4D97-AF65-F5344CB8AC3E}">
        <p14:creationId xmlns:p14="http://schemas.microsoft.com/office/powerpoint/2010/main" val="427005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9507" name="Rectangle 3"/>
          <p:cNvSpPr>
            <a:spLocks noGrp="1"/>
          </p:cNvSpPr>
          <p:nvPr>
            <p:ph type="body" idx="1"/>
          </p:nvPr>
        </p:nvSpPr>
        <p:spPr/>
        <p:txBody>
          <a:bodyPr/>
          <a:lstStyle/>
          <a:p>
            <a:r>
              <a:rPr lang="nl-NL" dirty="0">
                <a:latin typeface="Calibri" charset="0"/>
              </a:rPr>
              <a:t>Ligt het zwaartepunt bij een vliegtuig tijdens het vliegen altijd op dezelfde plaats?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Het punt helemaal vooraan de vleugel waar de opsplitsing plaatsvindt tussen lucht langs de bovenkant/onderkant van de vleugel, noemt het </a:t>
            </a:r>
            <a:r>
              <a:rPr lang="nl-BE" b="1" dirty="0"/>
              <a:t>stuwpunt</a:t>
            </a:r>
            <a:r>
              <a:rPr lang="nl-BE" dirty="0"/>
              <a:t>.</a:t>
            </a:r>
          </a:p>
          <a:p>
            <a:r>
              <a:rPr lang="nl-BE" dirty="0"/>
              <a:t>In het stuwpunt is de snelheid 0.</a:t>
            </a:r>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49</a:t>
            </a:fld>
            <a:endParaRPr lang="nl-NL"/>
          </a:p>
        </p:txBody>
      </p:sp>
    </p:spTree>
    <p:extLst>
      <p:ext uri="{BB962C8B-B14F-4D97-AF65-F5344CB8AC3E}">
        <p14:creationId xmlns:p14="http://schemas.microsoft.com/office/powerpoint/2010/main" val="11467418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De </a:t>
            </a:r>
            <a:r>
              <a:rPr lang="nl-NL" sz="1200" b="1" dirty="0">
                <a:solidFill>
                  <a:srgbClr val="C00000"/>
                </a:solidFill>
              </a:rPr>
              <a:t>grootte van de drukweerstand </a:t>
            </a:r>
            <a:r>
              <a:rPr lang="nl-NL" sz="1200" dirty="0"/>
              <a:t>is afhankelijk van:</a:t>
            </a:r>
          </a:p>
          <a:p>
            <a:pPr marL="457200" indent="-457200">
              <a:buClr>
                <a:srgbClr val="FF0000"/>
              </a:buClr>
              <a:buFont typeface="Wingdings" panose="05000000000000000000" pitchFamily="2" charset="2"/>
              <a:buChar char="Ø"/>
            </a:pPr>
            <a:r>
              <a:rPr lang="nl-NL" sz="1200" dirty="0"/>
              <a:t>de </a:t>
            </a:r>
            <a:r>
              <a:rPr lang="nl-NL" sz="1200" dirty="0">
                <a:solidFill>
                  <a:srgbClr val="C00000"/>
                </a:solidFill>
              </a:rPr>
              <a:t>grootte van het aanstromingsvlak </a:t>
            </a:r>
            <a:r>
              <a:rPr lang="nl-NL" sz="1200" dirty="0"/>
              <a:t>(twee keer zo'n dikke vleugel, twee keer zo'n grote drukweerstand).</a:t>
            </a:r>
          </a:p>
          <a:p>
            <a:pPr marL="457200" indent="-457200">
              <a:buClr>
                <a:srgbClr val="FF0000"/>
              </a:buClr>
              <a:buFont typeface="Wingdings" panose="05000000000000000000" pitchFamily="2" charset="2"/>
              <a:buChar char="Ø"/>
            </a:pPr>
            <a:r>
              <a:rPr lang="nl-NL" sz="1200" dirty="0"/>
              <a:t>de </a:t>
            </a:r>
            <a:r>
              <a:rPr lang="nl-NL" sz="1200" dirty="0">
                <a:solidFill>
                  <a:srgbClr val="C00000"/>
                </a:solidFill>
              </a:rPr>
              <a:t>luchtsnelheid</a:t>
            </a:r>
            <a:r>
              <a:rPr lang="nl-NL" sz="1200" dirty="0"/>
              <a:t> (V) (twee keer zo snel vliegen veroorzaakt vier keer zoveel drukweerstand).</a:t>
            </a:r>
          </a:p>
          <a:p>
            <a:pPr marL="457200" indent="-457200">
              <a:buClr>
                <a:srgbClr val="FF0000"/>
              </a:buClr>
              <a:buFont typeface="Wingdings" panose="05000000000000000000" pitchFamily="2" charset="2"/>
              <a:buChar char="Ø"/>
            </a:pPr>
            <a:r>
              <a:rPr lang="nl-NL" sz="1200" dirty="0"/>
              <a:t>de </a:t>
            </a:r>
            <a:r>
              <a:rPr lang="nl-NL" sz="1200" b="0" dirty="0">
                <a:solidFill>
                  <a:srgbClr val="C00000"/>
                </a:solidFill>
              </a:rPr>
              <a:t>luchtdichtheid </a:t>
            </a:r>
            <a:r>
              <a:rPr lang="nl-NL" sz="1200" b="0" dirty="0"/>
              <a:t>(</a:t>
            </a:r>
            <a:r>
              <a:rPr lang="nl-NL" altLang="ja-JP" sz="1200" b="0" dirty="0"/>
              <a:t>ρ) Bij </a:t>
            </a:r>
            <a:r>
              <a:rPr lang="nl-NL" altLang="ja-JP" sz="1200" dirty="0"/>
              <a:t>toenemende hoogte neemt de luchtdichtheid af en maar door de temperatuurdaling minder snel dan de afname van de luchtdruk.</a:t>
            </a:r>
            <a:endParaRPr lang="nl-NL" sz="1200" dirty="0"/>
          </a:p>
          <a:p>
            <a:pPr marL="457200" indent="-457200">
              <a:buClr>
                <a:srgbClr val="FF0000"/>
              </a:buClr>
              <a:buFont typeface="Wingdings" panose="05000000000000000000" pitchFamily="2" charset="2"/>
              <a:buChar char="Ø"/>
            </a:pPr>
            <a:r>
              <a:rPr lang="nl-NL" sz="1200" dirty="0"/>
              <a:t>de </a:t>
            </a:r>
            <a:r>
              <a:rPr lang="nl-NL" sz="1200" dirty="0">
                <a:solidFill>
                  <a:srgbClr val="C00000"/>
                </a:solidFill>
              </a:rPr>
              <a:t>vorm</a:t>
            </a:r>
            <a:r>
              <a:rPr lang="nl-NL" sz="1200" dirty="0"/>
              <a:t> van het onderdeel van het vliegtuig (de druppelvorm geeft de minste drukweerstand, vlakke plaat de grootste).</a:t>
            </a:r>
          </a:p>
          <a:p>
            <a:pPr marL="457200" indent="-457200">
              <a:buClr>
                <a:srgbClr val="FF0000"/>
              </a:buClr>
              <a:buFont typeface="Wingdings" panose="05000000000000000000" pitchFamily="2" charset="2"/>
              <a:buChar char="Ø"/>
            </a:pPr>
            <a:r>
              <a:rPr lang="nl-NL" sz="1200" dirty="0"/>
              <a:t>de </a:t>
            </a:r>
            <a:r>
              <a:rPr lang="nl-NL" sz="1200" dirty="0">
                <a:solidFill>
                  <a:srgbClr val="C00000"/>
                </a:solidFill>
              </a:rPr>
              <a:t>hoek</a:t>
            </a:r>
            <a:r>
              <a:rPr lang="nl-NL" sz="1200" dirty="0"/>
              <a:t> die het voorwerp maakt met de aanstromende lucht (hoe groter de hoek, hoe groter de drukweerstand).</a:t>
            </a:r>
          </a:p>
          <a:p>
            <a:pPr marL="0" indent="0">
              <a:buFont typeface="Wingdings" panose="05000000000000000000" pitchFamily="2" charset="2"/>
              <a:buNone/>
            </a:pPr>
            <a:endParaRPr lang="nl-NL" sz="1200" dirty="0"/>
          </a:p>
          <a:p>
            <a:endParaRPr lang="nl-BE" dirty="0"/>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50</a:t>
            </a:fld>
            <a:endParaRPr lang="nl-NL"/>
          </a:p>
        </p:txBody>
      </p:sp>
    </p:spTree>
    <p:extLst>
      <p:ext uri="{BB962C8B-B14F-4D97-AF65-F5344CB8AC3E}">
        <p14:creationId xmlns:p14="http://schemas.microsoft.com/office/powerpoint/2010/main" val="2474177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ltLang="ja-JP" sz="1200" dirty="0"/>
              <a:t>Bij toenemende hoogte neemt de luchtdichtheid af.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ltLang="ja-JP" sz="1200" dirty="0"/>
              <a:t>Maar door de temperatuurdaling minder snel dan de afname van de luchtdruk.</a:t>
            </a:r>
            <a:endParaRPr lang="nl-NL" sz="1200" dirty="0"/>
          </a:p>
          <a:p>
            <a:endParaRPr lang="nl-BE" dirty="0"/>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53</a:t>
            </a:fld>
            <a:endParaRPr lang="nl-NL"/>
          </a:p>
        </p:txBody>
      </p:sp>
    </p:spTree>
    <p:extLst>
      <p:ext uri="{BB962C8B-B14F-4D97-AF65-F5344CB8AC3E}">
        <p14:creationId xmlns:p14="http://schemas.microsoft.com/office/powerpoint/2010/main" val="1312753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Wingdings" panose="05000000000000000000" pitchFamily="2" charset="2"/>
              <a:buNone/>
            </a:pPr>
            <a:r>
              <a:rPr lang="nl-NL" sz="1200" dirty="0"/>
              <a:t>Wrijvingsweerstand wordt veroorzaakt door het </a:t>
            </a:r>
            <a:r>
              <a:rPr lang="nl-NL" sz="1200" dirty="0">
                <a:solidFill>
                  <a:srgbClr val="C00000"/>
                </a:solidFill>
              </a:rPr>
              <a:t>afremmen</a:t>
            </a:r>
            <a:r>
              <a:rPr lang="nl-NL" sz="1200" dirty="0"/>
              <a:t> van de </a:t>
            </a:r>
            <a:r>
              <a:rPr lang="nl-NL" sz="1200" dirty="0">
                <a:solidFill>
                  <a:srgbClr val="C00000"/>
                </a:solidFill>
              </a:rPr>
              <a:t>luchtdeeltjes</a:t>
            </a:r>
            <a:r>
              <a:rPr lang="nl-NL" sz="1200" dirty="0"/>
              <a:t> die langs de vleugels, de romp en het stabilo glijden. </a:t>
            </a:r>
          </a:p>
          <a:p>
            <a:pPr marL="0" indent="0">
              <a:buFont typeface="Wingdings" panose="05000000000000000000" pitchFamily="2" charset="2"/>
              <a:buNone/>
            </a:pPr>
            <a:r>
              <a:rPr lang="nl-NL" sz="1200" dirty="0"/>
              <a:t>De laag waarin de luchtdeeltjes langzamer stromen dan daarboven noemen we de </a:t>
            </a:r>
            <a:r>
              <a:rPr lang="nl-NL" sz="1200" b="1" dirty="0">
                <a:solidFill>
                  <a:srgbClr val="C00000"/>
                </a:solidFill>
              </a:rPr>
              <a:t>grenslaag</a:t>
            </a:r>
            <a:r>
              <a:rPr lang="nl-NL" sz="1200" dirty="0"/>
              <a:t>. </a:t>
            </a:r>
          </a:p>
          <a:p>
            <a:pPr marL="0" indent="0">
              <a:buFont typeface="Wingdings" panose="05000000000000000000" pitchFamily="2" charset="2"/>
              <a:buNone/>
            </a:pPr>
            <a:endParaRPr lang="nl-NL" sz="1200" dirty="0"/>
          </a:p>
          <a:p>
            <a:pPr marL="0" indent="0">
              <a:buFont typeface="Wingdings" panose="05000000000000000000" pitchFamily="2" charset="2"/>
              <a:buNone/>
            </a:pPr>
            <a:r>
              <a:rPr lang="nl-NL" sz="1200" dirty="0" err="1"/>
              <a:t>Cdwrij</a:t>
            </a:r>
            <a:r>
              <a:rPr lang="nl-NL" sz="1200" dirty="0"/>
              <a:t> is een </a:t>
            </a:r>
            <a:r>
              <a:rPr lang="nl-NL" sz="1200" dirty="0" err="1"/>
              <a:t>weerstandscoëfficïent</a:t>
            </a:r>
            <a:r>
              <a:rPr lang="nl-NL" sz="1200" dirty="0"/>
              <a:t> in functie van de </a:t>
            </a:r>
            <a:r>
              <a:rPr lang="nl-NL" sz="1200" b="1" dirty="0"/>
              <a:t>stromingsvorm</a:t>
            </a:r>
            <a:r>
              <a:rPr lang="nl-NL" sz="1200" dirty="0"/>
              <a:t> en de </a:t>
            </a:r>
            <a:r>
              <a:rPr lang="nl-NL" sz="1200" b="1" dirty="0"/>
              <a:t>oppervlakte ruwheid</a:t>
            </a:r>
            <a:r>
              <a:rPr lang="nl-NL" sz="1200" dirty="0"/>
              <a:t>.</a:t>
            </a:r>
          </a:p>
          <a:p>
            <a:endParaRPr lang="nl-BE" dirty="0"/>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56</a:t>
            </a:fld>
            <a:endParaRPr lang="nl-NL"/>
          </a:p>
        </p:txBody>
      </p:sp>
    </p:spTree>
    <p:extLst>
      <p:ext uri="{BB962C8B-B14F-4D97-AF65-F5344CB8AC3E}">
        <p14:creationId xmlns:p14="http://schemas.microsoft.com/office/powerpoint/2010/main" val="15084872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Laminaire stroming: keurig langs elkaar “gelaagd”</a:t>
            </a:r>
          </a:p>
          <a:p>
            <a:r>
              <a:rPr lang="nl-BE" dirty="0"/>
              <a:t>Veel minder weerstand dan (5-10x)</a:t>
            </a:r>
          </a:p>
          <a:p>
            <a:r>
              <a:rPr lang="nl-BE" dirty="0"/>
              <a:t>Turbulente stroming: stroomlijnen vermengen zich onderling.</a:t>
            </a:r>
          </a:p>
          <a:p>
            <a:endParaRPr lang="nl-BE" dirty="0"/>
          </a:p>
          <a:p>
            <a:r>
              <a:rPr lang="nl-BE" dirty="0"/>
              <a:t>Hoe langer langs het profiel, hoe meer afgeremd. Grenslaag wordt dikker, onderling snelheidsverschil kleiner.</a:t>
            </a:r>
          </a:p>
          <a:p>
            <a:r>
              <a:rPr lang="nl-BE" dirty="0"/>
              <a:t>Bij het omslagpunt overgang van laminair naar turbulent.</a:t>
            </a:r>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57</a:t>
            </a:fld>
            <a:endParaRPr lang="nl-NL"/>
          </a:p>
        </p:txBody>
      </p:sp>
    </p:spTree>
    <p:extLst>
      <p:ext uri="{BB962C8B-B14F-4D97-AF65-F5344CB8AC3E}">
        <p14:creationId xmlns:p14="http://schemas.microsoft.com/office/powerpoint/2010/main" val="17351340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Plaats v/h omslagpunt afhankelijk van snelheid, vorm en oppervlakteruwheid.</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Een laminair profiel heeft de grootste dikte van de vleugel op zo'n 40 á 50% van de koorde (gemeten vanaf de voorkant van de vleugel)</a:t>
            </a:r>
          </a:p>
          <a:p>
            <a:endParaRPr lang="nl-BE" dirty="0"/>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58</a:t>
            </a:fld>
            <a:endParaRPr lang="nl-NL"/>
          </a:p>
        </p:txBody>
      </p:sp>
    </p:spTree>
    <p:extLst>
      <p:ext uri="{BB962C8B-B14F-4D97-AF65-F5344CB8AC3E}">
        <p14:creationId xmlns:p14="http://schemas.microsoft.com/office/powerpoint/2010/main" val="38216763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52931" name="Rectangle 3"/>
          <p:cNvSpPr>
            <a:spLocks noGrp="1"/>
          </p:cNvSpPr>
          <p:nvPr>
            <p:ph type="body" idx="1"/>
          </p:nvPr>
        </p:nvSpPr>
        <p:spPr/>
        <p:txBody>
          <a:bodyPr/>
          <a:lstStyle/>
          <a:p>
            <a:r>
              <a:rPr lang="nl-NL" dirty="0">
                <a:latin typeface="Calibri" charset="0"/>
              </a:rPr>
              <a:t>Afhankelijk van de vorm van de overgangen.</a:t>
            </a:r>
          </a:p>
          <a:p>
            <a:endParaRPr lang="nl-NL" dirty="0">
              <a:latin typeface="Calibri" charset="0"/>
            </a:endParaRPr>
          </a:p>
          <a:p>
            <a:r>
              <a:rPr lang="nl-NL" dirty="0" err="1">
                <a:latin typeface="Calibri" charset="0"/>
              </a:rPr>
              <a:t>Stagnation</a:t>
            </a:r>
            <a:r>
              <a:rPr lang="nl-NL" dirty="0">
                <a:latin typeface="Calibri" charset="0"/>
              </a:rPr>
              <a:t> point = stuwpunt, opsplitsing boven/onder, snelheid is hier 0.</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Lucht wil steeds van een hoge druk naar een lage druk, hierdoor ontstaat een wervel (vortex) aan de tip.</a:t>
            </a:r>
          </a:p>
          <a:p>
            <a:r>
              <a:rPr lang="nl-BE" dirty="0"/>
              <a:t>Bovendien zal er aan de bovenkant een algemene tendens zijn om te stromen richting de romp, onderaan richting de tip.</a:t>
            </a:r>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61</a:t>
            </a:fld>
            <a:endParaRPr lang="nl-NL"/>
          </a:p>
        </p:txBody>
      </p:sp>
    </p:spTree>
    <p:extLst>
      <p:ext uri="{BB962C8B-B14F-4D97-AF65-F5344CB8AC3E}">
        <p14:creationId xmlns:p14="http://schemas.microsoft.com/office/powerpoint/2010/main" val="12972827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Wervels/vortexen kunnen zeer grote, onverwachtte invloed hebben, te vermijden om direct achter zware/grote toestellen te vliegen.</a:t>
            </a:r>
          </a:p>
          <a:p>
            <a:r>
              <a:rPr lang="nl-BE" dirty="0"/>
              <a:t>Grondeffect verkleint de geïnduceerde weerstand doordat de overdruk onder de vleugel verstoord wordt.</a:t>
            </a:r>
          </a:p>
          <a:p>
            <a:endParaRPr lang="nl-BE" dirty="0"/>
          </a:p>
          <a:p>
            <a:r>
              <a:rPr lang="nl-BE" dirty="0"/>
              <a:t>Geïnduceerde weerstand het grootst als het meeste lift nodig is, dus bij zware toestellen wanneer ze traag vliegen.</a:t>
            </a:r>
          </a:p>
          <a:p>
            <a:endParaRPr lang="nl-BE" dirty="0"/>
          </a:p>
          <a:p>
            <a:r>
              <a:rPr lang="nl-BE" dirty="0"/>
              <a:t>Ellipsvorm: spitfire</a:t>
            </a:r>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62</a:t>
            </a:fld>
            <a:endParaRPr lang="nl-NL"/>
          </a:p>
        </p:txBody>
      </p:sp>
    </p:spTree>
    <p:extLst>
      <p:ext uri="{BB962C8B-B14F-4D97-AF65-F5344CB8AC3E}">
        <p14:creationId xmlns:p14="http://schemas.microsoft.com/office/powerpoint/2010/main" val="5523442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Bij lage snelheden is de geïnduceerde weerstand het grootst, bij hoge snelheden de profiel/schadelijke weerstand (parasite drag).</a:t>
            </a:r>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63</a:t>
            </a:fld>
            <a:endParaRPr lang="nl-NL"/>
          </a:p>
        </p:txBody>
      </p:sp>
    </p:spTree>
    <p:extLst>
      <p:ext uri="{BB962C8B-B14F-4D97-AF65-F5344CB8AC3E}">
        <p14:creationId xmlns:p14="http://schemas.microsoft.com/office/powerpoint/2010/main" val="1823992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9267" name="Rectangle 3"/>
          <p:cNvSpPr>
            <a:spLocks noGrp="1"/>
          </p:cNvSpPr>
          <p:nvPr>
            <p:ph type="body" idx="1"/>
          </p:nvPr>
        </p:nvSpPr>
        <p:spPr/>
        <p:txBody>
          <a:bodyPr/>
          <a:lstStyle/>
          <a:p>
            <a:r>
              <a:rPr lang="nl-NL" b="0" dirty="0">
                <a:latin typeface="Calibri" charset="0"/>
              </a:rPr>
              <a:t>Een</a:t>
            </a:r>
            <a:r>
              <a:rPr lang="nl-NL" b="1" dirty="0">
                <a:latin typeface="Calibri" charset="0"/>
              </a:rPr>
              <a:t> vector</a:t>
            </a:r>
            <a:r>
              <a:rPr lang="nl-NL" dirty="0">
                <a:latin typeface="Calibri" charset="0"/>
              </a:rPr>
              <a:t> is een “pijl” met 3 belangrijke eigenschappen:</a:t>
            </a:r>
          </a:p>
          <a:p>
            <a:pPr marL="171450" indent="-171450">
              <a:buFontTx/>
              <a:buChar char="-"/>
            </a:pPr>
            <a:r>
              <a:rPr lang="nl-NL" dirty="0">
                <a:latin typeface="Calibri" charset="0"/>
              </a:rPr>
              <a:t>Grootte</a:t>
            </a:r>
          </a:p>
          <a:p>
            <a:pPr marL="171450" indent="-171450">
              <a:buFontTx/>
              <a:buChar char="-"/>
            </a:pPr>
            <a:r>
              <a:rPr lang="nl-NL" dirty="0">
                <a:latin typeface="Calibri" charset="0"/>
              </a:rPr>
              <a:t>Zin (richting)</a:t>
            </a:r>
          </a:p>
          <a:p>
            <a:pPr marL="171450" indent="-171450">
              <a:buFontTx/>
              <a:buChar char="-"/>
            </a:pPr>
            <a:r>
              <a:rPr lang="nl-NL" dirty="0">
                <a:latin typeface="Calibri" charset="0"/>
              </a:rPr>
              <a:t>Aangrijpingspunt (plaats/werklijn)</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BE" dirty="0"/>
              <a:t>= Beweging van het vliegtuig o.i.v. aerodynamica</a:t>
            </a:r>
          </a:p>
          <a:p>
            <a:pPr marL="0" indent="0">
              <a:buNone/>
            </a:pPr>
            <a:endParaRPr lang="nl-BE" dirty="0"/>
          </a:p>
          <a:p>
            <a:pPr marL="0" indent="0">
              <a:buNone/>
            </a:pPr>
            <a:r>
              <a:rPr lang="nl-BE" u="sng" dirty="0"/>
              <a:t>Prestatieleer</a:t>
            </a:r>
          </a:p>
          <a:p>
            <a:pPr>
              <a:buFont typeface="Wingdings" pitchFamily="2" charset="2"/>
              <a:buChar char="Ø"/>
            </a:pPr>
            <a:r>
              <a:rPr lang="nl-BE" dirty="0"/>
              <a:t>Beweging </a:t>
            </a:r>
            <a:r>
              <a:rPr lang="nl-BE" b="1" dirty="0"/>
              <a:t>van het</a:t>
            </a:r>
            <a:r>
              <a:rPr lang="nl-BE" dirty="0"/>
              <a:t> vliegtuigzwaartepunt</a:t>
            </a:r>
          </a:p>
          <a:p>
            <a:pPr marL="0" indent="0">
              <a:buNone/>
            </a:pPr>
            <a:r>
              <a:rPr lang="nl-BE" u="sng" dirty="0"/>
              <a:t>Vliegeigenschappen</a:t>
            </a:r>
          </a:p>
          <a:p>
            <a:pPr>
              <a:buFont typeface="Wingdings" pitchFamily="2" charset="2"/>
              <a:buChar char="Ø"/>
            </a:pPr>
            <a:r>
              <a:rPr lang="nl-BE" dirty="0"/>
              <a:t>Beweging </a:t>
            </a:r>
            <a:r>
              <a:rPr lang="nl-BE" b="1" dirty="0"/>
              <a:t>om het</a:t>
            </a:r>
            <a:r>
              <a:rPr lang="nl-BE" dirty="0"/>
              <a:t> vliegtuigzwaartepunt</a:t>
            </a:r>
          </a:p>
          <a:p>
            <a:pPr marL="0" indent="0" algn="l">
              <a:buNone/>
            </a:pPr>
            <a:endParaRPr lang="nl-BE" dirty="0"/>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64</a:t>
            </a:fld>
            <a:endParaRPr lang="nl-NL"/>
          </a:p>
        </p:txBody>
      </p:sp>
    </p:spTree>
    <p:extLst>
      <p:ext uri="{BB962C8B-B14F-4D97-AF65-F5344CB8AC3E}">
        <p14:creationId xmlns:p14="http://schemas.microsoft.com/office/powerpoint/2010/main" val="41648083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7203" name="Rectangle 3"/>
          <p:cNvSpPr>
            <a:spLocks noGrp="1"/>
          </p:cNvSpPr>
          <p:nvPr>
            <p:ph type="body" idx="1"/>
          </p:nvPr>
        </p:nvSpPr>
        <p:spPr/>
        <p:txBody>
          <a:bodyPr/>
          <a:lstStyle/>
          <a:p>
            <a:pPr>
              <a:buClr>
                <a:schemeClr val="tx1"/>
              </a:buClr>
              <a:buFont typeface="Calibri" charset="0"/>
              <a:buAutoNum type="arabicPeriod"/>
            </a:pPr>
            <a:r>
              <a:rPr lang="nl-NL" sz="1200" dirty="0"/>
              <a:t>de </a:t>
            </a:r>
            <a:r>
              <a:rPr lang="nl-NL" sz="1200" dirty="0">
                <a:solidFill>
                  <a:srgbClr val="FF0000"/>
                </a:solidFill>
              </a:rPr>
              <a:t>draagkracht</a:t>
            </a:r>
            <a:r>
              <a:rPr lang="nl-NL" sz="1200" dirty="0"/>
              <a:t> (Engels: lift) die het vliegtuig in de lucht houdt</a:t>
            </a:r>
          </a:p>
          <a:p>
            <a:pPr>
              <a:buClr>
                <a:schemeClr val="tx1"/>
              </a:buClr>
              <a:buFont typeface="Calibri" charset="0"/>
              <a:buAutoNum type="arabicPeriod"/>
            </a:pPr>
            <a:r>
              <a:rPr lang="nl-NL" sz="1200" dirty="0"/>
              <a:t>de </a:t>
            </a:r>
            <a:r>
              <a:rPr lang="nl-NL" sz="1200" dirty="0">
                <a:solidFill>
                  <a:srgbClr val="FF0000"/>
                </a:solidFill>
              </a:rPr>
              <a:t>zwaartekracht</a:t>
            </a:r>
            <a:r>
              <a:rPr lang="nl-NL" sz="1200" dirty="0"/>
              <a:t>: de aantrekkingskracht van de aarde</a:t>
            </a:r>
          </a:p>
          <a:p>
            <a:pPr>
              <a:buClr>
                <a:schemeClr val="tx1"/>
              </a:buClr>
              <a:buFont typeface="Calibri" charset="0"/>
              <a:buAutoNum type="arabicPeriod"/>
            </a:pPr>
            <a:r>
              <a:rPr lang="nl-NL" sz="1200" dirty="0">
                <a:solidFill>
                  <a:srgbClr val="FF0000"/>
                </a:solidFill>
              </a:rPr>
              <a:t>voortstuwingskrachten</a:t>
            </a:r>
            <a:r>
              <a:rPr lang="nl-NL" sz="1200" dirty="0"/>
              <a:t>: de kracht van bijvoorbeeld de propeller of de sleepkabel</a:t>
            </a:r>
          </a:p>
          <a:p>
            <a:pPr>
              <a:buClr>
                <a:schemeClr val="tx1"/>
              </a:buClr>
              <a:buFont typeface="Calibri" charset="0"/>
              <a:buAutoNum type="arabicPeriod"/>
            </a:pPr>
            <a:r>
              <a:rPr lang="nl-NL" sz="1200" dirty="0"/>
              <a:t>de </a:t>
            </a:r>
            <a:r>
              <a:rPr lang="nl-NL" sz="1200" dirty="0">
                <a:solidFill>
                  <a:srgbClr val="FF0000"/>
                </a:solidFill>
              </a:rPr>
              <a:t>weerstand</a:t>
            </a:r>
            <a:r>
              <a:rPr lang="nl-NL" sz="1200" dirty="0"/>
              <a:t> (Engels: </a:t>
            </a:r>
            <a:r>
              <a:rPr lang="nl-NL" sz="1200" dirty="0" err="1"/>
              <a:t>drag</a:t>
            </a:r>
            <a:r>
              <a:rPr lang="nl-NL" sz="1200" dirty="0"/>
              <a:t>)</a:t>
            </a:r>
          </a:p>
          <a:p>
            <a:pPr>
              <a:buClr>
                <a:schemeClr val="tx1"/>
              </a:buClr>
              <a:buFont typeface="Calibri" charset="0"/>
              <a:buAutoNum type="arabicPeriod"/>
            </a:pPr>
            <a:endParaRPr lang="nl-NL" sz="1200" dirty="0"/>
          </a:p>
          <a:p>
            <a:pPr>
              <a:buFont typeface="Calibri" charset="0"/>
              <a:buNone/>
            </a:pPr>
            <a:r>
              <a:rPr lang="nl-NL" sz="1200" dirty="0"/>
              <a:t>L + W = R (resulterende </a:t>
            </a:r>
            <a:r>
              <a:rPr lang="nl-NL" sz="1200" b="1" dirty="0">
                <a:solidFill>
                  <a:schemeClr val="accent2"/>
                </a:solidFill>
              </a:rPr>
              <a:t>lucht</a:t>
            </a:r>
            <a:r>
              <a:rPr lang="nl-NL" sz="1200" dirty="0"/>
              <a:t>kracht)</a:t>
            </a:r>
          </a:p>
          <a:p>
            <a:r>
              <a:rPr lang="nl-NL" dirty="0" err="1">
                <a:latin typeface="Calibri" charset="0"/>
              </a:rPr>
              <a:t>Evenwichtsituatie</a:t>
            </a:r>
            <a:r>
              <a:rPr lang="nl-NL" dirty="0">
                <a:latin typeface="Calibri" charset="0"/>
              </a:rPr>
              <a:t>! (P=W, L=G) geeft horizontale vlucht met constante snelheid</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1011" name="Rectangle 3"/>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latin typeface="Calibri" charset="0"/>
              </a:rPr>
              <a:t>De lift </a:t>
            </a:r>
            <a:r>
              <a:rPr lang="nl-NL" sz="1200" b="1" dirty="0">
                <a:solidFill>
                  <a:srgbClr val="CC0000"/>
                </a:solidFill>
                <a:latin typeface="Calibri" charset="0"/>
              </a:rPr>
              <a:t>L</a:t>
            </a:r>
            <a:r>
              <a:rPr lang="nl-NL" sz="1200" dirty="0">
                <a:latin typeface="Calibri" charset="0"/>
              </a:rPr>
              <a:t> staat per definitie loodrecht op de richting van de vliegsnelheid (vector), de weerstand in het verlengde van de vliegsnelheid.</a:t>
            </a:r>
          </a:p>
          <a:p>
            <a:endParaRPr lang="nl-NL" dirty="0">
              <a:latin typeface="Calibri"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00" indent="-457200">
              <a:buClr>
                <a:srgbClr val="FF0000"/>
              </a:buClr>
              <a:buFont typeface="Wingdings" panose="05000000000000000000" pitchFamily="2" charset="2"/>
              <a:buChar char="Ø"/>
            </a:pPr>
            <a:r>
              <a:rPr lang="nl-NL" sz="1200" dirty="0"/>
              <a:t>Standhoek is wat de piloot vliegt.</a:t>
            </a:r>
          </a:p>
          <a:p>
            <a:pPr marL="457200" indent="-457200">
              <a:buClr>
                <a:srgbClr val="FF0000"/>
              </a:buClr>
              <a:buFont typeface="Wingdings" panose="05000000000000000000" pitchFamily="2" charset="2"/>
              <a:buChar char="Ø"/>
            </a:pPr>
            <a:r>
              <a:rPr lang="nl-NL" sz="1200" dirty="0"/>
              <a:t>Bij meer weerstand zal ook de dalende baan (</a:t>
            </a:r>
            <a:r>
              <a:rPr lang="nl-NL" sz="1200" b="1" dirty="0"/>
              <a:t>glijhoek</a:t>
            </a:r>
            <a:r>
              <a:rPr lang="nl-NL" sz="1200" dirty="0"/>
              <a:t>) van het vliegtuig t.o.v. de horizon groter worden. </a:t>
            </a:r>
          </a:p>
          <a:p>
            <a:pPr marL="457200" indent="-457200">
              <a:buClr>
                <a:srgbClr val="FF0000"/>
              </a:buClr>
              <a:buFont typeface="Wingdings" panose="05000000000000000000" pitchFamily="2" charset="2"/>
              <a:buChar char="Ø"/>
            </a:pPr>
            <a:r>
              <a:rPr lang="nl-NL" sz="1200" dirty="0"/>
              <a:t>Bij hoge snelheden is de weerstand groot, de daalsnelheid is groot en dat houdt in dat dan de glijhoek (hoek met de horizon) groot is.</a:t>
            </a:r>
          </a:p>
          <a:p>
            <a:pPr marL="457200" indent="-457200">
              <a:buClr>
                <a:srgbClr val="FF0000"/>
              </a:buClr>
              <a:buFont typeface="Wingdings" panose="05000000000000000000" pitchFamily="2" charset="2"/>
              <a:buChar char="Ø"/>
            </a:pPr>
            <a:r>
              <a:rPr lang="nl-NL" sz="1200" dirty="0"/>
              <a:t>Instel hoek bepaalt fabrikant (eventueel variabel met </a:t>
            </a:r>
            <a:r>
              <a:rPr lang="nl-NL" sz="1200" dirty="0" err="1"/>
              <a:t>flaps</a:t>
            </a:r>
            <a:r>
              <a:rPr lang="nl-NL" sz="1200" dirty="0"/>
              <a:t>)</a:t>
            </a:r>
          </a:p>
          <a:p>
            <a:pPr marL="457200" indent="-457200">
              <a:buClr>
                <a:srgbClr val="FF0000"/>
              </a:buClr>
              <a:buFont typeface="Wingdings" panose="05000000000000000000" pitchFamily="2" charset="2"/>
              <a:buChar char="Ø"/>
            </a:pPr>
            <a:r>
              <a:rPr lang="nl-NL" sz="1200" dirty="0"/>
              <a:t>Aanvalshoek is een gevolg van de </a:t>
            </a:r>
            <a:r>
              <a:rPr lang="nl-NL" sz="1200" dirty="0" err="1"/>
              <a:t>vlieginputs</a:t>
            </a:r>
            <a:r>
              <a:rPr lang="nl-NL" sz="1200" dirty="0"/>
              <a:t> van de piloot (standhoek, snelheid, </a:t>
            </a:r>
            <a:r>
              <a:rPr lang="nl-NL" sz="1200" dirty="0" err="1"/>
              <a:t>windgusts</a:t>
            </a:r>
            <a:r>
              <a:rPr lang="nl-NL" sz="1200" dirty="0"/>
              <a:t>)</a:t>
            </a:r>
          </a:p>
          <a:p>
            <a:endParaRPr lang="nl-BE" dirty="0"/>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67</a:t>
            </a:fld>
            <a:endParaRPr lang="nl-NL"/>
          </a:p>
        </p:txBody>
      </p:sp>
    </p:spTree>
    <p:extLst>
      <p:ext uri="{BB962C8B-B14F-4D97-AF65-F5344CB8AC3E}">
        <p14:creationId xmlns:p14="http://schemas.microsoft.com/office/powerpoint/2010/main" val="29586439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Beste glijgetal: raaklijn aan de grafiek, vanuit de oorsprong met de kleinste (beste) verhouding snelheid/daalsnelheid</a:t>
            </a:r>
          </a:p>
          <a:p>
            <a:endParaRPr lang="nl-BE" dirty="0"/>
          </a:p>
          <a:p>
            <a:r>
              <a:rPr lang="nl-BE" dirty="0"/>
              <a:t>Langste tijd boven blijven : B</a:t>
            </a:r>
          </a:p>
          <a:p>
            <a:r>
              <a:rPr lang="nl-BE" dirty="0"/>
              <a:t>Verste afstand : C</a:t>
            </a:r>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68</a:t>
            </a:fld>
            <a:endParaRPr lang="nl-NL"/>
          </a:p>
        </p:txBody>
      </p:sp>
    </p:spTree>
    <p:extLst>
      <p:ext uri="{BB962C8B-B14F-4D97-AF65-F5344CB8AC3E}">
        <p14:creationId xmlns:p14="http://schemas.microsoft.com/office/powerpoint/2010/main" val="26982337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buClr>
                <a:srgbClr val="FF0000"/>
              </a:buClr>
              <a:buFont typeface="Wingdings" charset="0"/>
              <a:buChar char="Ø"/>
            </a:pPr>
            <a:r>
              <a:rPr lang="nl-NL" sz="1200" dirty="0"/>
              <a:t>Het glijgetal bereken je door de vliegsnelheid  te delen door de daalsnelheid. Voorbeeld: E=30 </a:t>
            </a:r>
          </a:p>
          <a:p>
            <a:pPr>
              <a:buClr>
                <a:srgbClr val="FF0000"/>
              </a:buClr>
              <a:buFont typeface="Wingdings" charset="0"/>
              <a:buChar char="Ø"/>
            </a:pPr>
            <a:r>
              <a:rPr lang="nl-NL" sz="1200" dirty="0"/>
              <a:t>Het glijgetal is de verhouding afgelegde afstand/hoogteverlies. Die is precies gelijk aan Lift/Weerstand (meestal L/D genoemd, D=</a:t>
            </a:r>
            <a:r>
              <a:rPr lang="nl-NL" sz="1200" i="1" dirty="0" err="1"/>
              <a:t>Drag</a:t>
            </a:r>
            <a:r>
              <a:rPr lang="nl-NL" sz="1200" dirty="0"/>
              <a:t>)</a:t>
            </a:r>
          </a:p>
          <a:p>
            <a:endParaRPr lang="nl-BE" dirty="0"/>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69</a:t>
            </a:fld>
            <a:endParaRPr lang="nl-NL"/>
          </a:p>
        </p:txBody>
      </p:sp>
    </p:spTree>
    <p:extLst>
      <p:ext uri="{BB962C8B-B14F-4D97-AF65-F5344CB8AC3E}">
        <p14:creationId xmlns:p14="http://schemas.microsoft.com/office/powerpoint/2010/main" val="3588870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Andere vleugelbelasting</a:t>
            </a:r>
          </a:p>
          <a:p>
            <a:r>
              <a:rPr lang="nl-BE" dirty="0"/>
              <a:t>Polaire zakt iets en schuift naar rechts.</a:t>
            </a:r>
          </a:p>
          <a:p>
            <a:r>
              <a:rPr lang="nl-BE" dirty="0"/>
              <a:t>Een zwaarder toestel heeft het zelfde glijgetal (gewicht heeft dus geen invloed op het glijgetal) bij een hogere snelheid.</a:t>
            </a:r>
          </a:p>
          <a:p>
            <a:r>
              <a:rPr lang="nl-BE" dirty="0"/>
              <a:t>Voordeel om sneller te kunnen steken, het termieken zal wel moeizamer zijn bij een zwaardere zwever.</a:t>
            </a:r>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72</a:t>
            </a:fld>
            <a:endParaRPr lang="nl-NL"/>
          </a:p>
        </p:txBody>
      </p:sp>
    </p:spTree>
    <p:extLst>
      <p:ext uri="{BB962C8B-B14F-4D97-AF65-F5344CB8AC3E}">
        <p14:creationId xmlns:p14="http://schemas.microsoft.com/office/powerpoint/2010/main" val="23368629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Zie ook cursus Prestaties</a:t>
            </a:r>
          </a:p>
          <a:p>
            <a:endParaRPr lang="nl-BE" dirty="0"/>
          </a:p>
          <a:p>
            <a:r>
              <a:rPr lang="nl-BE" dirty="0"/>
              <a:t>Men verschuift de oorsprong van de raaklijn over de horizontale as met de grootte van de windcomponent in de vliegrichting (snelheid t.o.v. de grond).</a:t>
            </a:r>
          </a:p>
          <a:p>
            <a:endParaRPr lang="nl-BE" dirty="0"/>
          </a:p>
          <a:p>
            <a:r>
              <a:rPr lang="nl-BE" dirty="0"/>
              <a:t>Stijg/daalgebied, de verticale as verschuiven.</a:t>
            </a:r>
          </a:p>
          <a:p>
            <a:r>
              <a:rPr lang="nl-BE" dirty="0"/>
              <a:t>Mc Ready ring, geeft de te vliegen snelheid weer, verdraaibare ring om met het verwacht stijgen rekening te houden, zie cursus prestaties.</a:t>
            </a:r>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74</a:t>
            </a:fld>
            <a:endParaRPr lang="nl-NL"/>
          </a:p>
        </p:txBody>
      </p:sp>
    </p:spTree>
    <p:extLst>
      <p:ext uri="{BB962C8B-B14F-4D97-AF65-F5344CB8AC3E}">
        <p14:creationId xmlns:p14="http://schemas.microsoft.com/office/powerpoint/2010/main" val="12941137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Enkele voorbeelden</a:t>
            </a:r>
          </a:p>
          <a:p>
            <a:r>
              <a:rPr lang="nl-BE" dirty="0"/>
              <a:t>ASW28 standaard klasse  1-zitter 15m </a:t>
            </a:r>
          </a:p>
          <a:p>
            <a:r>
              <a:rPr lang="nl-BE" dirty="0"/>
              <a:t>Grootte van de weerstand = gewicht/glijgetal</a:t>
            </a:r>
          </a:p>
          <a:p>
            <a:r>
              <a:rPr lang="nl-BE" dirty="0"/>
              <a:t>Kgf (kiligram force) x g (=+- 9,81m/s</a:t>
            </a:r>
            <a:r>
              <a:rPr lang="nl-BE" baseline="30000" dirty="0"/>
              <a:t>2</a:t>
            </a:r>
            <a:r>
              <a:rPr lang="nl-BE" dirty="0"/>
              <a:t>) = Newton</a:t>
            </a:r>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75</a:t>
            </a:fld>
            <a:endParaRPr lang="nl-NL"/>
          </a:p>
        </p:txBody>
      </p:sp>
    </p:spTree>
    <p:extLst>
      <p:ext uri="{BB962C8B-B14F-4D97-AF65-F5344CB8AC3E}">
        <p14:creationId xmlns:p14="http://schemas.microsoft.com/office/powerpoint/2010/main" val="23376188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Tangens (1/45)= </a:t>
            </a:r>
            <a:r>
              <a:rPr lang="nl-BE" sz="1200" b="0" i="0" u="none" strike="noStrike" kern="1200" dirty="0">
                <a:solidFill>
                  <a:schemeClr val="tx1"/>
                </a:solidFill>
                <a:effectLst/>
                <a:latin typeface="+mn-lt"/>
                <a:ea typeface="+mn-ea"/>
                <a:cs typeface="+mn-cs"/>
              </a:rPr>
              <a:t>0.02222588092</a:t>
            </a:r>
          </a:p>
          <a:p>
            <a:r>
              <a:rPr lang="nl-BE" sz="1200" b="0" i="0" u="none" strike="noStrike" kern="1200" dirty="0">
                <a:solidFill>
                  <a:schemeClr val="tx1"/>
                </a:solidFill>
                <a:effectLst/>
                <a:latin typeface="+mn-lt"/>
                <a:ea typeface="+mn-ea"/>
                <a:cs typeface="+mn-cs"/>
              </a:rPr>
              <a:t>0.02222588092 rad = </a:t>
            </a:r>
            <a:r>
              <a:rPr lang="nl-BE" sz="1200" b="1" i="0" u="none" strike="noStrike" kern="1200" dirty="0">
                <a:solidFill>
                  <a:schemeClr val="tx1"/>
                </a:solidFill>
                <a:effectLst/>
                <a:latin typeface="+mn-lt"/>
                <a:ea typeface="+mn-ea"/>
                <a:cs typeface="+mn-cs"/>
              </a:rPr>
              <a:t>1.2734</a:t>
            </a:r>
            <a:r>
              <a:rPr lang="nl-BE" sz="1200" b="0" i="0" u="none" strike="noStrike" kern="1200" dirty="0">
                <a:solidFill>
                  <a:schemeClr val="tx1"/>
                </a:solidFill>
                <a:effectLst/>
                <a:latin typeface="+mn-lt"/>
                <a:ea typeface="+mn-ea"/>
                <a:cs typeface="+mn-cs"/>
              </a:rPr>
              <a:t> Graden</a:t>
            </a:r>
            <a:endParaRPr lang="nl-BE" dirty="0"/>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76</a:t>
            </a:fld>
            <a:endParaRPr lang="nl-NL"/>
          </a:p>
        </p:txBody>
      </p:sp>
    </p:spTree>
    <p:extLst>
      <p:ext uri="{BB962C8B-B14F-4D97-AF65-F5344CB8AC3E}">
        <p14:creationId xmlns:p14="http://schemas.microsoft.com/office/powerpoint/2010/main" val="3128628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1555" name="Rectangle 3"/>
          <p:cNvSpPr>
            <a:spLocks noGrp="1"/>
          </p:cNvSpPr>
          <p:nvPr>
            <p:ph type="body" idx="1"/>
          </p:nvPr>
        </p:nvSpPr>
        <p:spPr/>
        <p:txBody>
          <a:bodyPr/>
          <a:lstStyle/>
          <a:p>
            <a:r>
              <a:rPr lang="nl-NL" dirty="0">
                <a:latin typeface="Calibri" charset="0"/>
              </a:rPr>
              <a:t>Omgekeerd kan men een kracht ook opsplitsen volgens 2 werklijnen.</a:t>
            </a:r>
          </a:p>
          <a:p>
            <a:r>
              <a:rPr lang="nl-NL" dirty="0" err="1">
                <a:latin typeface="Calibri" charset="0"/>
              </a:rPr>
              <a:t>Bvb</a:t>
            </a:r>
            <a:endParaRPr lang="nl-NL" dirty="0">
              <a:latin typeface="Calibri" charset="0"/>
            </a:endParaRPr>
          </a:p>
          <a:p>
            <a:pPr marL="171450" indent="-171450">
              <a:buFontTx/>
              <a:buChar char="-"/>
            </a:pPr>
            <a:r>
              <a:rPr lang="nl-NL" dirty="0">
                <a:latin typeface="Calibri" charset="0"/>
              </a:rPr>
              <a:t>X en y as</a:t>
            </a:r>
          </a:p>
          <a:p>
            <a:pPr marL="171450" indent="-171450">
              <a:buFontTx/>
              <a:buChar char="-"/>
            </a:pPr>
            <a:r>
              <a:rPr lang="nl-NL" dirty="0">
                <a:latin typeface="Calibri" charset="0"/>
              </a:rPr>
              <a:t>Volgens topas/</a:t>
            </a:r>
            <a:r>
              <a:rPr lang="nl-NL" dirty="0" err="1">
                <a:latin typeface="Calibri" charset="0"/>
              </a:rPr>
              <a:t>langsas</a:t>
            </a:r>
            <a:endParaRPr lang="nl-NL" dirty="0">
              <a:latin typeface="Calibri" charset="0"/>
            </a:endParaRPr>
          </a:p>
          <a:p>
            <a:pPr marL="171450" indent="-171450">
              <a:buFontTx/>
              <a:buChar char="-"/>
            </a:pPr>
            <a:r>
              <a:rPr lang="nl-NL" dirty="0">
                <a:latin typeface="Calibri" charset="0"/>
              </a:rPr>
              <a:t>Volgens de relatieve luchtstroming, loodrecht hierop</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Polaire van de DG300 (standaard klasse 1-zitter, 15m) voor verschillende vleugelbelastingen</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Let op de oorsprong ligt meer naar rechts!</a:t>
            </a:r>
          </a:p>
          <a:p>
            <a:endParaRPr lang="nl-BE" dirty="0"/>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77</a:t>
            </a:fld>
            <a:endParaRPr lang="nl-NL"/>
          </a:p>
        </p:txBody>
      </p:sp>
    </p:spTree>
    <p:extLst>
      <p:ext uri="{BB962C8B-B14F-4D97-AF65-F5344CB8AC3E}">
        <p14:creationId xmlns:p14="http://schemas.microsoft.com/office/powerpoint/2010/main" val="1050466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Beste glijgetal ongeveer constant, maar zwaarder ligt het bij een hogere snelheid.</a:t>
            </a:r>
          </a:p>
          <a:p>
            <a:r>
              <a:rPr lang="nl-BE" dirty="0"/>
              <a:t>Minimum daalsnelheid wordt wel groter (slechter).</a:t>
            </a:r>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78</a:t>
            </a:fld>
            <a:endParaRPr lang="nl-NL"/>
          </a:p>
        </p:txBody>
      </p:sp>
    </p:spTree>
    <p:extLst>
      <p:ext uri="{BB962C8B-B14F-4D97-AF65-F5344CB8AC3E}">
        <p14:creationId xmlns:p14="http://schemas.microsoft.com/office/powerpoint/2010/main" val="11099844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LS4, standaardklasse 1-zitter, 15m</a:t>
            </a:r>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79</a:t>
            </a:fld>
            <a:endParaRPr lang="nl-NL"/>
          </a:p>
        </p:txBody>
      </p:sp>
    </p:spTree>
    <p:extLst>
      <p:ext uri="{BB962C8B-B14F-4D97-AF65-F5344CB8AC3E}">
        <p14:creationId xmlns:p14="http://schemas.microsoft.com/office/powerpoint/2010/main" val="36129931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80</a:t>
            </a:fld>
            <a:endParaRPr lang="nl-NL"/>
          </a:p>
        </p:txBody>
      </p:sp>
    </p:spTree>
    <p:extLst>
      <p:ext uri="{BB962C8B-B14F-4D97-AF65-F5344CB8AC3E}">
        <p14:creationId xmlns:p14="http://schemas.microsoft.com/office/powerpoint/2010/main" val="35200371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Nieuwe polaire te berekenen door elk punt op te schuiven naar rechts en naar onder met wortel(nieuw/oud gewicht).</a:t>
            </a:r>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82</a:t>
            </a:fld>
            <a:endParaRPr lang="nl-NL"/>
          </a:p>
        </p:txBody>
      </p:sp>
    </p:spTree>
    <p:extLst>
      <p:ext uri="{BB962C8B-B14F-4D97-AF65-F5344CB8AC3E}">
        <p14:creationId xmlns:p14="http://schemas.microsoft.com/office/powerpoint/2010/main" val="31560456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Grotere snelheid geeft grotere bochtstraal.</a:t>
            </a:r>
          </a:p>
          <a:p>
            <a:r>
              <a:rPr lang="nl-BE" dirty="0"/>
              <a:t>Kan bij kleine bellen een groot verschil betekenen!</a:t>
            </a:r>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83</a:t>
            </a:fld>
            <a:endParaRPr lang="nl-NL"/>
          </a:p>
        </p:txBody>
      </p:sp>
    </p:spTree>
    <p:extLst>
      <p:ext uri="{BB962C8B-B14F-4D97-AF65-F5344CB8AC3E}">
        <p14:creationId xmlns:p14="http://schemas.microsoft.com/office/powerpoint/2010/main" val="16637532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BE" dirty="0"/>
              <a:t>Eigenschap om na verstoring het evenwicht terug te herstellen.</a:t>
            </a:r>
          </a:p>
          <a:p>
            <a:pPr marL="0" indent="0" algn="l">
              <a:buNone/>
            </a:pPr>
            <a:endParaRPr lang="nl-BE" dirty="0"/>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84</a:t>
            </a:fld>
            <a:endParaRPr lang="nl-NL"/>
          </a:p>
        </p:txBody>
      </p:sp>
    </p:spTree>
    <p:extLst>
      <p:ext uri="{BB962C8B-B14F-4D97-AF65-F5344CB8AC3E}">
        <p14:creationId xmlns:p14="http://schemas.microsoft.com/office/powerpoint/2010/main" val="10300656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fontAlgn="base"/>
            <a:r>
              <a:rPr lang="nl-NL" sz="1200" b="0" i="0" u="sng" strike="noStrike" kern="1200" dirty="0">
                <a:solidFill>
                  <a:schemeClr val="tx1"/>
                </a:solidFill>
                <a:effectLst/>
                <a:latin typeface="+mn-lt"/>
                <a:ea typeface="+mn-ea"/>
                <a:cs typeface="+mn-cs"/>
              </a:rPr>
              <a:t>Statisch </a:t>
            </a:r>
            <a:r>
              <a:rPr lang="nl-NL" sz="1200" b="0" i="0" u="none" strike="noStrike" kern="1200" dirty="0">
                <a:solidFill>
                  <a:schemeClr val="tx1"/>
                </a:solidFill>
                <a:effectLst/>
                <a:latin typeface="+mn-lt"/>
                <a:ea typeface="+mn-ea"/>
                <a:cs typeface="+mn-cs"/>
              </a:rPr>
              <a:t>Stabiel: Een knikker in een kom verkeert in stabiel evenwicht. Na een verstoring zal het kogeltje z'n oorspronkelijk positie weer innemen. </a:t>
            </a:r>
          </a:p>
          <a:p>
            <a:pPr rtl="0" fontAlgn="base"/>
            <a:endParaRPr lang="nl-NL" sz="1200" b="0" i="0" u="sng" strike="noStrike" kern="1200" dirty="0">
              <a:solidFill>
                <a:schemeClr val="tx1"/>
              </a:solidFill>
              <a:effectLst/>
              <a:latin typeface="+mn-lt"/>
              <a:ea typeface="+mn-ea"/>
              <a:cs typeface="+mn-cs"/>
            </a:endParaRPr>
          </a:p>
          <a:p>
            <a:pPr rtl="0" fontAlgn="base"/>
            <a:r>
              <a:rPr lang="nl-NL" sz="1200" b="0" i="0" u="sng" strike="noStrike" kern="1200" dirty="0">
                <a:solidFill>
                  <a:schemeClr val="tx1"/>
                </a:solidFill>
                <a:effectLst/>
                <a:latin typeface="+mn-lt"/>
                <a:ea typeface="+mn-ea"/>
                <a:cs typeface="+mn-cs"/>
              </a:rPr>
              <a:t>Statisch Labiel / </a:t>
            </a:r>
            <a:r>
              <a:rPr lang="nl-NL" sz="1200" b="0" i="0" u="none" strike="noStrike" kern="1200" dirty="0">
                <a:solidFill>
                  <a:schemeClr val="tx1"/>
                </a:solidFill>
                <a:effectLst/>
                <a:latin typeface="+mn-lt"/>
                <a:ea typeface="+mn-ea"/>
                <a:cs typeface="+mn-cs"/>
              </a:rPr>
              <a:t>Onstabiel: Een knikker op een bol vlak is in onstabiel evenwicht. Na de verstoring wordt de afwijking steeds groter. </a:t>
            </a:r>
          </a:p>
          <a:p>
            <a:pPr rtl="0" fontAlgn="base"/>
            <a:endParaRPr lang="nl-NL" sz="1200" b="0" i="0" u="sng" strike="noStrike" kern="1200" dirty="0">
              <a:solidFill>
                <a:schemeClr val="tx1"/>
              </a:solidFill>
              <a:effectLst/>
              <a:latin typeface="+mn-lt"/>
              <a:ea typeface="+mn-ea"/>
              <a:cs typeface="+mn-cs"/>
            </a:endParaRPr>
          </a:p>
          <a:p>
            <a:pPr rtl="0" fontAlgn="base"/>
            <a:r>
              <a:rPr lang="nl-NL" sz="1200" b="0" i="0" u="sng" strike="noStrike" kern="1200" dirty="0">
                <a:solidFill>
                  <a:schemeClr val="tx1"/>
                </a:solidFill>
                <a:effectLst/>
                <a:latin typeface="+mn-lt"/>
                <a:ea typeface="+mn-ea"/>
                <a:cs typeface="+mn-cs"/>
              </a:rPr>
              <a:t>Statisch </a:t>
            </a:r>
            <a:r>
              <a:rPr lang="nl-NL" sz="1200" b="0" i="0" u="none" strike="noStrike" kern="1200" dirty="0">
                <a:solidFill>
                  <a:schemeClr val="tx1"/>
                </a:solidFill>
                <a:effectLst/>
                <a:latin typeface="+mn-lt"/>
                <a:ea typeface="+mn-ea"/>
                <a:cs typeface="+mn-cs"/>
              </a:rPr>
              <a:t>Indifferent</a:t>
            </a:r>
            <a:r>
              <a:rPr lang="nl-NL" sz="1200" b="0" i="0" u="sng" strike="noStrike" kern="1200" dirty="0">
                <a:solidFill>
                  <a:schemeClr val="tx1"/>
                </a:solidFill>
                <a:effectLst/>
                <a:latin typeface="+mn-lt"/>
                <a:ea typeface="+mn-ea"/>
                <a:cs typeface="+mn-cs"/>
              </a:rPr>
              <a:t> / Metastabiel</a:t>
            </a:r>
            <a:r>
              <a:rPr lang="nl-NL" sz="1200" b="0" i="0" u="none" strike="noStrike" kern="1200" dirty="0">
                <a:solidFill>
                  <a:schemeClr val="tx1"/>
                </a:solidFill>
                <a:effectLst/>
                <a:latin typeface="+mn-lt"/>
                <a:ea typeface="+mn-ea"/>
                <a:cs typeface="+mn-cs"/>
              </a:rPr>
              <a:t>: Een knikker op een vlakke plaat is in indifferent evenwicht. Na een verstoring komt de knikker op een andere plaats tot rust. </a:t>
            </a:r>
          </a:p>
          <a:p>
            <a:endParaRPr lang="nl-BE" dirty="0"/>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85</a:t>
            </a:fld>
            <a:endParaRPr lang="nl-NL"/>
          </a:p>
        </p:txBody>
      </p:sp>
    </p:spTree>
    <p:extLst>
      <p:ext uri="{BB962C8B-B14F-4D97-AF65-F5344CB8AC3E}">
        <p14:creationId xmlns:p14="http://schemas.microsoft.com/office/powerpoint/2010/main" val="167740750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Dynamisch onstabiel: verstoring steeds groter</a:t>
            </a:r>
          </a:p>
          <a:p>
            <a:r>
              <a:rPr lang="nl-BE" dirty="0"/>
              <a:t>Dynamisch indifferent: verstoring blijft</a:t>
            </a:r>
          </a:p>
          <a:p>
            <a:r>
              <a:rPr lang="nl-BE" dirty="0"/>
              <a:t>Dynamisch stabiel: verstoring demp uit.</a:t>
            </a:r>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86</a:t>
            </a:fld>
            <a:endParaRPr lang="nl-NL"/>
          </a:p>
        </p:txBody>
      </p:sp>
    </p:spTree>
    <p:extLst>
      <p:ext uri="{BB962C8B-B14F-4D97-AF65-F5344CB8AC3E}">
        <p14:creationId xmlns:p14="http://schemas.microsoft.com/office/powerpoint/2010/main" val="420026662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Langsstabiliteit: horizontaal stabilo</a:t>
            </a:r>
          </a:p>
          <a:p>
            <a:r>
              <a:rPr lang="nl-BE" dirty="0"/>
              <a:t>Richtingsstabiliteit: kielvlak/verticaal stabilo en eventuele </a:t>
            </a:r>
            <a:r>
              <a:rPr lang="nl-BE" b="1" dirty="0"/>
              <a:t>positieve pijlvorm</a:t>
            </a:r>
          </a:p>
          <a:p>
            <a:r>
              <a:rPr lang="nl-BE" b="0" dirty="0"/>
              <a:t>Rolstabiliteit: v-stelling van de vleugels (dihedral)</a:t>
            </a:r>
          </a:p>
          <a:p>
            <a:endParaRPr lang="nl-BE" b="0" dirty="0"/>
          </a:p>
          <a:p>
            <a:r>
              <a:rPr lang="nl-BE" b="0" dirty="0"/>
              <a:t>Stabiliteit versus bestuurbaarheid.</a:t>
            </a:r>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87</a:t>
            </a:fld>
            <a:endParaRPr lang="nl-NL"/>
          </a:p>
        </p:txBody>
      </p:sp>
    </p:spTree>
    <p:extLst>
      <p:ext uri="{BB962C8B-B14F-4D97-AF65-F5344CB8AC3E}">
        <p14:creationId xmlns:p14="http://schemas.microsoft.com/office/powerpoint/2010/main" val="3595751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3603" name="Rectangle 3"/>
          <p:cNvSpPr>
            <a:spLocks noGrp="1"/>
          </p:cNvSpPr>
          <p:nvPr>
            <p:ph type="body" idx="1"/>
          </p:nvPr>
        </p:nvSpPr>
        <p:spPr/>
        <p:txBody>
          <a:bodyPr/>
          <a:lstStyle/>
          <a:p>
            <a:r>
              <a:rPr lang="nl-NL" dirty="0">
                <a:latin typeface="Calibri" charset="0"/>
              </a:rPr>
              <a:t>Wat gebeurt als een kracht niet in het zwaartepunt aangrijpt?</a:t>
            </a:r>
          </a:p>
          <a:p>
            <a:r>
              <a:rPr lang="nl-NL" dirty="0">
                <a:latin typeface="Calibri" charset="0"/>
              </a:rPr>
              <a:t>Laat zien met vliegtuigmodelletje</a:t>
            </a:r>
          </a:p>
          <a:p>
            <a:r>
              <a:rPr lang="nl-NL" dirty="0">
                <a:latin typeface="Calibri" charset="0"/>
              </a:rPr>
              <a:t>Andere benaming is een “koppel”</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Staart gaat naar beneden, lokale aanvalshoek vergroot, staart geeft meer positieve lift.</a:t>
            </a:r>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88</a:t>
            </a:fld>
            <a:endParaRPr lang="nl-NL"/>
          </a:p>
        </p:txBody>
      </p:sp>
    </p:spTree>
    <p:extLst>
      <p:ext uri="{BB962C8B-B14F-4D97-AF65-F5344CB8AC3E}">
        <p14:creationId xmlns:p14="http://schemas.microsoft.com/office/powerpoint/2010/main" val="5825567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73411" name="Rectangle 3"/>
          <p:cNvSpPr>
            <a:spLocks noGrp="1"/>
          </p:cNvSpPr>
          <p:nvPr>
            <p:ph type="body" idx="1"/>
          </p:nvPr>
        </p:nvSpPr>
        <p:spPr/>
        <p:txBody>
          <a:bodyPr/>
          <a:lstStyle/>
          <a:p>
            <a:endParaRPr lang="nl-NL">
              <a:latin typeface="Calibri"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Bvb ask13, duo discus</a:t>
            </a:r>
          </a:p>
          <a:p>
            <a:r>
              <a:rPr lang="nl-BE" dirty="0"/>
              <a:t>Groter kielvlak = meer weerstand</a:t>
            </a:r>
          </a:p>
          <a:p>
            <a:r>
              <a:rPr lang="nl-BE" dirty="0"/>
              <a:t>Nadelig dus voor de stabiliteit, maar kan nodig/voordelig zijn voor de bestuurbaarheid.</a:t>
            </a:r>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92</a:t>
            </a:fld>
            <a:endParaRPr lang="nl-NL"/>
          </a:p>
        </p:txBody>
      </p:sp>
    </p:spTree>
    <p:extLst>
      <p:ext uri="{BB962C8B-B14F-4D97-AF65-F5344CB8AC3E}">
        <p14:creationId xmlns:p14="http://schemas.microsoft.com/office/powerpoint/2010/main" val="413054719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Naar beneden bewegende vleugel heeft een lokale grotere aanvalshoek, dus meer lift.</a:t>
            </a:r>
          </a:p>
          <a:p>
            <a:r>
              <a:rPr lang="nl-BE" dirty="0"/>
              <a:t>Daarnaast werkt door de V-stelling bij de lage vleugel de lift meer loodrecht dan bij de hoge (schuiner, dus slechts een component is loodrecht).</a:t>
            </a:r>
          </a:p>
          <a:p>
            <a:endParaRPr lang="nl-BE" dirty="0"/>
          </a:p>
          <a:p>
            <a:r>
              <a:rPr lang="nl-BE" dirty="0"/>
              <a:t>Fox-acro zweefvliegtuig heeft een negatieve v-stelling voor betere bestuurbaarheid (onstabieler).</a:t>
            </a:r>
          </a:p>
          <a:p>
            <a:endParaRPr lang="nl-BE" dirty="0"/>
          </a:p>
          <a:p>
            <a:r>
              <a:rPr lang="nl-BE" dirty="0"/>
              <a:t>Ook een hoge vleugel geeft meer rolstabiliteit dan een lage vleugel. Dit heeft meer met gewichtverdeling te maken dan met aerodynamica (de romp hangt als het ware aan de hogevleugel).</a:t>
            </a:r>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93</a:t>
            </a:fld>
            <a:endParaRPr lang="nl-NL"/>
          </a:p>
        </p:txBody>
      </p:sp>
    </p:spTree>
    <p:extLst>
      <p:ext uri="{BB962C8B-B14F-4D97-AF65-F5344CB8AC3E}">
        <p14:creationId xmlns:p14="http://schemas.microsoft.com/office/powerpoint/2010/main" val="211683162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Kleinere instelhoek aan het stabilo: overtrekt later dus </a:t>
            </a:r>
            <a:r>
              <a:rPr lang="nl-BE" b="1" dirty="0"/>
              <a:t>langsstabiliteit</a:t>
            </a:r>
            <a:r>
              <a:rPr lang="nl-BE" dirty="0"/>
              <a:t>.</a:t>
            </a:r>
          </a:p>
          <a:p>
            <a:endParaRPr lang="nl-BE" dirty="0"/>
          </a:p>
          <a:p>
            <a:r>
              <a:rPr lang="nl-BE" dirty="0"/>
              <a:t>Wrong of Twist</a:t>
            </a:r>
          </a:p>
          <a:p>
            <a:r>
              <a:rPr lang="nl-NL" sz="1200" dirty="0"/>
              <a:t>De vleugel overtrekt eerst bij de romp en het laatst bij de tip, waar de rolroeren zich bevinden: </a:t>
            </a:r>
            <a:r>
              <a:rPr lang="nl-NL" sz="1200" b="1" dirty="0"/>
              <a:t>rolstabiliteit</a:t>
            </a:r>
            <a:r>
              <a:rPr lang="nl-NL" sz="1200" b="0" dirty="0"/>
              <a:t>.</a:t>
            </a:r>
            <a:endParaRPr lang="nl-BE" dirty="0"/>
          </a:p>
          <a:p>
            <a:endParaRPr lang="nl-BE" dirty="0"/>
          </a:p>
          <a:p>
            <a:endParaRPr lang="nl-BE" dirty="0"/>
          </a:p>
          <a:p>
            <a:r>
              <a:rPr lang="nl-BE" dirty="0"/>
              <a:t>Elliptische liftverdeling geeft minder weerstand en is ook interessant voor de contructie (sterkte/zwaarste bij de romp).</a:t>
            </a:r>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94</a:t>
            </a:fld>
            <a:endParaRPr lang="nl-NL"/>
          </a:p>
        </p:txBody>
      </p:sp>
    </p:spTree>
    <p:extLst>
      <p:ext uri="{BB962C8B-B14F-4D97-AF65-F5344CB8AC3E}">
        <p14:creationId xmlns:p14="http://schemas.microsoft.com/office/powerpoint/2010/main" val="25949045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l">
              <a:buNone/>
            </a:pPr>
            <a:endParaRPr lang="nl-BE" dirty="0"/>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95</a:t>
            </a:fld>
            <a:endParaRPr lang="nl-NL"/>
          </a:p>
        </p:txBody>
      </p:sp>
    </p:spTree>
    <p:extLst>
      <p:ext uri="{BB962C8B-B14F-4D97-AF65-F5344CB8AC3E}">
        <p14:creationId xmlns:p14="http://schemas.microsoft.com/office/powerpoint/2010/main" val="9452771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Stuurvlakken te vergelijken met flaps in die zin dat ze het lokale profiel van de vleugel tijdelijk wijzigen. </a:t>
            </a:r>
          </a:p>
          <a:p>
            <a:r>
              <a:rPr lang="nl-BE" dirty="0"/>
              <a:t>Uitslag geeft een extra (lift)kracht in de andere richting.</a:t>
            </a:r>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96</a:t>
            </a:fld>
            <a:endParaRPr lang="nl-NL"/>
          </a:p>
        </p:txBody>
      </p:sp>
    </p:spTree>
    <p:extLst>
      <p:ext uri="{BB962C8B-B14F-4D97-AF65-F5344CB8AC3E}">
        <p14:creationId xmlns:p14="http://schemas.microsoft.com/office/powerpoint/2010/main" val="349872589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Het hoogteroer zit zo ver mogelijk verwijderd van de </a:t>
            </a:r>
            <a:r>
              <a:rPr lang="nl-NL" sz="1200" dirty="0" err="1"/>
              <a:t>dwarsas</a:t>
            </a:r>
            <a:r>
              <a:rPr lang="nl-NL" sz="1200" dirty="0"/>
              <a:t> om het moment (kracht x arm), dus het effect van de hoogteroer, zo groot mogelijk te maken.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Naast de T-staart kan het stabilo ook onderaan het kielvlak bevestigd zijn.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Bij een V-staart worden richtingsroer en hoogteroer gecombineerd.</a:t>
            </a:r>
          </a:p>
          <a:p>
            <a:r>
              <a:rPr lang="nl-BE" dirty="0"/>
              <a:t>Bij een pendelroer zijn het horizontaal stabilo en het hoogteroer gecombineerd.</a:t>
            </a:r>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98</a:t>
            </a:fld>
            <a:endParaRPr lang="nl-NL"/>
          </a:p>
        </p:txBody>
      </p:sp>
    </p:spTree>
    <p:extLst>
      <p:ext uri="{BB962C8B-B14F-4D97-AF65-F5344CB8AC3E}">
        <p14:creationId xmlns:p14="http://schemas.microsoft.com/office/powerpoint/2010/main" val="262330684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De rolroeren zitten aan het eind van de vleugels om het effect van de rolroeren (kracht maal arm), zo groot mogelijk te maken.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Beide rolroeren werken steeds tegenovergesteld aan elkaar.</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Uitslag naar boven/onder niet perse even groot (zie verder voor de neven effecten).</a:t>
            </a:r>
          </a:p>
          <a:p>
            <a:endParaRPr lang="nl-BE" dirty="0"/>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99</a:t>
            </a:fld>
            <a:endParaRPr lang="nl-NL"/>
          </a:p>
        </p:txBody>
      </p:sp>
    </p:spTree>
    <p:extLst>
      <p:ext uri="{BB962C8B-B14F-4D97-AF65-F5344CB8AC3E}">
        <p14:creationId xmlns:p14="http://schemas.microsoft.com/office/powerpoint/2010/main" val="361803618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Trimvlakje maakte de omgekeerde beweging.</a:t>
            </a:r>
          </a:p>
          <a:p>
            <a:r>
              <a:rPr lang="nl-BE" dirty="0"/>
              <a:t>Neuslastig trimmen (naar voor): vlakje naar boven, waardoor het hoogte roer naar beneden uitslaat, staart extra lift krijgt en de neus omlaag gaat.</a:t>
            </a:r>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101</a:t>
            </a:fld>
            <a:endParaRPr lang="nl-NL"/>
          </a:p>
        </p:txBody>
      </p:sp>
    </p:spTree>
    <p:extLst>
      <p:ext uri="{BB962C8B-B14F-4D97-AF65-F5344CB8AC3E}">
        <p14:creationId xmlns:p14="http://schemas.microsoft.com/office/powerpoint/2010/main" val="993744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Tijdens een (gemotoriseerde)vlucht werken vier krachten op een vliegtuig:</a:t>
            </a:r>
          </a:p>
          <a:p>
            <a:pPr marL="457200" indent="-457200">
              <a:buFont typeface="+mj-lt"/>
              <a:buAutoNum type="arabicPeriod"/>
            </a:pPr>
            <a:r>
              <a:rPr lang="nl-NL" sz="1200" dirty="0"/>
              <a:t>de </a:t>
            </a:r>
            <a:r>
              <a:rPr lang="nl-NL" sz="1200" dirty="0">
                <a:solidFill>
                  <a:srgbClr val="FF0000"/>
                </a:solidFill>
              </a:rPr>
              <a:t>draagkracht</a:t>
            </a:r>
            <a:r>
              <a:rPr lang="nl-NL" sz="1200" dirty="0"/>
              <a:t> (in het Engels lift) die het vliegtuig in de lucht houdt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nl-NL" sz="1200" dirty="0"/>
              <a:t>de </a:t>
            </a:r>
            <a:r>
              <a:rPr lang="nl-NL" sz="1200" dirty="0">
                <a:solidFill>
                  <a:srgbClr val="FF0000"/>
                </a:solidFill>
              </a:rPr>
              <a:t>zwaartekracht </a:t>
            </a:r>
            <a:r>
              <a:rPr lang="nl-NL" sz="1200" dirty="0"/>
              <a:t>(in het Engels </a:t>
            </a:r>
            <a:r>
              <a:rPr lang="nl-NL" sz="1200" dirty="0" err="1"/>
              <a:t>gravity</a:t>
            </a:r>
            <a:r>
              <a:rPr lang="nl-NL" sz="1200" dirty="0"/>
              <a:t>) de aantrekkingskracht van de aarde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nl-NL" sz="1200" dirty="0">
                <a:solidFill>
                  <a:srgbClr val="FF0000"/>
                </a:solidFill>
              </a:rPr>
              <a:t>Voortstuwingskrachten </a:t>
            </a:r>
            <a:r>
              <a:rPr lang="nl-NL" sz="1200" dirty="0"/>
              <a:t>(in het Engels </a:t>
            </a:r>
            <a:r>
              <a:rPr lang="nl-NL" sz="1200" dirty="0" err="1"/>
              <a:t>propulsion</a:t>
            </a:r>
            <a:r>
              <a:rPr lang="nl-NL" sz="1200" dirty="0"/>
              <a:t>) de kracht van bijvoorbeeld de propeller (turbo/zelfstarter/sleper) of de lierkabel</a:t>
            </a:r>
          </a:p>
          <a:p>
            <a:pPr marL="457200" indent="-457200">
              <a:buFont typeface="+mj-lt"/>
              <a:buAutoNum type="arabicPeriod"/>
            </a:pPr>
            <a:r>
              <a:rPr lang="nl-NL" sz="1200" dirty="0"/>
              <a:t>de </a:t>
            </a:r>
            <a:r>
              <a:rPr lang="nl-NL" sz="1200" dirty="0">
                <a:solidFill>
                  <a:srgbClr val="FF0000"/>
                </a:solidFill>
              </a:rPr>
              <a:t>weerstand</a:t>
            </a:r>
            <a:r>
              <a:rPr lang="nl-NL" sz="1200" dirty="0"/>
              <a:t> (in het Engels </a:t>
            </a:r>
            <a:r>
              <a:rPr lang="nl-NL" sz="1200" dirty="0" err="1"/>
              <a:t>drag</a:t>
            </a:r>
            <a:r>
              <a:rPr lang="nl-NL" sz="1200" dirty="0"/>
              <a:t>)</a:t>
            </a:r>
          </a:p>
          <a:p>
            <a:endParaRPr lang="nl-BE" dirty="0"/>
          </a:p>
          <a:p>
            <a:r>
              <a:rPr lang="nl-BE" dirty="0"/>
              <a:t>R = resultante van de luchtkrachten L &amp; D</a:t>
            </a:r>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8</a:t>
            </a:fld>
            <a:endParaRPr lang="nl-NL"/>
          </a:p>
        </p:txBody>
      </p:sp>
    </p:spTree>
    <p:extLst>
      <p:ext uri="{BB962C8B-B14F-4D97-AF65-F5344CB8AC3E}">
        <p14:creationId xmlns:p14="http://schemas.microsoft.com/office/powerpoint/2010/main" val="406630066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Neveneffect van stampen zouden we snelheidsverandering kunnen noemen.</a:t>
            </a:r>
          </a:p>
          <a:p>
            <a:endParaRPr lang="nl-BE" dirty="0"/>
          </a:p>
          <a:p>
            <a:r>
              <a:rPr lang="nl-BE" dirty="0"/>
              <a:t>Neveneffect van gieren is rollen in de </a:t>
            </a:r>
            <a:r>
              <a:rPr lang="nl-BE" b="1" dirty="0"/>
              <a:t>gewenste richting</a:t>
            </a:r>
            <a:r>
              <a:rPr lang="nl-BE" dirty="0"/>
              <a:t>.</a:t>
            </a:r>
          </a:p>
          <a:p>
            <a:endParaRPr lang="nl-BE" dirty="0"/>
          </a:p>
          <a:p>
            <a:pPr marL="457200" indent="-457200">
              <a:buClr>
                <a:srgbClr val="FF0000"/>
              </a:buClr>
              <a:buFont typeface="Wingdings" charset="0"/>
              <a:buChar char="Ø"/>
            </a:pPr>
            <a:r>
              <a:rPr lang="nl-NL" sz="1200" dirty="0">
                <a:latin typeface="Calibri" charset="0"/>
              </a:rPr>
              <a:t>Bij een bocht heeft de </a:t>
            </a:r>
            <a:r>
              <a:rPr lang="nl-NL" sz="1200" dirty="0" err="1">
                <a:latin typeface="Calibri" charset="0"/>
              </a:rPr>
              <a:t>binnenvleugel</a:t>
            </a:r>
            <a:r>
              <a:rPr lang="nl-NL" sz="1200" dirty="0">
                <a:latin typeface="Calibri" charset="0"/>
              </a:rPr>
              <a:t> door de lagere snelheid een grotere invalshoek dan de buitenvleugel wat niet alleen leidt tot eerdere overtrek, maar ook </a:t>
            </a:r>
            <a:r>
              <a:rPr lang="nl-NL" sz="1200" dirty="0" err="1">
                <a:solidFill>
                  <a:srgbClr val="CC0000"/>
                </a:solidFill>
                <a:latin typeface="Calibri" charset="0"/>
              </a:rPr>
              <a:t>liftverhogend</a:t>
            </a:r>
            <a:r>
              <a:rPr lang="nl-NL" sz="1200" dirty="0">
                <a:latin typeface="Calibri" charset="0"/>
              </a:rPr>
              <a:t> werkt. </a:t>
            </a:r>
          </a:p>
          <a:p>
            <a:pPr marL="457200" indent="-457200">
              <a:buClr>
                <a:srgbClr val="FF0000"/>
              </a:buClr>
              <a:buFont typeface="Wingdings" charset="0"/>
              <a:buChar char="Ø"/>
            </a:pPr>
            <a:r>
              <a:rPr lang="nl-NL" sz="1200" dirty="0">
                <a:latin typeface="Calibri" charset="0"/>
              </a:rPr>
              <a:t>De buitenvleugel heeft echter </a:t>
            </a:r>
            <a:r>
              <a:rPr lang="nl-NL" sz="1200" dirty="0">
                <a:solidFill>
                  <a:srgbClr val="C00000"/>
                </a:solidFill>
                <a:latin typeface="Calibri" charset="0"/>
              </a:rPr>
              <a:t>meer snelheid </a:t>
            </a:r>
            <a:r>
              <a:rPr lang="nl-NL" sz="1200" dirty="0">
                <a:latin typeface="Calibri" charset="0"/>
              </a:rPr>
              <a:t>dan de </a:t>
            </a:r>
            <a:r>
              <a:rPr lang="nl-NL" sz="1200" dirty="0" err="1">
                <a:latin typeface="Calibri" charset="0"/>
              </a:rPr>
              <a:t>binnenvleugel</a:t>
            </a:r>
            <a:r>
              <a:rPr lang="nl-NL" sz="1200" dirty="0">
                <a:latin typeface="Calibri" charset="0"/>
              </a:rPr>
              <a:t>. Het effect van de snelheid (kwadratisch) is sterker en daarom moet je meestal iets stick tegen (tegen de draairichting) geven bij het maken van bochten om te voorkomen dat je door rolt.</a:t>
            </a:r>
          </a:p>
          <a:p>
            <a:endParaRPr lang="nl-BE" dirty="0"/>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102</a:t>
            </a:fld>
            <a:endParaRPr lang="nl-NL"/>
          </a:p>
        </p:txBody>
      </p:sp>
    </p:spTree>
    <p:extLst>
      <p:ext uri="{BB962C8B-B14F-4D97-AF65-F5344CB8AC3E}">
        <p14:creationId xmlns:p14="http://schemas.microsoft.com/office/powerpoint/2010/main" val="116517130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Stel we splitsen de zwaartekracht (ongewoon) in een component volgens topas (</a:t>
            </a:r>
            <a:r>
              <a:rPr lang="nl-NL" sz="1200" dirty="0" err="1"/>
              <a:t>tov</a:t>
            </a:r>
            <a:r>
              <a:rPr lang="nl-NL" sz="1200" dirty="0"/>
              <a:t> lift) en de </a:t>
            </a:r>
            <a:r>
              <a:rPr lang="nl-NL" sz="1200" dirty="0" err="1"/>
              <a:t>dwarsas</a:t>
            </a:r>
            <a:r>
              <a:rPr lang="nl-NL" sz="1200" dirty="0"/>
              <a:t>, dan zien we een zekere kracht die ons “doet afschuiven” richting de lage vleugel. Door dit afglijden naar de lage vleugel ontstaat er een dwarsstroming ten opzichte van het vliegtuig. Het verticale staartvlak wordt van opzij aangeblazen (krijgt een aanvalshoek) Er ontstaat een moment om de topas. waardoor het vliegtuig met de neus naar de lage vleugel draait. = in de </a:t>
            </a:r>
            <a:r>
              <a:rPr lang="nl-NL" sz="1200" b="1" dirty="0"/>
              <a:t>gewenste richting</a:t>
            </a:r>
            <a:r>
              <a:rPr lang="nl-NL"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Dit effect is beperkter dan het volgende, het haakeffect.</a:t>
            </a:r>
          </a:p>
          <a:p>
            <a:endParaRPr lang="nl-BE" dirty="0"/>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103</a:t>
            </a:fld>
            <a:endParaRPr lang="nl-NL"/>
          </a:p>
        </p:txBody>
      </p:sp>
    </p:spTree>
    <p:extLst>
      <p:ext uri="{BB962C8B-B14F-4D97-AF65-F5344CB8AC3E}">
        <p14:creationId xmlns:p14="http://schemas.microsoft.com/office/powerpoint/2010/main" val="22956265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Bij het rollen onstaat er een verschil in lift op de hoge en lage vleugel.</a:t>
            </a:r>
          </a:p>
          <a:p>
            <a:r>
              <a:rPr lang="nl-BE" dirty="0"/>
              <a:t>Hierdoor ook een verschil in ”lift-induced drag”, de hogevleugel heeft meer weerstand en blijft haken.</a:t>
            </a:r>
          </a:p>
          <a:p>
            <a:r>
              <a:rPr lang="nl-BE" dirty="0"/>
              <a:t>Ook verschil in uitslag van de rolroeren (boven versus onder) kan een invloed hebben.</a:t>
            </a:r>
          </a:p>
          <a:p>
            <a:endParaRPr lang="nl-BE" dirty="0"/>
          </a:p>
          <a:p>
            <a:r>
              <a:rPr lang="nl-BE" dirty="0"/>
              <a:t>Resultaat is een gieren in de </a:t>
            </a:r>
            <a:r>
              <a:rPr lang="nl-BE" b="1" dirty="0"/>
              <a:t>tegenovergestelde richting</a:t>
            </a:r>
            <a:r>
              <a:rPr lang="nl-BE" dirty="0"/>
              <a:t>.</a:t>
            </a:r>
          </a:p>
          <a:p>
            <a:endParaRPr lang="nl-BE" dirty="0"/>
          </a:p>
          <a:p>
            <a:r>
              <a:rPr lang="nl-BE" dirty="0"/>
              <a:t>Lost zichzelf op:</a:t>
            </a:r>
          </a:p>
          <a:p>
            <a:pPr marL="171450" indent="-171450">
              <a:buFontTx/>
              <a:buChar char="-"/>
            </a:pPr>
            <a:r>
              <a:rPr lang="nl-BE" dirty="0"/>
              <a:t>Door het eerste eveneffect</a:t>
            </a:r>
          </a:p>
          <a:p>
            <a:pPr marL="171450" indent="-171450">
              <a:buFontTx/>
              <a:buChar char="-"/>
            </a:pPr>
            <a:r>
              <a:rPr lang="nl-BE" dirty="0"/>
              <a:t>Door de zijwaartse aanstroming van het verticale staartvlak.</a:t>
            </a:r>
          </a:p>
          <a:p>
            <a:pPr marL="171450" indent="-171450">
              <a:buFontTx/>
              <a:buChar char="-"/>
            </a:pPr>
            <a:endParaRPr lang="nl-BE" dirty="0"/>
          </a:p>
          <a:p>
            <a:pPr marL="0" indent="0">
              <a:buFontTx/>
              <a:buNone/>
            </a:pPr>
            <a:r>
              <a:rPr lang="nl-BE" dirty="0"/>
              <a:t>Een bocht nemen we door stick te geven (rollen) en op het zelfde moment voet (gieren) met een hoeveelheid gepast om deze neveneffecten te vermijden. (gecoördineerd vliegen).</a:t>
            </a:r>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104</a:t>
            </a:fld>
            <a:endParaRPr lang="nl-NL"/>
          </a:p>
        </p:txBody>
      </p:sp>
    </p:spTree>
    <p:extLst>
      <p:ext uri="{BB962C8B-B14F-4D97-AF65-F5344CB8AC3E}">
        <p14:creationId xmlns:p14="http://schemas.microsoft.com/office/powerpoint/2010/main" val="17041303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l">
              <a:buNone/>
            </a:pPr>
            <a:endParaRPr lang="nl-BE" dirty="0"/>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105</a:t>
            </a:fld>
            <a:endParaRPr lang="nl-NL"/>
          </a:p>
        </p:txBody>
      </p:sp>
    </p:spTree>
    <p:extLst>
      <p:ext uri="{BB962C8B-B14F-4D97-AF65-F5344CB8AC3E}">
        <p14:creationId xmlns:p14="http://schemas.microsoft.com/office/powerpoint/2010/main" val="158941316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buClr>
                <a:srgbClr val="FF0000"/>
              </a:buClr>
            </a:pPr>
            <a:r>
              <a:rPr lang="nl-NL" sz="1200" b="1" dirty="0">
                <a:solidFill>
                  <a:srgbClr val="C00000"/>
                </a:solidFill>
              </a:rPr>
              <a:t>Krachten bij (steile) bochten:</a:t>
            </a:r>
          </a:p>
          <a:p>
            <a:pPr marL="457200" indent="-457200">
              <a:buClr>
                <a:srgbClr val="FF0000"/>
              </a:buClr>
              <a:buFont typeface="Wingdings" panose="05000000000000000000" pitchFamily="2" charset="2"/>
              <a:buChar char="Ø"/>
            </a:pPr>
            <a:r>
              <a:rPr lang="nl-NL" sz="1200" dirty="0"/>
              <a:t>Afbeelding links: L≈G.</a:t>
            </a:r>
          </a:p>
          <a:p>
            <a:pPr marL="457200" indent="-457200">
              <a:buClr>
                <a:srgbClr val="FF0000"/>
              </a:buClr>
              <a:buFont typeface="Wingdings" panose="05000000000000000000" pitchFamily="2" charset="2"/>
              <a:buChar char="Ø"/>
            </a:pPr>
            <a:r>
              <a:rPr lang="nl-NL" sz="1200" dirty="0"/>
              <a:t>Bij de middelste en de rechtse afbeelding is de lift ontbonden in een horizontale en verticale component. </a:t>
            </a:r>
          </a:p>
          <a:p>
            <a:pPr marL="457200" indent="-457200">
              <a:buClr>
                <a:srgbClr val="FF0000"/>
              </a:buClr>
              <a:buFont typeface="Wingdings" panose="05000000000000000000" pitchFamily="2" charset="2"/>
              <a:buChar char="Ø"/>
            </a:pPr>
            <a:r>
              <a:rPr lang="nl-NL" sz="1200" dirty="0"/>
              <a:t>De verticale component L</a:t>
            </a:r>
            <a:r>
              <a:rPr lang="nl-NL" sz="1200" baseline="-25000" dirty="0"/>
              <a:t>1</a:t>
            </a:r>
            <a:r>
              <a:rPr lang="nl-NL" sz="1200" dirty="0"/>
              <a:t> is weer ongeveer gelijk aan het gewicht. </a:t>
            </a:r>
          </a:p>
          <a:p>
            <a:pPr marL="457200" indent="-457200">
              <a:buClr>
                <a:srgbClr val="FF0000"/>
              </a:buClr>
              <a:buFont typeface="Wingdings" panose="05000000000000000000" pitchFamily="2" charset="2"/>
              <a:buChar char="Ø"/>
            </a:pPr>
            <a:r>
              <a:rPr lang="nl-NL" sz="1200" dirty="0"/>
              <a:t>De horizontale component L</a:t>
            </a:r>
            <a:r>
              <a:rPr lang="nl-NL" sz="1200" baseline="-25000" dirty="0"/>
              <a:t>2</a:t>
            </a:r>
            <a:r>
              <a:rPr lang="nl-NL" sz="1200" dirty="0"/>
              <a:t> geeft het vliegtuig een centripetale (</a:t>
            </a:r>
            <a:r>
              <a:rPr lang="nl-NL" sz="1200" b="1" dirty="0">
                <a:solidFill>
                  <a:srgbClr val="C00000"/>
                </a:solidFill>
              </a:rPr>
              <a:t>middelpuntzoekende</a:t>
            </a:r>
            <a:r>
              <a:rPr lang="nl-NL" sz="1200" dirty="0"/>
              <a:t>) versnelling, </a:t>
            </a:r>
            <a:r>
              <a:rPr lang="nl-NL" sz="1200" b="1" u="sng" dirty="0"/>
              <a:t>deze kracht zorgt er voor dat het vliegtuig een bocht maakt</a:t>
            </a:r>
            <a:r>
              <a:rPr lang="nl-NL" sz="1200" dirty="0"/>
              <a:t>. </a:t>
            </a:r>
          </a:p>
          <a:p>
            <a:pPr marL="457200" indent="-457200">
              <a:buClr>
                <a:srgbClr val="FF0000"/>
              </a:buClr>
              <a:buFont typeface="Wingdings" panose="05000000000000000000" pitchFamily="2" charset="2"/>
              <a:buChar char="Ø"/>
            </a:pPr>
            <a:r>
              <a:rPr lang="nl-NL" sz="1200" dirty="0"/>
              <a:t>De massatraagheid van vliegtuig en inzittende(n) veroorzaakt een schijnkracht, </a:t>
            </a:r>
            <a:r>
              <a:rPr lang="nl-NL" sz="1200" dirty="0" err="1">
                <a:solidFill>
                  <a:srgbClr val="C00000"/>
                </a:solidFill>
              </a:rPr>
              <a:t>centrifugaalkracht</a:t>
            </a:r>
            <a:r>
              <a:rPr lang="nl-NL" sz="1200" dirty="0">
                <a:solidFill>
                  <a:srgbClr val="C00000"/>
                </a:solidFill>
              </a:rPr>
              <a:t> (</a:t>
            </a:r>
            <a:r>
              <a:rPr lang="nl-NL" sz="1200" b="1" dirty="0">
                <a:solidFill>
                  <a:srgbClr val="C00000"/>
                </a:solidFill>
              </a:rPr>
              <a:t>CK</a:t>
            </a:r>
            <a:r>
              <a:rPr lang="nl-NL" sz="1200" dirty="0">
                <a:solidFill>
                  <a:srgbClr val="C00000"/>
                </a:solidFill>
              </a:rPr>
              <a:t>) </a:t>
            </a:r>
            <a:r>
              <a:rPr lang="nl-NL" sz="1200" dirty="0"/>
              <a:t>genoemd. </a:t>
            </a:r>
          </a:p>
          <a:p>
            <a:pPr marL="457200" indent="-457200">
              <a:buClr>
                <a:srgbClr val="FF0000"/>
              </a:buClr>
              <a:buFont typeface="Wingdings" panose="05000000000000000000" pitchFamily="2" charset="2"/>
              <a:buChar char="Ø"/>
            </a:pPr>
            <a:r>
              <a:rPr lang="nl-NL" sz="1200" dirty="0"/>
              <a:t>De centrifugaal- en de zwaartekracht levert de </a:t>
            </a:r>
            <a:r>
              <a:rPr lang="nl-NL" sz="1200" dirty="0">
                <a:solidFill>
                  <a:srgbClr val="C00000"/>
                </a:solidFill>
              </a:rPr>
              <a:t>schijnkracht </a:t>
            </a:r>
            <a:r>
              <a:rPr lang="nl-NL" sz="1200" b="1" dirty="0">
                <a:solidFill>
                  <a:srgbClr val="C00000"/>
                </a:solidFill>
              </a:rPr>
              <a:t>SG</a:t>
            </a:r>
            <a:r>
              <a:rPr lang="nl-NL" sz="1200" dirty="0"/>
              <a:t>, het schijnbaar gewicht. </a:t>
            </a:r>
          </a:p>
          <a:p>
            <a:pPr marL="457200" indent="-457200">
              <a:buClr>
                <a:srgbClr val="FF0000"/>
              </a:buClr>
              <a:buFont typeface="Wingdings" panose="05000000000000000000" pitchFamily="2" charset="2"/>
              <a:buChar char="Ø"/>
            </a:pPr>
            <a:endParaRPr lang="nl-NL" sz="1200" dirty="0"/>
          </a:p>
          <a:p>
            <a:endParaRPr lang="nl-BE" dirty="0"/>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106</a:t>
            </a:fld>
            <a:endParaRPr lang="nl-NL"/>
          </a:p>
        </p:txBody>
      </p:sp>
    </p:spTree>
    <p:extLst>
      <p:ext uri="{BB962C8B-B14F-4D97-AF65-F5344CB8AC3E}">
        <p14:creationId xmlns:p14="http://schemas.microsoft.com/office/powerpoint/2010/main" val="68503068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In een bocht moet de opgewekte lift het schijnbaar gewicht compenseren.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Hoe meer inclinatie in de bocht, hoe groter de nodige middelpuntzoekende kracht, hoe groter het schijnbaar gewicht.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Met behulp van cosinus: L=L1/</a:t>
            </a:r>
            <a:r>
              <a:rPr lang="nl-NL" sz="1200" dirty="0" err="1"/>
              <a:t>cos</a:t>
            </a:r>
            <a:r>
              <a:rPr lang="nl-NL" sz="1200" dirty="0"/>
              <a:t>(hoek)=G/</a:t>
            </a:r>
            <a:r>
              <a:rPr lang="nl-NL" sz="1200" dirty="0" err="1"/>
              <a:t>cos</a:t>
            </a:r>
            <a:r>
              <a:rPr lang="nl-NL" sz="1200" dirty="0"/>
              <a:t>(hoek) bepalen we hoeveel groter het SG is t.o.v. het normale gewicht G.</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30 graden: 1/0,866, 60 graden: 1/0,5</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Opletten voor overbelasting!</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Opletten voor overtreksnelheid!</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De lift is afhankelijk van de </a:t>
            </a:r>
            <a:r>
              <a:rPr lang="nl-NL" sz="1200" dirty="0">
                <a:solidFill>
                  <a:srgbClr val="C00000"/>
                </a:solidFill>
              </a:rPr>
              <a:t>snelheid</a:t>
            </a:r>
            <a:r>
              <a:rPr lang="nl-NL" sz="1200" dirty="0"/>
              <a:t> en de </a:t>
            </a:r>
            <a:r>
              <a:rPr lang="nl-NL" sz="1200" dirty="0">
                <a:solidFill>
                  <a:srgbClr val="C00000"/>
                </a:solidFill>
              </a:rPr>
              <a:t>aanvalshoek</a:t>
            </a:r>
            <a:r>
              <a:rPr lang="nl-NL" sz="1200" dirty="0"/>
              <a:t>. De lift neemt toe met het kwadraat van de snelheid.</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Voor de middelste afbeelding geldt </a:t>
            </a:r>
            <a:r>
              <a:rPr lang="nl-NL" sz="1200" dirty="0">
                <a:solidFill>
                  <a:srgbClr val="C00000"/>
                </a:solidFill>
              </a:rPr>
              <a:t>L=1,15 G</a:t>
            </a:r>
            <a:r>
              <a:rPr lang="nl-NL" sz="1200" dirty="0"/>
              <a:t> en voor de bovenste </a:t>
            </a:r>
            <a:r>
              <a:rPr lang="nl-NL" sz="1200" dirty="0">
                <a:solidFill>
                  <a:srgbClr val="C00000"/>
                </a:solidFill>
              </a:rPr>
              <a:t>L=2 G</a:t>
            </a:r>
            <a:r>
              <a:rPr lang="nl-NL" sz="1200" dirty="0"/>
              <a:t>. We hebben daar twee keer zoveel lift nodig als om rechtdoor te vliegen.</a:t>
            </a:r>
          </a:p>
          <a:p>
            <a:endParaRPr lang="nl-BE" dirty="0"/>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107</a:t>
            </a:fld>
            <a:endParaRPr lang="nl-NL"/>
          </a:p>
        </p:txBody>
      </p:sp>
    </p:spTree>
    <p:extLst>
      <p:ext uri="{BB962C8B-B14F-4D97-AF65-F5344CB8AC3E}">
        <p14:creationId xmlns:p14="http://schemas.microsoft.com/office/powerpoint/2010/main" val="379863936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00" indent="-457200">
              <a:buClr>
                <a:srgbClr val="FF0000"/>
              </a:buClr>
              <a:buFont typeface="Wingdings" panose="05000000000000000000" pitchFamily="2" charset="2"/>
              <a:buChar char="Ø"/>
            </a:pPr>
            <a:r>
              <a:rPr lang="nl-NL" sz="1200" b="1" dirty="0">
                <a:solidFill>
                  <a:srgbClr val="C00000"/>
                </a:solidFill>
              </a:rPr>
              <a:t>Schuivend</a:t>
            </a:r>
            <a:r>
              <a:rPr lang="nl-NL" sz="1200" b="1" dirty="0"/>
              <a:t>: </a:t>
            </a:r>
            <a:r>
              <a:rPr lang="nl-NL" sz="1200" dirty="0"/>
              <a:t>de </a:t>
            </a:r>
            <a:r>
              <a:rPr lang="nl-NL" sz="1200" dirty="0" err="1"/>
              <a:t>aanstroming</a:t>
            </a:r>
            <a:r>
              <a:rPr lang="nl-NL" sz="1200" dirty="0"/>
              <a:t> van de </a:t>
            </a:r>
            <a:r>
              <a:rPr lang="nl-NL" sz="1200" dirty="0" err="1"/>
              <a:t>binnenvleugel</a:t>
            </a:r>
            <a:r>
              <a:rPr lang="nl-NL" sz="1200" dirty="0"/>
              <a:t>/lage vleugel (minder snelheid dan de buitenvleugel) wordt door de romp verstoord =&gt; bij te langzaam vliegen volgt een tolvlucht (overtrek van initieel 1 vleugel voor de andere).</a:t>
            </a:r>
          </a:p>
          <a:p>
            <a:pPr marL="457200" indent="-457200">
              <a:buClr>
                <a:srgbClr val="FF0000"/>
              </a:buClr>
              <a:buFont typeface="Wingdings" panose="05000000000000000000" pitchFamily="2" charset="2"/>
              <a:buChar char="Ø"/>
            </a:pPr>
            <a:r>
              <a:rPr lang="nl-NL" sz="1200" b="1" dirty="0">
                <a:solidFill>
                  <a:srgbClr val="C00000"/>
                </a:solidFill>
              </a:rPr>
              <a:t>Slippend</a:t>
            </a:r>
            <a:r>
              <a:rPr lang="nl-NL" sz="1200" b="1" dirty="0"/>
              <a:t>:</a:t>
            </a:r>
            <a:r>
              <a:rPr lang="nl-NL" sz="1200" dirty="0"/>
              <a:t> de aanstromende lucht blaast tegen binnenkant van de romp =&gt; kans op een tolvlucht is kleiner omdat de langzamer vliegende </a:t>
            </a:r>
            <a:r>
              <a:rPr lang="nl-NL" sz="1200" dirty="0" err="1"/>
              <a:t>binnenvleugel</a:t>
            </a:r>
            <a:r>
              <a:rPr lang="nl-NL" sz="1200" dirty="0"/>
              <a:t> niet wordt afgeschermd. </a:t>
            </a:r>
          </a:p>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108</a:t>
            </a:fld>
            <a:endParaRPr lang="nl-NL"/>
          </a:p>
        </p:txBody>
      </p:sp>
    </p:spTree>
    <p:extLst>
      <p:ext uri="{BB962C8B-B14F-4D97-AF65-F5344CB8AC3E}">
        <p14:creationId xmlns:p14="http://schemas.microsoft.com/office/powerpoint/2010/main" val="269126497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Zuivere bocht: koordje en kogel beide centraal</a:t>
            </a:r>
          </a:p>
          <a:p>
            <a:r>
              <a:rPr lang="nl-NL" u="sng" dirty="0"/>
              <a:t>Linker bocht</a:t>
            </a:r>
          </a:p>
          <a:p>
            <a:r>
              <a:rPr lang="nl-NL" u="none" dirty="0"/>
              <a:t>Slippende bocht (zie afbeeldingen van het haakeffect=slippen): te weinig voet/te veel stick dus koorde wijst naar rechts (want de relatieve lucht komt van de binnenkant van de bocht tegen de romp naar de buitenkant), kogel wijst naar links (schijnbaar gewicht niet recht tegenover de lift maar meer naar binnenkant bocht).</a:t>
            </a:r>
          </a:p>
          <a:p>
            <a:r>
              <a:rPr lang="nl-NL" u="none" dirty="0"/>
              <a:t>Oplossing: meer voet – kogel intrappen/voet aan de kant waar het koordje open staat (staart </a:t>
            </a:r>
            <a:r>
              <a:rPr lang="nl-NL" u="none" dirty="0" err="1"/>
              <a:t>oplijnen</a:t>
            </a:r>
            <a:r>
              <a:rPr lang="nl-NL" u="none" dirty="0"/>
              <a:t> met het koordje).</a:t>
            </a:r>
          </a:p>
          <a:p>
            <a:endParaRPr lang="nl-NL" u="none" dirty="0"/>
          </a:p>
          <a:p>
            <a:r>
              <a:rPr lang="nl-NL" u="none" dirty="0"/>
              <a:t>Schuivende bocht: teveel voet/te weinig stick</a:t>
            </a:r>
          </a:p>
          <a:p>
            <a:r>
              <a:rPr lang="nl-NL" u="none" dirty="0"/>
              <a:t>Koordje wijst naar de binnenkant van de bocht (</a:t>
            </a:r>
            <a:r>
              <a:rPr lang="nl-NL" u="none" dirty="0" err="1"/>
              <a:t>luchtt</a:t>
            </a:r>
            <a:r>
              <a:rPr lang="nl-NL" u="none" dirty="0"/>
              <a:t> stroomt van buiten naar binnen)</a:t>
            </a:r>
          </a:p>
          <a:p>
            <a:r>
              <a:rPr lang="nl-NL" u="none" dirty="0"/>
              <a:t>Kogel wijst naar de buitenkant bocht</a:t>
            </a:r>
          </a:p>
          <a:p>
            <a:r>
              <a:rPr lang="nl-NL" u="none" dirty="0"/>
              <a:t>Oplossing: meer voet – kogel intrappen/voet aan de kant waar het koordje open staat (staart </a:t>
            </a:r>
            <a:r>
              <a:rPr lang="nl-NL" u="none" dirty="0" err="1"/>
              <a:t>oplijnen</a:t>
            </a:r>
            <a:r>
              <a:rPr lang="nl-NL" u="none" dirty="0"/>
              <a:t> met het koordje).</a:t>
            </a:r>
          </a:p>
          <a:p>
            <a:endParaRPr lang="nl-NL" u="none" dirty="0"/>
          </a:p>
          <a:p>
            <a:r>
              <a:rPr lang="nl-NL" u="none" dirty="0"/>
              <a:t>Koordje en kogel zullen steeds aan de tegenovergestelde kant staan (of beide centraal)</a:t>
            </a:r>
          </a:p>
          <a:p>
            <a:endParaRPr lang="nl-NL" u="none" dirty="0"/>
          </a:p>
          <a:p>
            <a:endParaRPr lang="nl-NL" u="none" dirty="0"/>
          </a:p>
          <a:p>
            <a:endParaRPr lang="nl-NL" u="none"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109</a:t>
            </a:fld>
            <a:endParaRPr lang="nl-NL"/>
          </a:p>
        </p:txBody>
      </p:sp>
    </p:spTree>
    <p:extLst>
      <p:ext uri="{BB962C8B-B14F-4D97-AF65-F5344CB8AC3E}">
        <p14:creationId xmlns:p14="http://schemas.microsoft.com/office/powerpoint/2010/main" val="263287437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110</a:t>
            </a:fld>
            <a:endParaRPr lang="nl-NL"/>
          </a:p>
        </p:txBody>
      </p:sp>
    </p:spTree>
    <p:extLst>
      <p:ext uri="{BB962C8B-B14F-4D97-AF65-F5344CB8AC3E}">
        <p14:creationId xmlns:p14="http://schemas.microsoft.com/office/powerpoint/2010/main" val="131157347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Belastingsfactor is de verhouding van de lift of het schijnbare gewicht t.o.v. het gewicht.</a:t>
            </a:r>
          </a:p>
          <a:p>
            <a:endParaRPr lang="nl-BE" dirty="0"/>
          </a:p>
          <a:p>
            <a:r>
              <a:rPr lang="nl-BE" dirty="0"/>
              <a:t>Onverstoorde vlucht rechtdoor: n=1</a:t>
            </a:r>
          </a:p>
          <a:p>
            <a:r>
              <a:rPr lang="nl-BE" dirty="0"/>
              <a:t>In bocht hebben we een hogere factor door de behoefte aan extra lift voor de middelpuntzoekende kracht (bvb 30 graden, n=1,15 / 60 graden n=2)</a:t>
            </a:r>
          </a:p>
          <a:p>
            <a:endParaRPr lang="nl-BE" dirty="0"/>
          </a:p>
          <a:p>
            <a:r>
              <a:rPr lang="nl-BE" dirty="0"/>
              <a:t>Ook door andere verstoring extra belasting.</a:t>
            </a:r>
          </a:p>
          <a:p>
            <a:endParaRPr lang="nl-BE" dirty="0"/>
          </a:p>
          <a:p>
            <a:r>
              <a:rPr lang="nl-BE" dirty="0"/>
              <a:t>Zoals eerder gezien wordt ook de overtreksnelheid hierdoor beïnvloed. n=(V/V</a:t>
            </a:r>
            <a:r>
              <a:rPr lang="nl-BE" baseline="-25000" dirty="0"/>
              <a:t>stall</a:t>
            </a:r>
            <a:r>
              <a:rPr lang="nl-BE" baseline="0" dirty="0"/>
              <a:t>)</a:t>
            </a:r>
            <a:r>
              <a:rPr lang="nl-BE" baseline="30000" dirty="0"/>
              <a:t>2</a:t>
            </a:r>
            <a:endParaRPr lang="nl-BE" dirty="0"/>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111</a:t>
            </a:fld>
            <a:endParaRPr lang="nl-NL"/>
          </a:p>
        </p:txBody>
      </p:sp>
    </p:spTree>
    <p:extLst>
      <p:ext uri="{BB962C8B-B14F-4D97-AF65-F5344CB8AC3E}">
        <p14:creationId xmlns:p14="http://schemas.microsoft.com/office/powerpoint/2010/main" val="749133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sz="1200" b="1" dirty="0">
                <a:solidFill>
                  <a:schemeClr val="accent2">
                    <a:lumMod val="75000"/>
                  </a:schemeClr>
                </a:solidFill>
                <a:latin typeface="Arial" panose="020B0604020202020204" pitchFamily="34" charset="0"/>
                <a:cs typeface="Arial" panose="020B0604020202020204" pitchFamily="34" charset="0"/>
              </a:rPr>
              <a:t>Zwaartepunt: </a:t>
            </a:r>
            <a:r>
              <a:rPr lang="nl-NL" altLang="nl-NL" sz="1200" dirty="0">
                <a:solidFill>
                  <a:srgbClr val="000000"/>
                </a:solidFill>
                <a:latin typeface="Arial" panose="020B0604020202020204" pitchFamily="34" charset="0"/>
                <a:cs typeface="Arial" panose="020B0604020202020204" pitchFamily="34" charset="0"/>
              </a:rPr>
              <a:t>het punt van het vliegtuig waarin men zich de totale massa van het vliegtuig geconcentreerd kan denken. </a:t>
            </a:r>
          </a:p>
          <a:p>
            <a:endParaRPr lang="nl-BE" dirty="0"/>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9</a:t>
            </a:fld>
            <a:endParaRPr lang="nl-NL"/>
          </a:p>
        </p:txBody>
      </p:sp>
    </p:spTree>
    <p:extLst>
      <p:ext uri="{BB962C8B-B14F-4D97-AF65-F5344CB8AC3E}">
        <p14:creationId xmlns:p14="http://schemas.microsoft.com/office/powerpoint/2010/main" val="343250430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Belasting/</a:t>
            </a:r>
            <a:r>
              <a:rPr lang="nl-NL" sz="1200" dirty="0" err="1"/>
              <a:t>manoevreer</a:t>
            </a:r>
            <a:r>
              <a:rPr lang="nl-NL" sz="1200" dirty="0"/>
              <a:t> diagram</a:t>
            </a:r>
          </a:p>
          <a:p>
            <a:endParaRPr lang="nl-NL" sz="1200" dirty="0"/>
          </a:p>
          <a:p>
            <a:r>
              <a:rPr lang="nl-NL" sz="1200" dirty="0"/>
              <a:t>Groene band: Vs1-Va, maximale uitslagen toegestaan</a:t>
            </a:r>
          </a:p>
          <a:p>
            <a:r>
              <a:rPr lang="nl-NL" sz="1200" dirty="0"/>
              <a:t>Gele band: Va-</a:t>
            </a:r>
            <a:r>
              <a:rPr lang="nl-NL" sz="1200" dirty="0" err="1"/>
              <a:t>Vne</a:t>
            </a:r>
            <a:r>
              <a:rPr lang="nl-NL" sz="1200" dirty="0"/>
              <a:t>, opletten overbelasting mogelijk door pilot </a:t>
            </a:r>
            <a:r>
              <a:rPr lang="nl-NL" sz="1200" dirty="0" err="1"/>
              <a:t>inputs</a:t>
            </a:r>
            <a:r>
              <a:rPr lang="nl-NL" sz="1200" dirty="0"/>
              <a:t>/verstoringen</a:t>
            </a:r>
          </a:p>
          <a:p>
            <a:endParaRPr lang="nl-NL" sz="1200" dirty="0"/>
          </a:p>
          <a:p>
            <a:r>
              <a:rPr lang="nl-NL" sz="1200" b="1" dirty="0" err="1"/>
              <a:t>Veiligheids</a:t>
            </a:r>
            <a:r>
              <a:rPr lang="nl-NL" sz="1200" b="1" dirty="0"/>
              <a:t> factor 1,5</a:t>
            </a:r>
          </a:p>
          <a:p>
            <a:endParaRPr lang="nl-NL" sz="1200" dirty="0"/>
          </a:p>
          <a:p>
            <a:r>
              <a:rPr lang="nl-NL" sz="1200" dirty="0"/>
              <a:t>Uit handboek LS4A: </a:t>
            </a:r>
            <a:r>
              <a:rPr lang="nl-NL" sz="1200" dirty="0" err="1"/>
              <a:t>Vne</a:t>
            </a:r>
            <a:r>
              <a:rPr lang="nl-NL" sz="1200" dirty="0"/>
              <a:t> 280 km/h; VA 190 km/h; geen </a:t>
            </a:r>
            <a:r>
              <a:rPr lang="nl-NL" sz="1200" dirty="0" err="1"/>
              <a:t>aerobatics</a:t>
            </a:r>
            <a:endParaRPr lang="nl-NL" sz="1200" dirty="0"/>
          </a:p>
          <a:p>
            <a:pPr marL="457200" indent="-457200">
              <a:buClr>
                <a:srgbClr val="FF0000"/>
              </a:buClr>
              <a:buFont typeface="Wingdings" panose="05000000000000000000" pitchFamily="2" charset="2"/>
              <a:buChar char="Ø"/>
            </a:pPr>
            <a:r>
              <a:rPr lang="nl-NL" sz="1200" dirty="0"/>
              <a:t>groen 100 - 190 km/h </a:t>
            </a:r>
          </a:p>
          <a:p>
            <a:pPr marL="457200" indent="-457200">
              <a:buClr>
                <a:srgbClr val="FF0000"/>
              </a:buClr>
              <a:buFont typeface="Wingdings" panose="05000000000000000000" pitchFamily="2" charset="2"/>
              <a:buChar char="Ø"/>
            </a:pPr>
            <a:r>
              <a:rPr lang="nl-NL" sz="1200" dirty="0"/>
              <a:t>geel 190 - 280 km/h (roeruitslagen maximaal 1/3)</a:t>
            </a:r>
          </a:p>
          <a:p>
            <a:pPr marL="457200" indent="-457200">
              <a:buClr>
                <a:srgbClr val="FF0000"/>
              </a:buClr>
              <a:buFont typeface="Wingdings" panose="05000000000000000000" pitchFamily="2" charset="2"/>
              <a:buChar char="Ø"/>
            </a:pPr>
            <a:r>
              <a:rPr lang="nl-NL" sz="1200" dirty="0"/>
              <a:t>bij 190 km/h 5.3 G positief en negatief 2,65 G</a:t>
            </a:r>
          </a:p>
          <a:p>
            <a:pPr marL="457200" indent="-457200">
              <a:buClr>
                <a:srgbClr val="FF0000"/>
              </a:buClr>
              <a:buFont typeface="Wingdings" panose="05000000000000000000" pitchFamily="2" charset="2"/>
              <a:buChar char="Ø"/>
            </a:pPr>
            <a:r>
              <a:rPr lang="nl-NL" sz="1200" dirty="0"/>
              <a:t>bij 280 km/h 4 G positief en 1,5 G negatief</a:t>
            </a:r>
          </a:p>
          <a:p>
            <a:endParaRPr lang="nl-BE" dirty="0"/>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112</a:t>
            </a:fld>
            <a:endParaRPr lang="nl-NL"/>
          </a:p>
        </p:txBody>
      </p:sp>
    </p:spTree>
    <p:extLst>
      <p:ext uri="{BB962C8B-B14F-4D97-AF65-F5344CB8AC3E}">
        <p14:creationId xmlns:p14="http://schemas.microsoft.com/office/powerpoint/2010/main" val="270590370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113</a:t>
            </a:fld>
            <a:endParaRPr lang="nl-NL"/>
          </a:p>
        </p:txBody>
      </p:sp>
    </p:spTree>
    <p:extLst>
      <p:ext uri="{BB962C8B-B14F-4D97-AF65-F5344CB8AC3E}">
        <p14:creationId xmlns:p14="http://schemas.microsoft.com/office/powerpoint/2010/main" val="153766846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BE" dirty="0"/>
              <a:t>Eigenschap om na verstoring het evenwicht terug te herstellen.</a:t>
            </a:r>
          </a:p>
          <a:p>
            <a:pPr marL="0" indent="0" algn="l">
              <a:buNone/>
            </a:pPr>
            <a:endParaRPr lang="nl-BE" dirty="0"/>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114</a:t>
            </a:fld>
            <a:endParaRPr lang="nl-NL"/>
          </a:p>
        </p:txBody>
      </p:sp>
    </p:spTree>
    <p:extLst>
      <p:ext uri="{BB962C8B-B14F-4D97-AF65-F5344CB8AC3E}">
        <p14:creationId xmlns:p14="http://schemas.microsoft.com/office/powerpoint/2010/main" val="420328024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514350" indent="-514350">
              <a:buClr>
                <a:srgbClr val="FF0000"/>
              </a:buClr>
              <a:buFont typeface="+mj-lt"/>
              <a:buAutoNum type="arabicPeriod"/>
            </a:pPr>
            <a:r>
              <a:rPr lang="nl-NL" sz="1200" dirty="0"/>
              <a:t>Het vliegtuig staat nu op het punt om te overtrekken. </a:t>
            </a:r>
          </a:p>
          <a:p>
            <a:pPr marL="514350" indent="-514350">
              <a:buClr>
                <a:srgbClr val="FF0000"/>
              </a:buClr>
              <a:buFont typeface="+mj-lt"/>
              <a:buAutoNum type="arabicPeriod"/>
            </a:pPr>
            <a:r>
              <a:rPr lang="nl-NL" sz="1200" dirty="0"/>
              <a:t>De vleugel aan de binnenzijde van de bocht gaat langzamer, overtrekt en de andere nog niet =&gt; één vleugel levert minder lift en meer weerstand =&gt; zet een draaiing in.</a:t>
            </a:r>
          </a:p>
          <a:p>
            <a:pPr marL="514350" indent="-514350">
              <a:buClr>
                <a:srgbClr val="FF0000"/>
              </a:buClr>
              <a:buFont typeface="+mj-lt"/>
              <a:buAutoNum type="arabicPeriod"/>
            </a:pPr>
            <a:r>
              <a:rPr lang="nl-NL" sz="1200" dirty="0">
                <a:solidFill>
                  <a:srgbClr val="C00000"/>
                </a:solidFill>
              </a:rPr>
              <a:t>Direct voeten tegen, stuurknuppel neutraal en naar voren! Let op:</a:t>
            </a:r>
            <a:r>
              <a:rPr lang="nl-NL" sz="1200" dirty="0"/>
              <a:t> stuurknuppel ‘tegen’ (om de vleugel toch horizontaal te houden) veroorzaakt een tolvlucht. </a:t>
            </a:r>
          </a:p>
          <a:p>
            <a:endParaRPr lang="nl-BE" dirty="0"/>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117</a:t>
            </a:fld>
            <a:endParaRPr lang="nl-NL"/>
          </a:p>
        </p:txBody>
      </p:sp>
    </p:spTree>
    <p:extLst>
      <p:ext uri="{BB962C8B-B14F-4D97-AF65-F5344CB8AC3E}">
        <p14:creationId xmlns:p14="http://schemas.microsoft.com/office/powerpoint/2010/main" val="355139752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Clr>
                <a:srgbClr val="FF0000"/>
              </a:buClr>
              <a:buFont typeface="+mj-lt"/>
              <a:buNone/>
            </a:pPr>
            <a:r>
              <a:rPr lang="nl-NL" sz="1200" dirty="0"/>
              <a:t>In vrille brengen – eerst voorzorgsmaatregels (zie ook operationele procedures)</a:t>
            </a:r>
          </a:p>
          <a:p>
            <a:pPr marL="457200" indent="-457200">
              <a:buClr>
                <a:srgbClr val="FF0000"/>
              </a:buClr>
              <a:buFont typeface="+mj-lt"/>
              <a:buAutoNum type="arabicPeriod"/>
            </a:pPr>
            <a:r>
              <a:rPr lang="nl-NL" sz="1200" dirty="0"/>
              <a:t>Ga te langzaam vliegen;</a:t>
            </a:r>
          </a:p>
          <a:p>
            <a:pPr marL="457200" indent="-457200">
              <a:buClr>
                <a:srgbClr val="FF0000"/>
              </a:buClr>
              <a:buFont typeface="+mj-lt"/>
              <a:buAutoNum type="arabicPeriod"/>
            </a:pPr>
            <a:r>
              <a:rPr lang="nl-NL" sz="1200" dirty="0"/>
              <a:t>Vlak voor de overtrek zet je met vol voeten een bocht in, terwijl je de vleugel met het rolroer horizontaal probeert te houden</a:t>
            </a:r>
          </a:p>
          <a:p>
            <a:pPr marL="457200" indent="-457200">
              <a:buClr>
                <a:srgbClr val="FF0000"/>
              </a:buClr>
              <a:buFont typeface="+mj-lt"/>
              <a:buAutoNum type="arabicPeriod"/>
            </a:pPr>
            <a:r>
              <a:rPr lang="nl-NL" sz="1200" dirty="0"/>
              <a:t>Zodra deze binnenste vleugel wegzakt, doe je het rolroer volledig ‘tegen’ Het nu volledig naar beneden geslagen rolroer veroorzaakt een overtrek.</a:t>
            </a:r>
          </a:p>
          <a:p>
            <a:pPr marL="457200" indent="-457200">
              <a:buClr>
                <a:srgbClr val="FF0000"/>
              </a:buClr>
              <a:buFont typeface="+mj-lt"/>
              <a:buAutoNum type="arabicPeriod"/>
            </a:pPr>
            <a:r>
              <a:rPr lang="nl-NL" sz="1200" dirty="0"/>
              <a:t>De vleugel valt weg en de weerstand van deze vleugel neemt toe, waardoor de draaiing begint. </a:t>
            </a:r>
          </a:p>
          <a:p>
            <a:pPr marL="457200" indent="-457200">
              <a:buClr>
                <a:srgbClr val="FF0000"/>
              </a:buClr>
              <a:buFont typeface="+mj-lt"/>
              <a:buAutoNum type="arabicPeriod"/>
            </a:pPr>
            <a:r>
              <a:rPr lang="nl-NL" sz="1200" dirty="0"/>
              <a:t>De neus wijst steil naar beneden en de grond lijkt onder de neus te draaien. </a:t>
            </a:r>
          </a:p>
          <a:p>
            <a:endParaRPr lang="nl-BE" dirty="0"/>
          </a:p>
          <a:p>
            <a:r>
              <a:rPr lang="nl-BE" dirty="0"/>
              <a:t>Herstel vrille</a:t>
            </a:r>
          </a:p>
          <a:p>
            <a:r>
              <a:rPr lang="nl-NL" sz="1200" dirty="0">
                <a:solidFill>
                  <a:srgbClr val="FF0000"/>
                </a:solidFill>
              </a:rPr>
              <a:t>6</a:t>
            </a:r>
            <a:r>
              <a:rPr lang="nl-NL" sz="1200" dirty="0"/>
              <a:t> Richtingsroer tegen de draairichting in volledig intrappen;</a:t>
            </a:r>
          </a:p>
          <a:p>
            <a:r>
              <a:rPr lang="nl-NL" sz="1200" dirty="0">
                <a:solidFill>
                  <a:srgbClr val="FF0000"/>
                </a:solidFill>
              </a:rPr>
              <a:t>7</a:t>
            </a:r>
            <a:r>
              <a:rPr lang="nl-NL" sz="1200" dirty="0"/>
              <a:t> het hoogteroer in de neutraalstand houden;</a:t>
            </a:r>
          </a:p>
          <a:p>
            <a:r>
              <a:rPr lang="nl-NL" sz="1200" dirty="0">
                <a:solidFill>
                  <a:srgbClr val="FF0000"/>
                </a:solidFill>
              </a:rPr>
              <a:t>8</a:t>
            </a:r>
            <a:r>
              <a:rPr lang="nl-NL" sz="1200" dirty="0"/>
              <a:t> het rolroer neutraal houden;</a:t>
            </a:r>
          </a:p>
          <a:p>
            <a:r>
              <a:rPr lang="nl-NL" sz="1200" dirty="0">
                <a:solidFill>
                  <a:srgbClr val="FF0000"/>
                </a:solidFill>
              </a:rPr>
              <a:t>9</a:t>
            </a:r>
            <a:r>
              <a:rPr lang="nl-NL" sz="1200" dirty="0"/>
              <a:t> zodra het draaien stopt het richtingsroer neutraal zetten en langzaam uit de duikvlucht optrekken.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rgbClr val="FF0000"/>
                </a:solidFill>
                <a:latin typeface="Calibri" charset="0"/>
              </a:rPr>
              <a:t>10</a:t>
            </a:r>
            <a:r>
              <a:rPr lang="nl-NL" sz="1200" dirty="0">
                <a:latin typeface="Calibri" charset="0"/>
              </a:rPr>
              <a:t> eventueel remkleppen gebruiken om de snelheid te beperken.</a:t>
            </a:r>
          </a:p>
          <a:p>
            <a:endParaRPr lang="nl-BE" dirty="0"/>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118</a:t>
            </a:fld>
            <a:endParaRPr lang="nl-NL"/>
          </a:p>
        </p:txBody>
      </p:sp>
    </p:spTree>
    <p:extLst>
      <p:ext uri="{BB962C8B-B14F-4D97-AF65-F5344CB8AC3E}">
        <p14:creationId xmlns:p14="http://schemas.microsoft.com/office/powerpoint/2010/main" val="319181673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Op 600m ten laatste uit de tolvlucht/spiraalduik!</a:t>
            </a:r>
          </a:p>
        </p:txBody>
      </p:sp>
      <p:sp>
        <p:nvSpPr>
          <p:cNvPr id="4" name="Tijdelijke aanduiding voor dianummer 3"/>
          <p:cNvSpPr>
            <a:spLocks noGrp="1"/>
          </p:cNvSpPr>
          <p:nvPr>
            <p:ph type="sldNum" sz="quarter" idx="5"/>
          </p:nvPr>
        </p:nvSpPr>
        <p:spPr/>
        <p:txBody>
          <a:bodyPr/>
          <a:lstStyle/>
          <a:p>
            <a:fld id="{5407CC32-1F34-47A2-A23E-DBD99CA99648}" type="slidenum">
              <a:rPr lang="nl-NL" smtClean="0"/>
              <a:pPr/>
              <a:t>119</a:t>
            </a:fld>
            <a:endParaRPr lang="nl-NL"/>
          </a:p>
        </p:txBody>
      </p:sp>
    </p:spTree>
    <p:extLst>
      <p:ext uri="{BB962C8B-B14F-4D97-AF65-F5344CB8AC3E}">
        <p14:creationId xmlns:p14="http://schemas.microsoft.com/office/powerpoint/2010/main" val="535903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p>
        </p:txBody>
      </p:sp>
      <p:sp>
        <p:nvSpPr>
          <p:cNvPr id="4" name="Tijdelijke aanduiding voor datum 3"/>
          <p:cNvSpPr>
            <a:spLocks noGrp="1"/>
          </p:cNvSpPr>
          <p:nvPr>
            <p:ph type="dt" sz="half" idx="10"/>
          </p:nvPr>
        </p:nvSpPr>
        <p:spPr/>
        <p:txBody>
          <a:bodyPr/>
          <a:lstStyle/>
          <a:p>
            <a:fld id="{18ADA721-48C7-459D-A5AF-C0B569C757CD}" type="datetimeFigureOut">
              <a:rPr lang="nl-NL" smtClean="0"/>
              <a:pPr/>
              <a:t>04-02-2021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18ADA721-48C7-459D-A5AF-C0B569C757CD}" type="datetimeFigureOut">
              <a:rPr lang="nl-NL" smtClean="0"/>
              <a:pPr/>
              <a:t>04-02-2021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18ADA721-48C7-459D-A5AF-C0B569C757CD}" type="datetimeFigureOut">
              <a:rPr lang="nl-NL" smtClean="0"/>
              <a:pPr/>
              <a:t>04-02-2021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18ADA721-48C7-459D-A5AF-C0B569C757CD}" type="datetimeFigureOut">
              <a:rPr lang="nl-NL" smtClean="0"/>
              <a:pPr/>
              <a:t>04-02-2021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18ADA721-48C7-459D-A5AF-C0B569C757CD}" type="datetimeFigureOut">
              <a:rPr lang="nl-NL" smtClean="0"/>
              <a:pPr/>
              <a:t>04-02-2021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18ADA721-48C7-459D-A5AF-C0B569C757CD}" type="datetimeFigureOut">
              <a:rPr lang="nl-NL" smtClean="0"/>
              <a:pPr/>
              <a:t>04-02-2021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18ADA721-48C7-459D-A5AF-C0B569C757CD}" type="datetimeFigureOut">
              <a:rPr lang="nl-NL" smtClean="0"/>
              <a:pPr/>
              <a:t>04-02-2021</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18ADA721-48C7-459D-A5AF-C0B569C757CD}" type="datetimeFigureOut">
              <a:rPr lang="nl-NL" smtClean="0"/>
              <a:pPr/>
              <a:t>04-02-2021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8ADA721-48C7-459D-A5AF-C0B569C757CD}" type="datetimeFigureOut">
              <a:rPr lang="nl-NL" smtClean="0"/>
              <a:pPr/>
              <a:t>04-02-2021</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8ADA721-48C7-459D-A5AF-C0B569C757CD}" type="datetimeFigureOut">
              <a:rPr lang="nl-NL" smtClean="0"/>
              <a:pPr/>
              <a:t>04-02-2021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8ADA721-48C7-459D-A5AF-C0B569C757CD}" type="datetimeFigureOut">
              <a:rPr lang="nl-NL" smtClean="0"/>
              <a:pPr/>
              <a:t>04-02-2021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60000"/>
                <a:lumOff val="40000"/>
              </a:schemeClr>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ADA721-48C7-459D-A5AF-C0B569C757CD}" type="datetimeFigureOut">
              <a:rPr lang="nl-NL" smtClean="0"/>
              <a:pPr/>
              <a:t>04-02-2021</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BDC38E-EDCE-4C61-A293-331BBA0B4B98}" type="slidenum">
              <a:rPr lang="nl-NL" smtClean="0"/>
              <a:pPr/>
              <a:t>‹nr.›</a:t>
            </a:fld>
            <a:endParaRPr 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2.png"/></Relationships>
</file>

<file path=ppt/slides/_rels/slide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6.jpeg"/></Relationships>
</file>

<file path=ppt/slides/_rels/slide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117.jpeg"/><Relationship Id="rId4" Type="http://schemas.openxmlformats.org/officeDocument/2006/relationships/image" Target="../media/image2.png"/></Relationships>
</file>

<file path=ppt/slides/_rels/slide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0.xml"/><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2.png"/></Relationships>
</file>

<file path=ppt/slides/_rels/slide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2.png"/></Relationships>
</file>

<file path=ppt/slides/_rels/slide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2.xml"/><Relationship Id="rId1" Type="http://schemas.openxmlformats.org/officeDocument/2006/relationships/slideLayout" Target="../slideLayouts/slideLayout7.xml"/><Relationship Id="rId5" Type="http://schemas.openxmlformats.org/officeDocument/2006/relationships/image" Target="../media/image121.png"/><Relationship Id="rId4" Type="http://schemas.openxmlformats.org/officeDocument/2006/relationships/image" Target="../media/image2.png"/></Relationships>
</file>

<file path=ppt/slides/_rels/slide1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4.xml"/><Relationship Id="rId1" Type="http://schemas.openxmlformats.org/officeDocument/2006/relationships/slideLayout" Target="../slideLayouts/slideLayout7.xml"/><Relationship Id="rId5" Type="http://schemas.openxmlformats.org/officeDocument/2006/relationships/image" Target="../media/image53.jpg"/><Relationship Id="rId4" Type="http://schemas.openxmlformats.org/officeDocument/2006/relationships/image" Target="../media/image2.png"/></Relationships>
</file>

<file path=ppt/slides/_rels/slide10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5.xml"/><Relationship Id="rId1" Type="http://schemas.openxmlformats.org/officeDocument/2006/relationships/slideLayout" Target="../slideLayouts/slideLayout7.xml"/><Relationship Id="rId5" Type="http://schemas.openxmlformats.org/officeDocument/2006/relationships/image" Target="../media/image122.png"/><Relationship Id="rId4" Type="http://schemas.openxmlformats.org/officeDocument/2006/relationships/image" Target="../media/image2.png"/></Relationships>
</file>

<file path=ppt/slides/_rels/slide1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6.xml"/><Relationship Id="rId1" Type="http://schemas.openxmlformats.org/officeDocument/2006/relationships/slideLayout" Target="../slideLayouts/slideLayout7.xml"/><Relationship Id="rId5" Type="http://schemas.openxmlformats.org/officeDocument/2006/relationships/image" Target="../media/image123.jpeg"/><Relationship Id="rId4" Type="http://schemas.openxmlformats.org/officeDocument/2006/relationships/image" Target="../media/image2.png"/></Relationships>
</file>

<file path=ppt/slides/_rels/slide1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7.xml"/><Relationship Id="rId1" Type="http://schemas.openxmlformats.org/officeDocument/2006/relationships/slideLayout" Target="../slideLayouts/slideLayout7.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2.png"/></Relationships>
</file>

<file path=ppt/slides/_rels/slide1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8.xml"/><Relationship Id="rId1" Type="http://schemas.openxmlformats.org/officeDocument/2006/relationships/slideLayout" Target="../slideLayouts/slideLayout7.xml"/><Relationship Id="rId5" Type="http://schemas.openxmlformats.org/officeDocument/2006/relationships/image" Target="../media/image53.jpg"/><Relationship Id="rId4" Type="http://schemas.openxmlformats.org/officeDocument/2006/relationships/image" Target="../media/image2.png"/></Relationships>
</file>

<file path=ppt/slides/_rels/slide1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0.xml"/><Relationship Id="rId1" Type="http://schemas.openxmlformats.org/officeDocument/2006/relationships/slideLayout" Target="../slideLayouts/slideLayout7.xml"/><Relationship Id="rId5" Type="http://schemas.openxmlformats.org/officeDocument/2006/relationships/image" Target="../media/image126.gif"/><Relationship Id="rId4" Type="http://schemas.openxmlformats.org/officeDocument/2006/relationships/image" Target="../media/image2.png"/></Relationships>
</file>

<file path=ppt/slides/_rels/slide1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1.xml"/><Relationship Id="rId1" Type="http://schemas.openxmlformats.org/officeDocument/2006/relationships/slideLayout" Target="../slideLayouts/slideLayout7.xml"/><Relationship Id="rId5" Type="http://schemas.openxmlformats.org/officeDocument/2006/relationships/image" Target="../media/image127.jpeg"/><Relationship Id="rId4" Type="http://schemas.openxmlformats.org/officeDocument/2006/relationships/image" Target="../media/image2.png"/></Relationships>
</file>

<file path=ppt/slides/_rels/slide1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9.jpeg"/></Relationships>
</file>

<file path=ppt/slides/_rels/slide1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3.xml"/><Relationship Id="rId1" Type="http://schemas.openxmlformats.org/officeDocument/2006/relationships/slideLayout" Target="../slideLayouts/slideLayout7.xml"/><Relationship Id="rId5" Type="http://schemas.openxmlformats.org/officeDocument/2006/relationships/image" Target="../media/image130.jpeg"/><Relationship Id="rId4" Type="http://schemas.openxmlformats.org/officeDocument/2006/relationships/image" Target="../media/image2.png"/></Relationships>
</file>

<file path=ppt/slides/_rels/slide1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4.xml"/><Relationship Id="rId1" Type="http://schemas.openxmlformats.org/officeDocument/2006/relationships/slideLayout" Target="../slideLayouts/slideLayout7.xml"/><Relationship Id="rId5" Type="http://schemas.openxmlformats.org/officeDocument/2006/relationships/image" Target="../media/image131.jpeg"/><Relationship Id="rId4" Type="http://schemas.openxmlformats.org/officeDocument/2006/relationships/image" Target="../media/image2.png"/></Relationships>
</file>

<file path=ppt/slides/_rels/slide1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5.xml"/><Relationship Id="rId1" Type="http://schemas.openxmlformats.org/officeDocument/2006/relationships/slideLayout" Target="../slideLayouts/slideLayout7.xml"/><Relationship Id="rId5" Type="http://schemas.openxmlformats.org/officeDocument/2006/relationships/image" Target="../media/image132.jpe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2.png"/></Relationships>
</file>

<file path=ppt/slides/_rels/slide1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34.png"/><Relationship Id="rId4" Type="http://schemas.openxmlformats.org/officeDocument/2006/relationships/image" Target="../media/image13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5.gif"/><Relationship Id="rId5" Type="http://schemas.openxmlformats.org/officeDocument/2006/relationships/image" Target="../media/image24.gif"/><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7.gif"/><Relationship Id="rId5" Type="http://schemas.openxmlformats.org/officeDocument/2006/relationships/image" Target="../media/image26.jpe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9.gif"/><Relationship Id="rId5" Type="http://schemas.openxmlformats.org/officeDocument/2006/relationships/image" Target="../media/image28.jpe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28.jpeg"/><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12.jpe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8.gif"/></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9.jp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27.gif"/><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53.jp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56.jp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60.gif"/><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2.jpe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3.jpe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76.jpeg"/><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9.jpeg"/><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3.png"/><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94.jpeg"/><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94.jpeg"/><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95.jpe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96.jpeg"/><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100.jpeg"/><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image" Target="../media/image101.jpeg"/><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image" Target="../media/image102.jpeg"/><Relationship Id="rId4" Type="http://schemas.openxmlformats.org/officeDocument/2006/relationships/image" Target="../media/image2.png"/></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2.png"/></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2.png"/></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7.xml"/><Relationship Id="rId5" Type="http://schemas.openxmlformats.org/officeDocument/2006/relationships/image" Target="../media/image107.jpeg"/><Relationship Id="rId4" Type="http://schemas.openxmlformats.org/officeDocument/2006/relationships/image" Target="../media/image2.png"/></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jpeg"/><Relationship Id="rId4" Type="http://schemas.openxmlformats.org/officeDocument/2006/relationships/image" Target="../media/image2.png"/></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2.png"/></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7.xml"/><Relationship Id="rId5" Type="http://schemas.openxmlformats.org/officeDocument/2006/relationships/image" Target="../media/image112.jpeg"/><Relationship Id="rId4" Type="http://schemas.openxmlformats.org/officeDocument/2006/relationships/image" Target="../media/image2.png"/></Relationships>
</file>

<file path=ppt/slides/_rels/slide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2.png"/></Relationships>
</file>

<file path=ppt/slides/_rels/slide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8.xml"/><Relationship Id="rId1" Type="http://schemas.openxmlformats.org/officeDocument/2006/relationships/slideLayout" Target="../slideLayouts/slideLayout7.xml"/><Relationship Id="rId5" Type="http://schemas.openxmlformats.org/officeDocument/2006/relationships/image" Target="../media/image115.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267744" y="97468"/>
            <a:ext cx="5259453" cy="523220"/>
          </a:xfrm>
          <a:prstGeom prst="rect">
            <a:avLst/>
          </a:prstGeom>
          <a:noFill/>
          <a:ln w="9525">
            <a:noFill/>
            <a:miter lim="800000"/>
            <a:headEnd/>
            <a:tailEnd/>
          </a:ln>
        </p:spPr>
        <p:txBody>
          <a:bodyPr wrap="none">
            <a:spAutoFit/>
          </a:bodyPr>
          <a:lstStyle/>
          <a:p>
            <a:r>
              <a:rPr lang="nl-NL" sz="2800" dirty="0">
                <a:solidFill>
                  <a:schemeClr val="bg1"/>
                </a:solidFill>
              </a:rPr>
              <a:t>5. Beginselen van het zweefvliegen</a:t>
            </a:r>
          </a:p>
        </p:txBody>
      </p:sp>
      <p:sp>
        <p:nvSpPr>
          <p:cNvPr id="5" name="Tekstvak 4"/>
          <p:cNvSpPr txBox="1"/>
          <p:nvPr/>
        </p:nvSpPr>
        <p:spPr>
          <a:xfrm>
            <a:off x="2451446" y="5870526"/>
            <a:ext cx="4320481" cy="769441"/>
          </a:xfrm>
          <a:prstGeom prst="rect">
            <a:avLst/>
          </a:prstGeom>
          <a:noFill/>
        </p:spPr>
        <p:txBody>
          <a:bodyPr wrap="square" rtlCol="0">
            <a:spAutoFit/>
          </a:bodyPr>
          <a:lstStyle/>
          <a:p>
            <a:r>
              <a:rPr lang="nl-NL" sz="4400" dirty="0">
                <a:solidFill>
                  <a:schemeClr val="tx2"/>
                </a:solidFill>
              </a:rPr>
              <a:t>AERODYNAMICA</a:t>
            </a:r>
          </a:p>
        </p:txBody>
      </p:sp>
      <p:pic>
        <p:nvPicPr>
          <p:cNvPr id="3" name="Afbeelding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032" y="908721"/>
            <a:ext cx="4236716" cy="2376264"/>
          </a:xfrm>
          <a:prstGeom prst="rect">
            <a:avLst/>
          </a:prstGeom>
        </p:spPr>
      </p:pic>
      <p:pic>
        <p:nvPicPr>
          <p:cNvPr id="15" name="Afbeelding 14">
            <a:extLst>
              <a:ext uri="{FF2B5EF4-FFF2-40B4-BE49-F238E27FC236}">
                <a16:creationId xmlns:a16="http://schemas.microsoft.com/office/drawing/2014/main" id="{0B25CBCD-3050-DF45-9776-299D5DC49A8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5073" b="35386"/>
          <a:stretch/>
        </p:blipFill>
        <p:spPr>
          <a:xfrm>
            <a:off x="773906" y="3395649"/>
            <a:ext cx="7680853" cy="2520280"/>
          </a:xfrm>
          <a:prstGeom prst="rect">
            <a:avLst/>
          </a:prstGeom>
        </p:spPr>
      </p:pic>
      <p:pic>
        <p:nvPicPr>
          <p:cNvPr id="13" name="Afbeelding 12">
            <a:extLst>
              <a:ext uri="{FF2B5EF4-FFF2-40B4-BE49-F238E27FC236}">
                <a16:creationId xmlns:a16="http://schemas.microsoft.com/office/drawing/2014/main" id="{4A3FD3DB-1D3A-2F41-B940-22E88149E1EC}"/>
              </a:ext>
            </a:extLst>
          </p:cNvPr>
          <p:cNvPicPr>
            <a:picLocks noChangeAspect="1"/>
          </p:cNvPicPr>
          <p:nvPr/>
        </p:nvPicPr>
        <p:blipFill rotWithShape="1">
          <a:blip r:embed="rId7"/>
          <a:srcRect b="21578"/>
          <a:stretch/>
        </p:blipFill>
        <p:spPr>
          <a:xfrm>
            <a:off x="4719537" y="913508"/>
            <a:ext cx="4032029" cy="2371477"/>
          </a:xfrm>
          <a:prstGeom prst="rect">
            <a:avLst/>
          </a:prstGeom>
        </p:spPr>
      </p:pic>
      <p:sp>
        <p:nvSpPr>
          <p:cNvPr id="14" name="Ovale toelichting 13">
            <a:extLst>
              <a:ext uri="{FF2B5EF4-FFF2-40B4-BE49-F238E27FC236}">
                <a16:creationId xmlns:a16="http://schemas.microsoft.com/office/drawing/2014/main" id="{FB968948-6C5A-3F4D-87A5-EEDC36D65CE4}"/>
              </a:ext>
            </a:extLst>
          </p:cNvPr>
          <p:cNvSpPr/>
          <p:nvPr/>
        </p:nvSpPr>
        <p:spPr>
          <a:xfrm>
            <a:off x="4572000" y="2513352"/>
            <a:ext cx="1422226" cy="885150"/>
          </a:xfrm>
          <a:prstGeom prst="wedgeEllipseCallout">
            <a:avLst>
              <a:gd name="adj1" fmla="val 52047"/>
              <a:gd name="adj2" fmla="val -772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Glijgetal 17 bij 60 km/h</a:t>
            </a:r>
          </a:p>
        </p:txBody>
      </p:sp>
      <p:sp>
        <p:nvSpPr>
          <p:cNvPr id="2" name="Ovale toelichting 1"/>
          <p:cNvSpPr/>
          <p:nvPr/>
        </p:nvSpPr>
        <p:spPr>
          <a:xfrm>
            <a:off x="149086" y="2437974"/>
            <a:ext cx="1422226" cy="982229"/>
          </a:xfrm>
          <a:prstGeom prst="wedgeEllipseCallout">
            <a:avLst>
              <a:gd name="adj1" fmla="val 56043"/>
              <a:gd name="adj2" fmla="val -640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Glijgetal 8,3 bij 56 km/h</a:t>
            </a:r>
          </a:p>
        </p:txBody>
      </p:sp>
      <p:sp>
        <p:nvSpPr>
          <p:cNvPr id="16" name="Ovale toelichting 15">
            <a:extLst>
              <a:ext uri="{FF2B5EF4-FFF2-40B4-BE49-F238E27FC236}">
                <a16:creationId xmlns:a16="http://schemas.microsoft.com/office/drawing/2014/main" id="{511EF560-C09D-5E40-AD01-C3FEAFEF7187}"/>
              </a:ext>
            </a:extLst>
          </p:cNvPr>
          <p:cNvSpPr/>
          <p:nvPr/>
        </p:nvSpPr>
        <p:spPr>
          <a:xfrm>
            <a:off x="6579270" y="5041121"/>
            <a:ext cx="1953170" cy="985472"/>
          </a:xfrm>
          <a:prstGeom prst="wedgeEllipseCallout">
            <a:avLst>
              <a:gd name="adj1" fmla="val -81237"/>
              <a:gd name="adj2" fmla="val -266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Glijgetal 45 bij 105 km/h</a:t>
            </a:r>
          </a:p>
        </p:txBody>
      </p:sp>
    </p:spTree>
    <p:extLst>
      <p:ext uri="{BB962C8B-B14F-4D97-AF65-F5344CB8AC3E}">
        <p14:creationId xmlns:p14="http://schemas.microsoft.com/office/powerpoint/2010/main" val="1244813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pic>
        <p:nvPicPr>
          <p:cNvPr id="1026" name="Picture 2">
            <a:extLst>
              <a:ext uri="{FF2B5EF4-FFF2-40B4-BE49-F238E27FC236}">
                <a16:creationId xmlns:a16="http://schemas.microsoft.com/office/drawing/2014/main" id="{A125786A-7288-CF4C-9A0E-342B948119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3258" y="1325562"/>
            <a:ext cx="6677483" cy="4952467"/>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6">
            <a:extLst>
              <a:ext uri="{FF2B5EF4-FFF2-40B4-BE49-F238E27FC236}">
                <a16:creationId xmlns:a16="http://schemas.microsoft.com/office/drawing/2014/main" id="{587E1913-2D56-5E4F-87FE-E8759EC0DC83}"/>
              </a:ext>
            </a:extLst>
          </p:cNvPr>
          <p:cNvSpPr txBox="1">
            <a:spLocks noChangeArrowheads="1"/>
          </p:cNvSpPr>
          <p:nvPr/>
        </p:nvSpPr>
        <p:spPr bwMode="auto">
          <a:xfrm>
            <a:off x="179512" y="673532"/>
            <a:ext cx="375996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sz="2800" dirty="0">
                <a:solidFill>
                  <a:schemeClr val="bg1"/>
                </a:solidFill>
              </a:rPr>
              <a:t>Een paar basisbegrippen</a:t>
            </a:r>
          </a:p>
        </p:txBody>
      </p:sp>
      <p:sp>
        <p:nvSpPr>
          <p:cNvPr id="12" name="Text Box 6">
            <a:extLst>
              <a:ext uri="{FF2B5EF4-FFF2-40B4-BE49-F238E27FC236}">
                <a16:creationId xmlns:a16="http://schemas.microsoft.com/office/drawing/2014/main" id="{7431B6DE-14E1-9640-B461-AC4D1A9F4680}"/>
              </a:ext>
            </a:extLst>
          </p:cNvPr>
          <p:cNvSpPr txBox="1">
            <a:spLocks noChangeArrowheads="1"/>
          </p:cNvSpPr>
          <p:nvPr/>
        </p:nvSpPr>
        <p:spPr bwMode="auto">
          <a:xfrm>
            <a:off x="2267744" y="97468"/>
            <a:ext cx="5259453" cy="523220"/>
          </a:xfrm>
          <a:prstGeom prst="rect">
            <a:avLst/>
          </a:prstGeom>
          <a:noFill/>
          <a:ln w="9525">
            <a:noFill/>
            <a:miter lim="800000"/>
            <a:headEnd/>
            <a:tailEnd/>
          </a:ln>
        </p:spPr>
        <p:txBody>
          <a:bodyPr wrap="none">
            <a:spAutoFit/>
          </a:bodyPr>
          <a:lstStyle/>
          <a:p>
            <a:r>
              <a:rPr lang="nl-NL" sz="2800" dirty="0">
                <a:solidFill>
                  <a:schemeClr val="bg1"/>
                </a:solidFill>
              </a:rPr>
              <a:t>5. Beginselen van het zweefvliegen</a:t>
            </a:r>
          </a:p>
        </p:txBody>
      </p:sp>
      <p:sp>
        <p:nvSpPr>
          <p:cNvPr id="13" name="Tijdelijke aanduiding voor dianummer 5">
            <a:extLst>
              <a:ext uri="{FF2B5EF4-FFF2-40B4-BE49-F238E27FC236}">
                <a16:creationId xmlns:a16="http://schemas.microsoft.com/office/drawing/2014/main" id="{2F19B0F6-F402-0A48-86BF-28BFE0E58297}"/>
              </a:ext>
            </a:extLst>
          </p:cNvPr>
          <p:cNvSpPr>
            <a:spLocks noGrp="1"/>
          </p:cNvSpPr>
          <p:nvPr>
            <p:ph type="sldNum" sz="quarter" idx="12"/>
          </p:nvPr>
        </p:nvSpPr>
        <p:spPr>
          <a:xfrm>
            <a:off x="6553200" y="6356350"/>
            <a:ext cx="2133600" cy="365125"/>
          </a:xfrm>
        </p:spPr>
        <p:txBody>
          <a:bodyPr/>
          <a:lstStyle/>
          <a:p>
            <a:fld id="{04358825-FB57-CA49-8B08-1E99B68E503C}" type="slidenum">
              <a:rPr lang="nl-NL"/>
              <a:pPr/>
              <a:t>10</a:t>
            </a:fld>
            <a:endParaRPr lang="nl-NL"/>
          </a:p>
        </p:txBody>
      </p:sp>
    </p:spTree>
    <p:extLst>
      <p:ext uri="{BB962C8B-B14F-4D97-AF65-F5344CB8AC3E}">
        <p14:creationId xmlns:p14="http://schemas.microsoft.com/office/powerpoint/2010/main" val="149647766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 name="Tekstvak 1"/>
          <p:cNvSpPr txBox="1"/>
          <p:nvPr/>
        </p:nvSpPr>
        <p:spPr>
          <a:xfrm>
            <a:off x="323528" y="4944735"/>
            <a:ext cx="8820472" cy="1692771"/>
          </a:xfrm>
          <a:prstGeom prst="rect">
            <a:avLst/>
          </a:prstGeom>
          <a:noFill/>
        </p:spPr>
        <p:txBody>
          <a:bodyPr wrap="square" rtlCol="0">
            <a:spAutoFit/>
          </a:bodyPr>
          <a:lstStyle/>
          <a:p>
            <a:pPr marL="457200" indent="-457200">
              <a:buClr>
                <a:schemeClr val="tx1"/>
              </a:buClr>
              <a:buFont typeface="Wingdings" panose="05000000000000000000" pitchFamily="2" charset="2"/>
              <a:buChar char="Ø"/>
            </a:pPr>
            <a:r>
              <a:rPr lang="nl-NL" sz="2600" dirty="0"/>
              <a:t>Een uitslag van het richtingsroer geeft een </a:t>
            </a:r>
            <a:r>
              <a:rPr lang="nl-NL" sz="2600" b="1" dirty="0">
                <a:solidFill>
                  <a:srgbClr val="C00000"/>
                </a:solidFill>
              </a:rPr>
              <a:t>moment om de topas</a:t>
            </a:r>
            <a:r>
              <a:rPr lang="nl-NL" sz="2600" dirty="0"/>
              <a:t>.</a:t>
            </a:r>
          </a:p>
          <a:p>
            <a:pPr marL="457200" indent="-457200">
              <a:buClr>
                <a:schemeClr val="tx1"/>
              </a:buClr>
              <a:buFont typeface="Wingdings" panose="05000000000000000000" pitchFamily="2" charset="2"/>
              <a:buChar char="Ø"/>
            </a:pPr>
            <a:r>
              <a:rPr lang="nl-NL" sz="2600" dirty="0"/>
              <a:t>Lange staart heeft met een klein richtingsroer voldoende besturing.</a:t>
            </a:r>
          </a:p>
        </p:txBody>
      </p:sp>
      <p:pic>
        <p:nvPicPr>
          <p:cNvPr id="8194" name="Picture 2" descr="http://www.zweefvliegopleiding.nl/images/beginselen/gier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920628"/>
            <a:ext cx="6048672" cy="3881233"/>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ext Box 6">
            <a:extLst>
              <a:ext uri="{FF2B5EF4-FFF2-40B4-BE49-F238E27FC236}">
                <a16:creationId xmlns:a16="http://schemas.microsoft.com/office/drawing/2014/main" id="{80B3113C-E736-194D-9FDC-CD66EEFCA0E3}"/>
              </a:ext>
            </a:extLst>
          </p:cNvPr>
          <p:cNvSpPr txBox="1">
            <a:spLocks noChangeArrowheads="1"/>
          </p:cNvSpPr>
          <p:nvPr/>
        </p:nvSpPr>
        <p:spPr bwMode="auto">
          <a:xfrm>
            <a:off x="3059832" y="74538"/>
            <a:ext cx="3437864" cy="523220"/>
          </a:xfrm>
          <a:prstGeom prst="rect">
            <a:avLst/>
          </a:prstGeom>
          <a:noFill/>
          <a:ln w="9525">
            <a:noFill/>
            <a:miter lim="800000"/>
            <a:headEnd/>
            <a:tailEnd/>
          </a:ln>
        </p:spPr>
        <p:txBody>
          <a:bodyPr wrap="none">
            <a:spAutoFit/>
          </a:bodyPr>
          <a:lstStyle/>
          <a:p>
            <a:r>
              <a:rPr lang="nl-NL" sz="2800" dirty="0">
                <a:solidFill>
                  <a:schemeClr val="bg1"/>
                </a:solidFill>
              </a:rPr>
              <a:t>5.4 Besturingssysteem</a:t>
            </a:r>
          </a:p>
        </p:txBody>
      </p:sp>
      <p:sp>
        <p:nvSpPr>
          <p:cNvPr id="14" name="Tijdelijke aanduiding voor dianummer 5">
            <a:extLst>
              <a:ext uri="{FF2B5EF4-FFF2-40B4-BE49-F238E27FC236}">
                <a16:creationId xmlns:a16="http://schemas.microsoft.com/office/drawing/2014/main" id="{151F111F-E333-4847-8C56-2C26B6A1B1CF}"/>
              </a:ext>
            </a:extLst>
          </p:cNvPr>
          <p:cNvSpPr>
            <a:spLocks noGrp="1"/>
          </p:cNvSpPr>
          <p:nvPr>
            <p:ph type="sldNum" sz="quarter" idx="12"/>
          </p:nvPr>
        </p:nvSpPr>
        <p:spPr>
          <a:xfrm>
            <a:off x="6553200" y="6356350"/>
            <a:ext cx="2133600" cy="365125"/>
          </a:xfrm>
        </p:spPr>
        <p:txBody>
          <a:bodyPr/>
          <a:lstStyle/>
          <a:p>
            <a:fld id="{5EFD4441-029F-F74E-8277-EA60BAE516F2}" type="slidenum">
              <a:rPr lang="nl-NL"/>
              <a:pPr/>
              <a:t>100</a:t>
            </a:fld>
            <a:endParaRPr lang="nl-NL" dirty="0"/>
          </a:p>
        </p:txBody>
      </p:sp>
      <p:sp>
        <p:nvSpPr>
          <p:cNvPr id="15" name="Text Box 6">
            <a:extLst>
              <a:ext uri="{FF2B5EF4-FFF2-40B4-BE49-F238E27FC236}">
                <a16:creationId xmlns:a16="http://schemas.microsoft.com/office/drawing/2014/main" id="{BD3021F4-EAF8-1042-8711-916DCD979C9A}"/>
              </a:ext>
            </a:extLst>
          </p:cNvPr>
          <p:cNvSpPr txBox="1">
            <a:spLocks noChangeArrowheads="1"/>
          </p:cNvSpPr>
          <p:nvPr/>
        </p:nvSpPr>
        <p:spPr bwMode="auto">
          <a:xfrm>
            <a:off x="179512" y="673532"/>
            <a:ext cx="115775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sz="2800" dirty="0">
                <a:solidFill>
                  <a:schemeClr val="bg1"/>
                </a:solidFill>
              </a:rPr>
              <a:t>Gieren</a:t>
            </a:r>
          </a:p>
        </p:txBody>
      </p:sp>
    </p:spTree>
    <p:extLst>
      <p:ext uri="{BB962C8B-B14F-4D97-AF65-F5344CB8AC3E}">
        <p14:creationId xmlns:p14="http://schemas.microsoft.com/office/powerpoint/2010/main" val="262442135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 name="Tekstvak 1"/>
          <p:cNvSpPr txBox="1"/>
          <p:nvPr/>
        </p:nvSpPr>
        <p:spPr>
          <a:xfrm>
            <a:off x="179512" y="3848268"/>
            <a:ext cx="8928992" cy="2492990"/>
          </a:xfrm>
          <a:prstGeom prst="rect">
            <a:avLst/>
          </a:prstGeom>
          <a:noFill/>
        </p:spPr>
        <p:txBody>
          <a:bodyPr wrap="square" rtlCol="0">
            <a:spAutoFit/>
          </a:bodyPr>
          <a:lstStyle/>
          <a:p>
            <a:r>
              <a:rPr lang="nl-NL" sz="2600" dirty="0"/>
              <a:t>Twee verschillende trimmethoden: </a:t>
            </a:r>
          </a:p>
          <a:p>
            <a:pPr marL="514350" indent="-514350">
              <a:buClr>
                <a:schemeClr val="tx1"/>
              </a:buClr>
              <a:buFont typeface="Wingdings" pitchFamily="2" charset="2"/>
              <a:buChar char="Ø"/>
            </a:pPr>
            <a:r>
              <a:rPr lang="nl-NL" sz="2600" dirty="0"/>
              <a:t>Door een </a:t>
            </a:r>
            <a:r>
              <a:rPr lang="nl-NL" sz="2600" b="1" dirty="0">
                <a:solidFill>
                  <a:srgbClr val="C00000"/>
                </a:solidFill>
              </a:rPr>
              <a:t>trimvlakje</a:t>
            </a:r>
            <a:r>
              <a:rPr lang="nl-NL" sz="2600" dirty="0"/>
              <a:t> aan het hoogteroer wordt een verticale kracht omhoog of omlaag op het hoogteroer uitgeoefend.</a:t>
            </a:r>
          </a:p>
          <a:p>
            <a:pPr marL="514350" indent="-514350">
              <a:buClr>
                <a:schemeClr val="tx1"/>
              </a:buClr>
              <a:buFont typeface="Wingdings" pitchFamily="2" charset="2"/>
              <a:buChar char="Ø"/>
            </a:pPr>
            <a:r>
              <a:rPr lang="nl-NL" sz="2600" dirty="0"/>
              <a:t>Of door een </a:t>
            </a:r>
            <a:r>
              <a:rPr lang="nl-NL" sz="2600" b="1" dirty="0" err="1">
                <a:solidFill>
                  <a:srgbClr val="C00000"/>
                </a:solidFill>
              </a:rPr>
              <a:t>veertrim</a:t>
            </a:r>
            <a:r>
              <a:rPr lang="nl-NL" sz="2600" dirty="0"/>
              <a:t> die een kracht op de stuurknuppel uitoefent. Verstel je de trim dan verandert de spanning van de veer op de stuurknuppel naar voren of naar achteren.</a:t>
            </a:r>
          </a:p>
        </p:txBody>
      </p:sp>
      <p:pic>
        <p:nvPicPr>
          <p:cNvPr id="11266" name="Picture 2" descr="http://www.zweefvliegopleiding.nl/images/beginselen/trinvlak.jpg"/>
          <p:cNvPicPr>
            <a:picLocks noChangeAspect="1" noChangeArrowheads="1"/>
          </p:cNvPicPr>
          <p:nvPr/>
        </p:nvPicPr>
        <p:blipFill rotWithShape="1">
          <a:blip r:embed="rId5">
            <a:extLst>
              <a:ext uri="{28A0092B-C50C-407E-A947-70E740481C1C}">
                <a14:useLocalDpi xmlns:a14="http://schemas.microsoft.com/office/drawing/2010/main" val="0"/>
              </a:ext>
            </a:extLst>
          </a:blip>
          <a:srcRect r="2246"/>
          <a:stretch/>
        </p:blipFill>
        <p:spPr bwMode="auto">
          <a:xfrm>
            <a:off x="269542" y="1573908"/>
            <a:ext cx="4217250" cy="1855092"/>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 Box 6">
            <a:extLst>
              <a:ext uri="{FF2B5EF4-FFF2-40B4-BE49-F238E27FC236}">
                <a16:creationId xmlns:a16="http://schemas.microsoft.com/office/drawing/2014/main" id="{79D8D21D-CCE4-E041-B654-9A5AB77B7933}"/>
              </a:ext>
            </a:extLst>
          </p:cNvPr>
          <p:cNvSpPr txBox="1">
            <a:spLocks noChangeArrowheads="1"/>
          </p:cNvSpPr>
          <p:nvPr/>
        </p:nvSpPr>
        <p:spPr bwMode="auto">
          <a:xfrm>
            <a:off x="3059832" y="74538"/>
            <a:ext cx="3437864" cy="523220"/>
          </a:xfrm>
          <a:prstGeom prst="rect">
            <a:avLst/>
          </a:prstGeom>
          <a:noFill/>
          <a:ln w="9525">
            <a:noFill/>
            <a:miter lim="800000"/>
            <a:headEnd/>
            <a:tailEnd/>
          </a:ln>
        </p:spPr>
        <p:txBody>
          <a:bodyPr wrap="none">
            <a:spAutoFit/>
          </a:bodyPr>
          <a:lstStyle/>
          <a:p>
            <a:r>
              <a:rPr lang="nl-NL" sz="2800" dirty="0">
                <a:solidFill>
                  <a:schemeClr val="bg1"/>
                </a:solidFill>
              </a:rPr>
              <a:t>5.4 Besturingssysteem</a:t>
            </a:r>
          </a:p>
        </p:txBody>
      </p:sp>
      <p:sp>
        <p:nvSpPr>
          <p:cNvPr id="13" name="Tijdelijke aanduiding voor dianummer 5">
            <a:extLst>
              <a:ext uri="{FF2B5EF4-FFF2-40B4-BE49-F238E27FC236}">
                <a16:creationId xmlns:a16="http://schemas.microsoft.com/office/drawing/2014/main" id="{8AC08A77-D6B4-3C4A-BD0E-C2037491D820}"/>
              </a:ext>
            </a:extLst>
          </p:cNvPr>
          <p:cNvSpPr>
            <a:spLocks noGrp="1"/>
          </p:cNvSpPr>
          <p:nvPr>
            <p:ph type="sldNum" sz="quarter" idx="12"/>
          </p:nvPr>
        </p:nvSpPr>
        <p:spPr>
          <a:xfrm>
            <a:off x="6553200" y="6356350"/>
            <a:ext cx="2133600" cy="365125"/>
          </a:xfrm>
        </p:spPr>
        <p:txBody>
          <a:bodyPr/>
          <a:lstStyle/>
          <a:p>
            <a:fld id="{5EFD4441-029F-F74E-8277-EA60BAE516F2}" type="slidenum">
              <a:rPr lang="nl-NL"/>
              <a:pPr/>
              <a:t>101</a:t>
            </a:fld>
            <a:endParaRPr lang="nl-NL" dirty="0"/>
          </a:p>
        </p:txBody>
      </p:sp>
      <p:sp>
        <p:nvSpPr>
          <p:cNvPr id="14" name="Text Box 6">
            <a:extLst>
              <a:ext uri="{FF2B5EF4-FFF2-40B4-BE49-F238E27FC236}">
                <a16:creationId xmlns:a16="http://schemas.microsoft.com/office/drawing/2014/main" id="{BE5EB26F-7890-3741-A554-0DB59AF31A40}"/>
              </a:ext>
            </a:extLst>
          </p:cNvPr>
          <p:cNvSpPr txBox="1">
            <a:spLocks noChangeArrowheads="1"/>
          </p:cNvSpPr>
          <p:nvPr/>
        </p:nvSpPr>
        <p:spPr bwMode="auto">
          <a:xfrm>
            <a:off x="179512" y="673532"/>
            <a:ext cx="830868"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sz="2800" dirty="0">
                <a:solidFill>
                  <a:schemeClr val="bg1"/>
                </a:solidFill>
              </a:rPr>
              <a:t>Trim</a:t>
            </a:r>
          </a:p>
        </p:txBody>
      </p:sp>
      <p:pic>
        <p:nvPicPr>
          <p:cNvPr id="59394" name="Picture 2">
            <a:extLst>
              <a:ext uri="{FF2B5EF4-FFF2-40B4-BE49-F238E27FC236}">
                <a16:creationId xmlns:a16="http://schemas.microsoft.com/office/drawing/2014/main" id="{C4EDFD01-D2C2-BD48-BFD1-91EE1132379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962" r="7978"/>
          <a:stretch/>
        </p:blipFill>
        <p:spPr bwMode="auto">
          <a:xfrm>
            <a:off x="4528955" y="1573908"/>
            <a:ext cx="4369032" cy="1855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87580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 name="Tekstvak 1"/>
          <p:cNvSpPr txBox="1"/>
          <p:nvPr/>
        </p:nvSpPr>
        <p:spPr>
          <a:xfrm>
            <a:off x="503040" y="4874703"/>
            <a:ext cx="8640960" cy="2092881"/>
          </a:xfrm>
          <a:prstGeom prst="rect">
            <a:avLst/>
          </a:prstGeom>
          <a:noFill/>
        </p:spPr>
        <p:txBody>
          <a:bodyPr wrap="square" rtlCol="0">
            <a:spAutoFit/>
          </a:bodyPr>
          <a:lstStyle/>
          <a:p>
            <a:pPr marL="457200" indent="-457200">
              <a:buClr>
                <a:schemeClr val="tx1"/>
              </a:buClr>
              <a:buFont typeface="Wingdings" panose="05000000000000000000" pitchFamily="2" charset="2"/>
              <a:buChar char="Ø"/>
            </a:pPr>
            <a:r>
              <a:rPr lang="nl-NL" sz="2600" dirty="0"/>
              <a:t>De buitenvleugel legt een langere weg af dan de </a:t>
            </a:r>
            <a:r>
              <a:rPr lang="nl-NL" sz="2600" dirty="0" err="1"/>
              <a:t>binnenvleugel</a:t>
            </a:r>
            <a:r>
              <a:rPr lang="nl-NL" sz="2600" dirty="0"/>
              <a:t>. Hij gaat sneller, levert meer lift en gaat omhoog. </a:t>
            </a:r>
          </a:p>
          <a:p>
            <a:pPr marL="457200" indent="-457200">
              <a:buClr>
                <a:schemeClr val="tx1"/>
              </a:buClr>
              <a:buFont typeface="Wingdings" panose="05000000000000000000" pitchFamily="2" charset="2"/>
              <a:buChar char="Ø"/>
            </a:pPr>
            <a:r>
              <a:rPr lang="nl-NL" sz="2600" dirty="0"/>
              <a:t>Het </a:t>
            </a:r>
            <a:r>
              <a:rPr lang="nl-NL" sz="2600" dirty="0">
                <a:solidFill>
                  <a:srgbClr val="C00000"/>
                </a:solidFill>
              </a:rPr>
              <a:t>neveneffect van gieren is </a:t>
            </a:r>
            <a:r>
              <a:rPr lang="nl-NL" sz="2600" b="1" dirty="0">
                <a:solidFill>
                  <a:srgbClr val="C00000"/>
                </a:solidFill>
              </a:rPr>
              <a:t>rollen</a:t>
            </a:r>
            <a:r>
              <a:rPr lang="nl-NL" sz="2600" dirty="0"/>
              <a:t>. </a:t>
            </a:r>
          </a:p>
          <a:p>
            <a:pPr marL="457200" indent="-457200">
              <a:buClr>
                <a:srgbClr val="FF0000"/>
              </a:buClr>
              <a:buFont typeface="Wingdings" panose="05000000000000000000" pitchFamily="2" charset="2"/>
              <a:buChar char="Ø"/>
            </a:pPr>
            <a:endParaRPr lang="nl-NL" sz="2600" dirty="0"/>
          </a:p>
        </p:txBody>
      </p:sp>
      <p:pic>
        <p:nvPicPr>
          <p:cNvPr id="9218" name="Picture 2" descr="http://www.zweefvliegopleiding.nl/images/beginselen/gieren-boch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717" y="1189247"/>
            <a:ext cx="8206754" cy="3542582"/>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 Box 6">
            <a:extLst>
              <a:ext uri="{FF2B5EF4-FFF2-40B4-BE49-F238E27FC236}">
                <a16:creationId xmlns:a16="http://schemas.microsoft.com/office/drawing/2014/main" id="{658E4FEC-5A0C-CC45-B863-8897905F196C}"/>
              </a:ext>
            </a:extLst>
          </p:cNvPr>
          <p:cNvSpPr txBox="1">
            <a:spLocks noChangeArrowheads="1"/>
          </p:cNvSpPr>
          <p:nvPr/>
        </p:nvSpPr>
        <p:spPr bwMode="auto">
          <a:xfrm>
            <a:off x="3059832" y="74538"/>
            <a:ext cx="3437864" cy="523220"/>
          </a:xfrm>
          <a:prstGeom prst="rect">
            <a:avLst/>
          </a:prstGeom>
          <a:noFill/>
          <a:ln w="9525">
            <a:noFill/>
            <a:miter lim="800000"/>
            <a:headEnd/>
            <a:tailEnd/>
          </a:ln>
        </p:spPr>
        <p:txBody>
          <a:bodyPr wrap="none">
            <a:spAutoFit/>
          </a:bodyPr>
          <a:lstStyle/>
          <a:p>
            <a:r>
              <a:rPr lang="nl-NL" sz="2800" dirty="0">
                <a:solidFill>
                  <a:schemeClr val="bg1"/>
                </a:solidFill>
              </a:rPr>
              <a:t>5.4 Besturingssysteem</a:t>
            </a:r>
          </a:p>
        </p:txBody>
      </p:sp>
      <p:sp>
        <p:nvSpPr>
          <p:cNvPr id="13" name="Tijdelijke aanduiding voor dianummer 5">
            <a:extLst>
              <a:ext uri="{FF2B5EF4-FFF2-40B4-BE49-F238E27FC236}">
                <a16:creationId xmlns:a16="http://schemas.microsoft.com/office/drawing/2014/main" id="{495B8D45-4D4B-6A45-9A0E-BC59C77CD696}"/>
              </a:ext>
            </a:extLst>
          </p:cNvPr>
          <p:cNvSpPr>
            <a:spLocks noGrp="1"/>
          </p:cNvSpPr>
          <p:nvPr>
            <p:ph type="sldNum" sz="quarter" idx="12"/>
          </p:nvPr>
        </p:nvSpPr>
        <p:spPr>
          <a:xfrm>
            <a:off x="6553200" y="6356350"/>
            <a:ext cx="2133600" cy="365125"/>
          </a:xfrm>
        </p:spPr>
        <p:txBody>
          <a:bodyPr/>
          <a:lstStyle/>
          <a:p>
            <a:fld id="{5EFD4441-029F-F74E-8277-EA60BAE516F2}" type="slidenum">
              <a:rPr lang="nl-NL"/>
              <a:pPr/>
              <a:t>102</a:t>
            </a:fld>
            <a:endParaRPr lang="nl-NL" dirty="0"/>
          </a:p>
        </p:txBody>
      </p:sp>
      <p:sp>
        <p:nvSpPr>
          <p:cNvPr id="14" name="Text Box 6">
            <a:extLst>
              <a:ext uri="{FF2B5EF4-FFF2-40B4-BE49-F238E27FC236}">
                <a16:creationId xmlns:a16="http://schemas.microsoft.com/office/drawing/2014/main" id="{64C3CAEC-C10D-A94D-A0D9-228C39718D42}"/>
              </a:ext>
            </a:extLst>
          </p:cNvPr>
          <p:cNvSpPr txBox="1">
            <a:spLocks noChangeArrowheads="1"/>
          </p:cNvSpPr>
          <p:nvPr/>
        </p:nvSpPr>
        <p:spPr bwMode="auto">
          <a:xfrm>
            <a:off x="179512" y="673532"/>
            <a:ext cx="294670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sz="2800" dirty="0">
                <a:solidFill>
                  <a:schemeClr val="bg1"/>
                </a:solidFill>
              </a:rPr>
              <a:t>Neveneffect gieren</a:t>
            </a:r>
          </a:p>
        </p:txBody>
      </p:sp>
    </p:spTree>
    <p:extLst>
      <p:ext uri="{BB962C8B-B14F-4D97-AF65-F5344CB8AC3E}">
        <p14:creationId xmlns:p14="http://schemas.microsoft.com/office/powerpoint/2010/main" val="57931026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 name="Tekstvak 1"/>
          <p:cNvSpPr txBox="1"/>
          <p:nvPr/>
        </p:nvSpPr>
        <p:spPr>
          <a:xfrm>
            <a:off x="539552" y="3933056"/>
            <a:ext cx="8604448" cy="2492990"/>
          </a:xfrm>
          <a:prstGeom prst="rect">
            <a:avLst/>
          </a:prstGeom>
          <a:noFill/>
        </p:spPr>
        <p:txBody>
          <a:bodyPr wrap="square" rtlCol="0">
            <a:spAutoFit/>
          </a:bodyPr>
          <a:lstStyle/>
          <a:p>
            <a:pPr marL="457200" indent="-457200">
              <a:buClr>
                <a:srgbClr val="FF0000"/>
              </a:buClr>
              <a:buFont typeface="Wingdings" panose="05000000000000000000" pitchFamily="2" charset="2"/>
              <a:buChar char="Ø"/>
            </a:pPr>
            <a:endParaRPr lang="nl-NL" sz="2600" dirty="0"/>
          </a:p>
          <a:p>
            <a:pPr marL="457200" indent="-457200">
              <a:buClr>
                <a:schemeClr val="tx1"/>
              </a:buClr>
              <a:buFont typeface="Wingdings" panose="05000000000000000000" pitchFamily="2" charset="2"/>
              <a:buChar char="Ø"/>
            </a:pPr>
            <a:r>
              <a:rPr lang="nl-NL" sz="2600" dirty="0"/>
              <a:t>Door het afglijden naar de lage vleugel ontstaat er een dwarsstroming. Het verticale staartvlak wordt van opzij aangeblazen. Er ontstaat een moment om de topas. </a:t>
            </a:r>
          </a:p>
          <a:p>
            <a:pPr marL="457200" indent="-457200">
              <a:buClr>
                <a:schemeClr val="tx1"/>
              </a:buClr>
              <a:buFont typeface="Wingdings" panose="05000000000000000000" pitchFamily="2" charset="2"/>
              <a:buChar char="Ø"/>
            </a:pPr>
            <a:r>
              <a:rPr lang="nl-NL" sz="2600" dirty="0"/>
              <a:t>Het </a:t>
            </a:r>
            <a:r>
              <a:rPr lang="nl-NL" sz="2600" dirty="0">
                <a:solidFill>
                  <a:srgbClr val="C00000"/>
                </a:solidFill>
              </a:rPr>
              <a:t>neveneffect van dwarshelling is </a:t>
            </a:r>
            <a:r>
              <a:rPr lang="nl-NL" sz="2600" b="1" dirty="0">
                <a:solidFill>
                  <a:srgbClr val="C00000"/>
                </a:solidFill>
              </a:rPr>
              <a:t>gieren</a:t>
            </a:r>
            <a:r>
              <a:rPr lang="nl-NL" sz="2600" dirty="0"/>
              <a:t>.</a:t>
            </a:r>
            <a:endParaRPr lang="nl-NL" sz="2600" b="1" dirty="0">
              <a:solidFill>
                <a:srgbClr val="C00000"/>
              </a:solidFill>
            </a:endParaRPr>
          </a:p>
          <a:p>
            <a:pPr marL="457200" indent="-457200">
              <a:buClr>
                <a:srgbClr val="FF0000"/>
              </a:buClr>
              <a:buFont typeface="Wingdings" panose="05000000000000000000" pitchFamily="2" charset="2"/>
              <a:buChar char="Ø"/>
            </a:pPr>
            <a:endParaRPr lang="nl-NL" sz="2600" dirty="0"/>
          </a:p>
        </p:txBody>
      </p:sp>
      <p:sp>
        <p:nvSpPr>
          <p:cNvPr id="13" name="Text Box 6">
            <a:extLst>
              <a:ext uri="{FF2B5EF4-FFF2-40B4-BE49-F238E27FC236}">
                <a16:creationId xmlns:a16="http://schemas.microsoft.com/office/drawing/2014/main" id="{2AF129A8-A744-7742-8A65-972F890ED0E0}"/>
              </a:ext>
            </a:extLst>
          </p:cNvPr>
          <p:cNvSpPr txBox="1">
            <a:spLocks noChangeArrowheads="1"/>
          </p:cNvSpPr>
          <p:nvPr/>
        </p:nvSpPr>
        <p:spPr bwMode="auto">
          <a:xfrm>
            <a:off x="3059832" y="74538"/>
            <a:ext cx="3437864" cy="523220"/>
          </a:xfrm>
          <a:prstGeom prst="rect">
            <a:avLst/>
          </a:prstGeom>
          <a:noFill/>
          <a:ln w="9525">
            <a:noFill/>
            <a:miter lim="800000"/>
            <a:headEnd/>
            <a:tailEnd/>
          </a:ln>
        </p:spPr>
        <p:txBody>
          <a:bodyPr wrap="none">
            <a:spAutoFit/>
          </a:bodyPr>
          <a:lstStyle/>
          <a:p>
            <a:r>
              <a:rPr lang="nl-NL" sz="2800" dirty="0">
                <a:solidFill>
                  <a:schemeClr val="bg1"/>
                </a:solidFill>
              </a:rPr>
              <a:t>5.4 Besturingssysteem</a:t>
            </a:r>
          </a:p>
        </p:txBody>
      </p:sp>
      <p:sp>
        <p:nvSpPr>
          <p:cNvPr id="14" name="Tijdelijke aanduiding voor dianummer 5">
            <a:extLst>
              <a:ext uri="{FF2B5EF4-FFF2-40B4-BE49-F238E27FC236}">
                <a16:creationId xmlns:a16="http://schemas.microsoft.com/office/drawing/2014/main" id="{A62E07FB-C28B-7E4B-AB40-A991BA8B7BF1}"/>
              </a:ext>
            </a:extLst>
          </p:cNvPr>
          <p:cNvSpPr>
            <a:spLocks noGrp="1"/>
          </p:cNvSpPr>
          <p:nvPr>
            <p:ph type="sldNum" sz="quarter" idx="12"/>
          </p:nvPr>
        </p:nvSpPr>
        <p:spPr>
          <a:xfrm>
            <a:off x="6553200" y="6356350"/>
            <a:ext cx="2133600" cy="365125"/>
          </a:xfrm>
        </p:spPr>
        <p:txBody>
          <a:bodyPr/>
          <a:lstStyle/>
          <a:p>
            <a:fld id="{5EFD4441-029F-F74E-8277-EA60BAE516F2}" type="slidenum">
              <a:rPr lang="nl-NL"/>
              <a:pPr/>
              <a:t>103</a:t>
            </a:fld>
            <a:endParaRPr lang="nl-NL" dirty="0"/>
          </a:p>
        </p:txBody>
      </p:sp>
      <p:sp>
        <p:nvSpPr>
          <p:cNvPr id="15" name="Text Box 6">
            <a:extLst>
              <a:ext uri="{FF2B5EF4-FFF2-40B4-BE49-F238E27FC236}">
                <a16:creationId xmlns:a16="http://schemas.microsoft.com/office/drawing/2014/main" id="{D953F94E-4CAD-7B44-8171-DDA838308042}"/>
              </a:ext>
            </a:extLst>
          </p:cNvPr>
          <p:cNvSpPr txBox="1">
            <a:spLocks noChangeArrowheads="1"/>
          </p:cNvSpPr>
          <p:nvPr/>
        </p:nvSpPr>
        <p:spPr bwMode="auto">
          <a:xfrm>
            <a:off x="179512" y="673532"/>
            <a:ext cx="2870338"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sz="2800" dirty="0">
                <a:solidFill>
                  <a:schemeClr val="bg1"/>
                </a:solidFill>
              </a:rPr>
              <a:t>Neveneffect rollen</a:t>
            </a:r>
          </a:p>
        </p:txBody>
      </p:sp>
      <p:pic>
        <p:nvPicPr>
          <p:cNvPr id="4" name="Afbeelding 3" descr="Afbeelding met tekst, antenne&#10;&#10;Automatisch gegenereerde beschrijving">
            <a:extLst>
              <a:ext uri="{FF2B5EF4-FFF2-40B4-BE49-F238E27FC236}">
                <a16:creationId xmlns:a16="http://schemas.microsoft.com/office/drawing/2014/main" id="{645DBCAA-51FC-224B-86C8-A7AF9545F5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294" y="1196752"/>
            <a:ext cx="3746500" cy="2717800"/>
          </a:xfrm>
          <a:prstGeom prst="rect">
            <a:avLst/>
          </a:prstGeom>
        </p:spPr>
      </p:pic>
      <p:pic>
        <p:nvPicPr>
          <p:cNvPr id="6" name="Afbeelding 5" descr="Afbeelding met lucht, antenne, lijn&#10;&#10;Automatisch gegenereerde beschrijving">
            <a:extLst>
              <a:ext uri="{FF2B5EF4-FFF2-40B4-BE49-F238E27FC236}">
                <a16:creationId xmlns:a16="http://schemas.microsoft.com/office/drawing/2014/main" id="{D9B13992-B7FC-294E-92B9-24DBCEF28E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3218" y="1201232"/>
            <a:ext cx="3179964" cy="2722572"/>
          </a:xfrm>
          <a:prstGeom prst="rect">
            <a:avLst/>
          </a:prstGeom>
        </p:spPr>
      </p:pic>
    </p:spTree>
    <p:extLst>
      <p:ext uri="{BB962C8B-B14F-4D97-AF65-F5344CB8AC3E}">
        <p14:creationId xmlns:p14="http://schemas.microsoft.com/office/powerpoint/2010/main" val="38822824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pic>
        <p:nvPicPr>
          <p:cNvPr id="3" name="Afbeelding 2"/>
          <p:cNvPicPr>
            <a:picLocks noChangeAspect="1"/>
          </p:cNvPicPr>
          <p:nvPr/>
        </p:nvPicPr>
        <p:blipFill rotWithShape="1">
          <a:blip r:embed="rId5"/>
          <a:srcRect t="5208"/>
          <a:stretch/>
        </p:blipFill>
        <p:spPr>
          <a:xfrm>
            <a:off x="1527052" y="1196752"/>
            <a:ext cx="6048671" cy="4242909"/>
          </a:xfrm>
          <a:prstGeom prst="rect">
            <a:avLst/>
          </a:prstGeom>
        </p:spPr>
      </p:pic>
      <p:sp>
        <p:nvSpPr>
          <p:cNvPr id="4" name="Tekstvak 3"/>
          <p:cNvSpPr txBox="1"/>
          <p:nvPr/>
        </p:nvSpPr>
        <p:spPr>
          <a:xfrm>
            <a:off x="1447800" y="6311900"/>
            <a:ext cx="184666" cy="369332"/>
          </a:xfrm>
          <a:prstGeom prst="rect">
            <a:avLst/>
          </a:prstGeom>
          <a:noFill/>
        </p:spPr>
        <p:txBody>
          <a:bodyPr wrap="none" rtlCol="0">
            <a:spAutoFit/>
          </a:bodyPr>
          <a:lstStyle/>
          <a:p>
            <a:endParaRPr lang="nl-NL" dirty="0"/>
          </a:p>
        </p:txBody>
      </p:sp>
      <p:sp>
        <p:nvSpPr>
          <p:cNvPr id="13" name="Text Box 12"/>
          <p:cNvSpPr txBox="1">
            <a:spLocks noChangeArrowheads="1"/>
          </p:cNvSpPr>
          <p:nvPr/>
        </p:nvSpPr>
        <p:spPr bwMode="auto">
          <a:xfrm>
            <a:off x="457200" y="5622648"/>
            <a:ext cx="8627426" cy="8925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342900" indent="-342900">
              <a:buClr>
                <a:schemeClr val="tx1"/>
              </a:buClr>
              <a:buFont typeface="Wingdings" pitchFamily="2" charset="2"/>
              <a:buChar char="Ø"/>
            </a:pPr>
            <a:r>
              <a:rPr lang="nl-NL" sz="2600" dirty="0">
                <a:latin typeface="Calibri" charset="0"/>
              </a:rPr>
              <a:t>Bij het </a:t>
            </a:r>
            <a:r>
              <a:rPr lang="nl-NL" sz="2600" b="1" dirty="0">
                <a:solidFill>
                  <a:srgbClr val="CC0000"/>
                </a:solidFill>
                <a:latin typeface="Calibri" charset="0"/>
              </a:rPr>
              <a:t>haakeffect</a:t>
            </a:r>
            <a:r>
              <a:rPr lang="nl-NL" sz="2600" dirty="0">
                <a:latin typeface="Calibri" charset="0"/>
              </a:rPr>
              <a:t> draait de neus (even) in de richting van de</a:t>
            </a:r>
            <a:br>
              <a:rPr lang="nl-NL" sz="2600" dirty="0">
                <a:latin typeface="Calibri" charset="0"/>
              </a:rPr>
            </a:br>
            <a:r>
              <a:rPr lang="nl-NL" sz="2600" dirty="0">
                <a:latin typeface="Calibri" charset="0"/>
              </a:rPr>
              <a:t>omhoog gaande vleugel (dus </a:t>
            </a:r>
            <a:r>
              <a:rPr lang="nl-NL" sz="2600" dirty="0">
                <a:solidFill>
                  <a:srgbClr val="C00000"/>
                </a:solidFill>
                <a:latin typeface="Calibri" charset="0"/>
              </a:rPr>
              <a:t>ongewenst</a:t>
            </a:r>
            <a:r>
              <a:rPr lang="nl-NL" sz="2600" dirty="0">
                <a:latin typeface="Calibri" charset="0"/>
              </a:rPr>
              <a:t>)!</a:t>
            </a:r>
          </a:p>
        </p:txBody>
      </p:sp>
      <p:sp>
        <p:nvSpPr>
          <p:cNvPr id="14" name="Text Box 6">
            <a:extLst>
              <a:ext uri="{FF2B5EF4-FFF2-40B4-BE49-F238E27FC236}">
                <a16:creationId xmlns:a16="http://schemas.microsoft.com/office/drawing/2014/main" id="{E004B0EA-F71B-924A-8FEE-ACBB59BA29F5}"/>
              </a:ext>
            </a:extLst>
          </p:cNvPr>
          <p:cNvSpPr txBox="1">
            <a:spLocks noChangeArrowheads="1"/>
          </p:cNvSpPr>
          <p:nvPr/>
        </p:nvSpPr>
        <p:spPr bwMode="auto">
          <a:xfrm>
            <a:off x="3059832" y="74538"/>
            <a:ext cx="3437864" cy="523220"/>
          </a:xfrm>
          <a:prstGeom prst="rect">
            <a:avLst/>
          </a:prstGeom>
          <a:noFill/>
          <a:ln w="9525">
            <a:noFill/>
            <a:miter lim="800000"/>
            <a:headEnd/>
            <a:tailEnd/>
          </a:ln>
        </p:spPr>
        <p:txBody>
          <a:bodyPr wrap="none">
            <a:spAutoFit/>
          </a:bodyPr>
          <a:lstStyle/>
          <a:p>
            <a:r>
              <a:rPr lang="nl-NL" sz="2800" dirty="0">
                <a:solidFill>
                  <a:schemeClr val="bg1"/>
                </a:solidFill>
              </a:rPr>
              <a:t>5.4 Besturingssysteem</a:t>
            </a:r>
          </a:p>
        </p:txBody>
      </p:sp>
      <p:sp>
        <p:nvSpPr>
          <p:cNvPr id="15" name="Tijdelijke aanduiding voor dianummer 5">
            <a:extLst>
              <a:ext uri="{FF2B5EF4-FFF2-40B4-BE49-F238E27FC236}">
                <a16:creationId xmlns:a16="http://schemas.microsoft.com/office/drawing/2014/main" id="{7D337659-31FB-9B46-9C26-970A0819980B}"/>
              </a:ext>
            </a:extLst>
          </p:cNvPr>
          <p:cNvSpPr>
            <a:spLocks noGrp="1"/>
          </p:cNvSpPr>
          <p:nvPr>
            <p:ph type="sldNum" sz="quarter" idx="12"/>
          </p:nvPr>
        </p:nvSpPr>
        <p:spPr>
          <a:xfrm>
            <a:off x="6553200" y="6356350"/>
            <a:ext cx="2133600" cy="365125"/>
          </a:xfrm>
        </p:spPr>
        <p:txBody>
          <a:bodyPr/>
          <a:lstStyle/>
          <a:p>
            <a:fld id="{5EFD4441-029F-F74E-8277-EA60BAE516F2}" type="slidenum">
              <a:rPr lang="nl-NL"/>
              <a:pPr/>
              <a:t>104</a:t>
            </a:fld>
            <a:endParaRPr lang="nl-NL" dirty="0"/>
          </a:p>
        </p:txBody>
      </p:sp>
      <p:sp>
        <p:nvSpPr>
          <p:cNvPr id="16" name="Text Box 6">
            <a:extLst>
              <a:ext uri="{FF2B5EF4-FFF2-40B4-BE49-F238E27FC236}">
                <a16:creationId xmlns:a16="http://schemas.microsoft.com/office/drawing/2014/main" id="{4458CED6-342F-1F41-BE70-715D0C3796D3}"/>
              </a:ext>
            </a:extLst>
          </p:cNvPr>
          <p:cNvSpPr txBox="1">
            <a:spLocks noChangeArrowheads="1"/>
          </p:cNvSpPr>
          <p:nvPr/>
        </p:nvSpPr>
        <p:spPr bwMode="auto">
          <a:xfrm>
            <a:off x="179512" y="673532"/>
            <a:ext cx="469468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sz="2800" dirty="0">
                <a:solidFill>
                  <a:schemeClr val="bg1"/>
                </a:solidFill>
              </a:rPr>
              <a:t>Neveneffect rollen - Haakeffect</a:t>
            </a:r>
          </a:p>
        </p:txBody>
      </p:sp>
    </p:spTree>
    <p:extLst>
      <p:ext uri="{BB962C8B-B14F-4D97-AF65-F5344CB8AC3E}">
        <p14:creationId xmlns:p14="http://schemas.microsoft.com/office/powerpoint/2010/main" val="131946899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362499" y="3136899"/>
            <a:ext cx="4809528" cy="707886"/>
          </a:xfrm>
          <a:prstGeom prst="rect">
            <a:avLst/>
          </a:prstGeom>
          <a:noFill/>
          <a:ln w="9525">
            <a:noFill/>
            <a:miter lim="800000"/>
            <a:headEnd/>
            <a:tailEnd/>
          </a:ln>
        </p:spPr>
        <p:txBody>
          <a:bodyPr wrap="square">
            <a:spAutoFit/>
          </a:bodyPr>
          <a:lstStyle/>
          <a:p>
            <a:r>
              <a:rPr lang="nl-NL" sz="4000" dirty="0">
                <a:solidFill>
                  <a:schemeClr val="bg1"/>
                </a:solidFill>
              </a:rPr>
              <a:t>5.5 Beperkingen</a:t>
            </a:r>
          </a:p>
        </p:txBody>
      </p:sp>
    </p:spTree>
    <p:extLst>
      <p:ext uri="{BB962C8B-B14F-4D97-AF65-F5344CB8AC3E}">
        <p14:creationId xmlns:p14="http://schemas.microsoft.com/office/powerpoint/2010/main" val="318354479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 name="Tekstvak 1"/>
          <p:cNvSpPr txBox="1"/>
          <p:nvPr/>
        </p:nvSpPr>
        <p:spPr>
          <a:xfrm>
            <a:off x="626612" y="3899144"/>
            <a:ext cx="7890776" cy="2492990"/>
          </a:xfrm>
          <a:prstGeom prst="rect">
            <a:avLst/>
          </a:prstGeom>
          <a:noFill/>
        </p:spPr>
        <p:txBody>
          <a:bodyPr wrap="square" rtlCol="0">
            <a:spAutoFit/>
          </a:bodyPr>
          <a:lstStyle/>
          <a:p>
            <a:pPr marL="457200" indent="-457200">
              <a:buClr>
                <a:schemeClr val="tx1"/>
              </a:buClr>
              <a:buFont typeface="Wingdings" panose="05000000000000000000" pitchFamily="2" charset="2"/>
              <a:buChar char="Ø"/>
            </a:pPr>
            <a:r>
              <a:rPr lang="nl-NL" sz="2600" dirty="0"/>
              <a:t>Rechtlijnige vlucht: L≈G</a:t>
            </a:r>
          </a:p>
          <a:p>
            <a:pPr marL="457200" indent="-457200">
              <a:buClr>
                <a:schemeClr val="tx1"/>
              </a:buClr>
              <a:buFont typeface="Wingdings" panose="05000000000000000000" pitchFamily="2" charset="2"/>
              <a:buChar char="Ø"/>
            </a:pPr>
            <a:r>
              <a:rPr lang="nl-NL" sz="2600" dirty="0"/>
              <a:t>In bocht:</a:t>
            </a:r>
          </a:p>
          <a:p>
            <a:pPr lvl="1">
              <a:buClr>
                <a:srgbClr val="FF0000"/>
              </a:buClr>
            </a:pPr>
            <a:r>
              <a:rPr lang="nl-NL" sz="2600" dirty="0"/>
              <a:t>- verticale component L</a:t>
            </a:r>
            <a:r>
              <a:rPr lang="nl-NL" sz="2600" baseline="-25000" dirty="0"/>
              <a:t>1</a:t>
            </a:r>
            <a:r>
              <a:rPr lang="nl-NL" sz="2600" dirty="0"/>
              <a:t> ≈ G</a:t>
            </a:r>
          </a:p>
          <a:p>
            <a:pPr lvl="1">
              <a:buClr>
                <a:srgbClr val="FF0000"/>
              </a:buClr>
            </a:pPr>
            <a:r>
              <a:rPr lang="nl-NL" sz="2600" dirty="0"/>
              <a:t>- horizontale component L</a:t>
            </a:r>
            <a:r>
              <a:rPr lang="nl-NL" sz="2600" baseline="-25000" dirty="0"/>
              <a:t>2 (</a:t>
            </a:r>
            <a:r>
              <a:rPr lang="nl-NL" sz="2600" b="1" baseline="-25000" dirty="0">
                <a:solidFill>
                  <a:srgbClr val="C00000"/>
                </a:solidFill>
              </a:rPr>
              <a:t>middelpuntzoekende</a:t>
            </a:r>
            <a:r>
              <a:rPr lang="nl-NL" sz="2600" baseline="-25000" dirty="0"/>
              <a:t>)</a:t>
            </a:r>
            <a:r>
              <a:rPr lang="nl-NL" sz="2600" dirty="0"/>
              <a:t> ≈ CK</a:t>
            </a:r>
          </a:p>
          <a:p>
            <a:pPr lvl="1">
              <a:buClr>
                <a:srgbClr val="FF0000"/>
              </a:buClr>
            </a:pPr>
            <a:r>
              <a:rPr lang="nl-NL" sz="2600" dirty="0"/>
              <a:t>- Opgewekte Lift (L) zal dus gelijk moeten zijn aan het </a:t>
            </a:r>
            <a:r>
              <a:rPr lang="nl-NL" sz="2600" b="1" dirty="0">
                <a:solidFill>
                  <a:srgbClr val="C00000"/>
                </a:solidFill>
              </a:rPr>
              <a:t>schijnbaar gewicht </a:t>
            </a:r>
            <a:r>
              <a:rPr lang="nl-NL" sz="2600" dirty="0"/>
              <a:t>(SG)</a:t>
            </a:r>
          </a:p>
        </p:txBody>
      </p:sp>
      <p:pic>
        <p:nvPicPr>
          <p:cNvPr id="3" name="Afbeelding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25" y="1374529"/>
            <a:ext cx="8939750" cy="2381741"/>
          </a:xfrm>
          <a:prstGeom prst="rect">
            <a:avLst/>
          </a:prstGeom>
        </p:spPr>
      </p:pic>
      <p:sp>
        <p:nvSpPr>
          <p:cNvPr id="12" name="Text Box 6">
            <a:extLst>
              <a:ext uri="{FF2B5EF4-FFF2-40B4-BE49-F238E27FC236}">
                <a16:creationId xmlns:a16="http://schemas.microsoft.com/office/drawing/2014/main" id="{97644245-CE0B-1D4E-ADA9-C80AF394BA97}"/>
              </a:ext>
            </a:extLst>
          </p:cNvPr>
          <p:cNvSpPr txBox="1">
            <a:spLocks noChangeArrowheads="1"/>
          </p:cNvSpPr>
          <p:nvPr/>
        </p:nvSpPr>
        <p:spPr bwMode="auto">
          <a:xfrm>
            <a:off x="3059832" y="74538"/>
            <a:ext cx="2555764" cy="523220"/>
          </a:xfrm>
          <a:prstGeom prst="rect">
            <a:avLst/>
          </a:prstGeom>
          <a:noFill/>
          <a:ln w="9525">
            <a:noFill/>
            <a:miter lim="800000"/>
            <a:headEnd/>
            <a:tailEnd/>
          </a:ln>
        </p:spPr>
        <p:txBody>
          <a:bodyPr wrap="square">
            <a:spAutoFit/>
          </a:bodyPr>
          <a:lstStyle/>
          <a:p>
            <a:r>
              <a:rPr lang="nl-NL" sz="2800" dirty="0">
                <a:solidFill>
                  <a:schemeClr val="bg1"/>
                </a:solidFill>
              </a:rPr>
              <a:t>5.5 Beperkingen</a:t>
            </a:r>
          </a:p>
        </p:txBody>
      </p:sp>
      <p:sp>
        <p:nvSpPr>
          <p:cNvPr id="13" name="Tijdelijke aanduiding voor dianummer 5">
            <a:extLst>
              <a:ext uri="{FF2B5EF4-FFF2-40B4-BE49-F238E27FC236}">
                <a16:creationId xmlns:a16="http://schemas.microsoft.com/office/drawing/2014/main" id="{FA844C55-37CB-8D44-B956-F5C9AC7CAA46}"/>
              </a:ext>
            </a:extLst>
          </p:cNvPr>
          <p:cNvSpPr>
            <a:spLocks noGrp="1"/>
          </p:cNvSpPr>
          <p:nvPr>
            <p:ph type="sldNum" sz="quarter" idx="12"/>
          </p:nvPr>
        </p:nvSpPr>
        <p:spPr>
          <a:xfrm>
            <a:off x="6553200" y="6356350"/>
            <a:ext cx="2133600" cy="365125"/>
          </a:xfrm>
        </p:spPr>
        <p:txBody>
          <a:bodyPr/>
          <a:lstStyle/>
          <a:p>
            <a:fld id="{5EFD4441-029F-F74E-8277-EA60BAE516F2}" type="slidenum">
              <a:rPr lang="nl-NL"/>
              <a:pPr/>
              <a:t>106</a:t>
            </a:fld>
            <a:endParaRPr lang="nl-NL" dirty="0"/>
          </a:p>
        </p:txBody>
      </p:sp>
      <p:sp>
        <p:nvSpPr>
          <p:cNvPr id="14" name="Text Box 6">
            <a:extLst>
              <a:ext uri="{FF2B5EF4-FFF2-40B4-BE49-F238E27FC236}">
                <a16:creationId xmlns:a16="http://schemas.microsoft.com/office/drawing/2014/main" id="{8E90897C-DE13-A942-BC5E-1CC80290B893}"/>
              </a:ext>
            </a:extLst>
          </p:cNvPr>
          <p:cNvSpPr txBox="1">
            <a:spLocks noChangeArrowheads="1"/>
          </p:cNvSpPr>
          <p:nvPr/>
        </p:nvSpPr>
        <p:spPr bwMode="auto">
          <a:xfrm>
            <a:off x="179512" y="673532"/>
            <a:ext cx="446763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pPr>
              <a:buClr>
                <a:srgbClr val="FF0000"/>
              </a:buClr>
            </a:pPr>
            <a:r>
              <a:rPr lang="nl-NL" sz="2800" dirty="0">
                <a:solidFill>
                  <a:schemeClr val="bg1"/>
                </a:solidFill>
              </a:rPr>
              <a:t>Krachten bij (steile) bochten</a:t>
            </a:r>
          </a:p>
        </p:txBody>
      </p:sp>
    </p:spTree>
    <p:extLst>
      <p:ext uri="{BB962C8B-B14F-4D97-AF65-F5344CB8AC3E}">
        <p14:creationId xmlns:p14="http://schemas.microsoft.com/office/powerpoint/2010/main" val="11334568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 name="Tekstvak 1"/>
          <p:cNvSpPr txBox="1"/>
          <p:nvPr/>
        </p:nvSpPr>
        <p:spPr>
          <a:xfrm>
            <a:off x="4767263" y="1350105"/>
            <a:ext cx="4356546" cy="3293209"/>
          </a:xfrm>
          <a:prstGeom prst="rect">
            <a:avLst/>
          </a:prstGeom>
          <a:noFill/>
        </p:spPr>
        <p:txBody>
          <a:bodyPr wrap="square" rtlCol="0">
            <a:spAutoFit/>
          </a:bodyPr>
          <a:lstStyle/>
          <a:p>
            <a:pPr marL="457200" indent="-457200">
              <a:buClr>
                <a:schemeClr val="tx1"/>
              </a:buClr>
              <a:buFont typeface="Wingdings" panose="05000000000000000000" pitchFamily="2" charset="2"/>
              <a:buChar char="Ø"/>
            </a:pPr>
            <a:r>
              <a:rPr lang="nl-NL" sz="2600" dirty="0"/>
              <a:t>L = SG</a:t>
            </a:r>
          </a:p>
          <a:p>
            <a:pPr marL="457200" indent="-457200">
              <a:buClr>
                <a:schemeClr val="tx1"/>
              </a:buClr>
              <a:buFont typeface="Wingdings" panose="05000000000000000000" pitchFamily="2" charset="2"/>
              <a:buChar char="Ø"/>
            </a:pPr>
            <a:endParaRPr lang="nl-NL" sz="2600" dirty="0"/>
          </a:p>
          <a:p>
            <a:pPr marL="457200" indent="-457200">
              <a:buClr>
                <a:schemeClr val="tx1"/>
              </a:buClr>
              <a:buFont typeface="Wingdings" panose="05000000000000000000" pitchFamily="2" charset="2"/>
              <a:buChar char="Ø"/>
            </a:pPr>
            <a:r>
              <a:rPr lang="nl-NL" sz="2600" dirty="0"/>
              <a:t>Meer inclinatie geeft groter SG, grotere </a:t>
            </a:r>
            <a:r>
              <a:rPr lang="nl-NL" sz="2600" b="1" dirty="0">
                <a:solidFill>
                  <a:srgbClr val="C00000"/>
                </a:solidFill>
              </a:rPr>
              <a:t>belasting</a:t>
            </a:r>
          </a:p>
          <a:p>
            <a:pPr marL="457200" indent="-457200">
              <a:buClr>
                <a:schemeClr val="tx1"/>
              </a:buClr>
              <a:buFont typeface="Wingdings" panose="05000000000000000000" pitchFamily="2" charset="2"/>
              <a:buChar char="Ø"/>
            </a:pPr>
            <a:endParaRPr lang="nl-NL" sz="2600" dirty="0"/>
          </a:p>
          <a:p>
            <a:pPr marL="457200" indent="-457200">
              <a:buClr>
                <a:schemeClr val="tx1"/>
              </a:buClr>
              <a:buFont typeface="Wingdings" panose="05000000000000000000" pitchFamily="2" charset="2"/>
              <a:buChar char="Ø"/>
            </a:pPr>
            <a:r>
              <a:rPr lang="nl-NL" sz="2600" b="1" dirty="0">
                <a:solidFill>
                  <a:srgbClr val="C00000"/>
                </a:solidFill>
              </a:rPr>
              <a:t>Overtreksnelheid</a:t>
            </a:r>
            <a:r>
              <a:rPr lang="nl-NL" sz="2600" dirty="0"/>
              <a:t> neemt toe!</a:t>
            </a:r>
          </a:p>
          <a:p>
            <a:pPr marL="457200" indent="-457200">
              <a:buClr>
                <a:schemeClr val="tx1"/>
              </a:buClr>
              <a:buFont typeface="Wingdings" panose="05000000000000000000" pitchFamily="2" charset="2"/>
              <a:buChar char="Ø"/>
            </a:pPr>
            <a:endParaRPr lang="nl-NL" sz="2600" dirty="0"/>
          </a:p>
        </p:txBody>
      </p:sp>
      <p:pic>
        <p:nvPicPr>
          <p:cNvPr id="4" name="Afbeelding 3"/>
          <p:cNvPicPr>
            <a:picLocks noChangeAspect="1"/>
          </p:cNvPicPr>
          <p:nvPr/>
        </p:nvPicPr>
        <p:blipFill rotWithShape="1">
          <a:blip r:embed="rId5"/>
          <a:srcRect l="2249" t="2477" r="5644"/>
          <a:stretch/>
        </p:blipFill>
        <p:spPr>
          <a:xfrm>
            <a:off x="346720" y="1399091"/>
            <a:ext cx="4443736" cy="4728581"/>
          </a:xfrm>
          <a:prstGeom prst="rect">
            <a:avLst/>
          </a:prstGeom>
        </p:spPr>
      </p:pic>
      <p:sp>
        <p:nvSpPr>
          <p:cNvPr id="12" name="Text Box 6">
            <a:extLst>
              <a:ext uri="{FF2B5EF4-FFF2-40B4-BE49-F238E27FC236}">
                <a16:creationId xmlns:a16="http://schemas.microsoft.com/office/drawing/2014/main" id="{D88667DB-95B7-8E41-9999-490A9859FD57}"/>
              </a:ext>
            </a:extLst>
          </p:cNvPr>
          <p:cNvSpPr txBox="1">
            <a:spLocks noChangeArrowheads="1"/>
          </p:cNvSpPr>
          <p:nvPr/>
        </p:nvSpPr>
        <p:spPr bwMode="auto">
          <a:xfrm>
            <a:off x="3059832" y="74538"/>
            <a:ext cx="2555764" cy="523220"/>
          </a:xfrm>
          <a:prstGeom prst="rect">
            <a:avLst/>
          </a:prstGeom>
          <a:noFill/>
          <a:ln w="9525">
            <a:noFill/>
            <a:miter lim="800000"/>
            <a:headEnd/>
            <a:tailEnd/>
          </a:ln>
        </p:spPr>
        <p:txBody>
          <a:bodyPr wrap="square">
            <a:spAutoFit/>
          </a:bodyPr>
          <a:lstStyle/>
          <a:p>
            <a:r>
              <a:rPr lang="nl-NL" sz="2800" dirty="0">
                <a:solidFill>
                  <a:schemeClr val="bg1"/>
                </a:solidFill>
              </a:rPr>
              <a:t>5.5 Beperkingen</a:t>
            </a:r>
          </a:p>
        </p:txBody>
      </p:sp>
      <p:sp>
        <p:nvSpPr>
          <p:cNvPr id="13" name="Tijdelijke aanduiding voor dianummer 5">
            <a:extLst>
              <a:ext uri="{FF2B5EF4-FFF2-40B4-BE49-F238E27FC236}">
                <a16:creationId xmlns:a16="http://schemas.microsoft.com/office/drawing/2014/main" id="{89DCE6F3-0609-444C-A271-4D73488A3ED8}"/>
              </a:ext>
            </a:extLst>
          </p:cNvPr>
          <p:cNvSpPr>
            <a:spLocks noGrp="1"/>
          </p:cNvSpPr>
          <p:nvPr>
            <p:ph type="sldNum" sz="quarter" idx="12"/>
          </p:nvPr>
        </p:nvSpPr>
        <p:spPr>
          <a:xfrm>
            <a:off x="6553200" y="6356350"/>
            <a:ext cx="2133600" cy="365125"/>
          </a:xfrm>
        </p:spPr>
        <p:txBody>
          <a:bodyPr/>
          <a:lstStyle/>
          <a:p>
            <a:fld id="{5EFD4441-029F-F74E-8277-EA60BAE516F2}" type="slidenum">
              <a:rPr lang="nl-NL"/>
              <a:pPr/>
              <a:t>107</a:t>
            </a:fld>
            <a:endParaRPr lang="nl-NL" dirty="0"/>
          </a:p>
        </p:txBody>
      </p:sp>
      <p:sp>
        <p:nvSpPr>
          <p:cNvPr id="15" name="Text Box 6">
            <a:extLst>
              <a:ext uri="{FF2B5EF4-FFF2-40B4-BE49-F238E27FC236}">
                <a16:creationId xmlns:a16="http://schemas.microsoft.com/office/drawing/2014/main" id="{09EC2AFD-24DE-E84A-A2A2-93C5E3D48373}"/>
              </a:ext>
            </a:extLst>
          </p:cNvPr>
          <p:cNvSpPr txBox="1">
            <a:spLocks noChangeArrowheads="1"/>
          </p:cNvSpPr>
          <p:nvPr/>
        </p:nvSpPr>
        <p:spPr bwMode="auto">
          <a:xfrm>
            <a:off x="179512" y="673532"/>
            <a:ext cx="446763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pPr>
              <a:buClr>
                <a:srgbClr val="FF0000"/>
              </a:buClr>
            </a:pPr>
            <a:r>
              <a:rPr lang="nl-NL" sz="2800" dirty="0">
                <a:solidFill>
                  <a:schemeClr val="bg1"/>
                </a:solidFill>
              </a:rPr>
              <a:t>Krachten bij (steile) bochten</a:t>
            </a:r>
          </a:p>
        </p:txBody>
      </p:sp>
      <p:graphicFrame>
        <p:nvGraphicFramePr>
          <p:cNvPr id="16" name="Tabel 15">
            <a:extLst>
              <a:ext uri="{FF2B5EF4-FFF2-40B4-BE49-F238E27FC236}">
                <a16:creationId xmlns:a16="http://schemas.microsoft.com/office/drawing/2014/main" id="{18390EAB-9C8A-F34B-BA4A-F5C1183BC048}"/>
              </a:ext>
            </a:extLst>
          </p:cNvPr>
          <p:cNvGraphicFramePr>
            <a:graphicFrameLocks noGrp="1"/>
          </p:cNvGraphicFramePr>
          <p:nvPr>
            <p:extLst>
              <p:ext uri="{D42A27DB-BD31-4B8C-83A1-F6EECF244321}">
                <p14:modId xmlns:p14="http://schemas.microsoft.com/office/powerpoint/2010/main" val="4238457481"/>
              </p:ext>
            </p:extLst>
          </p:nvPr>
        </p:nvGraphicFramePr>
        <p:xfrm>
          <a:off x="3768993" y="4653138"/>
          <a:ext cx="4896949" cy="1474534"/>
        </p:xfrm>
        <a:graphic>
          <a:graphicData uri="http://schemas.openxmlformats.org/drawingml/2006/table">
            <a:tbl>
              <a:tblPr/>
              <a:tblGrid>
                <a:gridCol w="1352176">
                  <a:extLst>
                    <a:ext uri="{9D8B030D-6E8A-4147-A177-3AD203B41FA5}">
                      <a16:colId xmlns:a16="http://schemas.microsoft.com/office/drawing/2014/main" val="20000"/>
                    </a:ext>
                  </a:extLst>
                </a:gridCol>
                <a:gridCol w="1147034">
                  <a:extLst>
                    <a:ext uri="{9D8B030D-6E8A-4147-A177-3AD203B41FA5}">
                      <a16:colId xmlns:a16="http://schemas.microsoft.com/office/drawing/2014/main" val="20001"/>
                    </a:ext>
                  </a:extLst>
                </a:gridCol>
                <a:gridCol w="2397739">
                  <a:extLst>
                    <a:ext uri="{9D8B030D-6E8A-4147-A177-3AD203B41FA5}">
                      <a16:colId xmlns:a16="http://schemas.microsoft.com/office/drawing/2014/main" val="20002"/>
                    </a:ext>
                  </a:extLst>
                </a:gridCol>
              </a:tblGrid>
              <a:tr h="543250">
                <a:tc>
                  <a:txBody>
                    <a:bodyPr/>
                    <a:lstStyle/>
                    <a:p>
                      <a:pPr algn="ctr"/>
                      <a:r>
                        <a:rPr lang="nl-NL" sz="1400" b="1">
                          <a:solidFill>
                            <a:srgbClr val="FFFFFF"/>
                          </a:solidFill>
                          <a:effectLst/>
                        </a:rPr>
                        <a:t>Bocht in graden </a:t>
                      </a:r>
                      <a:endParaRPr lang="nl-NL" sz="1400">
                        <a:effectLst/>
                      </a:endParaRPr>
                    </a:p>
                  </a:txBody>
                  <a:tcPr anchor="ctr">
                    <a:lnL>
                      <a:noFill/>
                    </a:lnL>
                    <a:lnR>
                      <a:noFill/>
                    </a:lnR>
                    <a:lnT>
                      <a:noFill/>
                    </a:lnT>
                    <a:lnB>
                      <a:noFill/>
                    </a:lnB>
                    <a:solidFill>
                      <a:srgbClr val="2D6987"/>
                    </a:solidFill>
                  </a:tcPr>
                </a:tc>
                <a:tc>
                  <a:txBody>
                    <a:bodyPr/>
                    <a:lstStyle/>
                    <a:p>
                      <a:pPr algn="ctr"/>
                      <a:r>
                        <a:rPr lang="nl-NL" sz="1400" b="1" dirty="0">
                          <a:solidFill>
                            <a:srgbClr val="FFFFFF"/>
                          </a:solidFill>
                          <a:effectLst/>
                        </a:rPr>
                        <a:t>L</a:t>
                      </a:r>
                      <a:endParaRPr lang="nl-NL" sz="1400" dirty="0">
                        <a:effectLst/>
                      </a:endParaRPr>
                    </a:p>
                  </a:txBody>
                  <a:tcPr anchor="ctr">
                    <a:lnL>
                      <a:noFill/>
                    </a:lnL>
                    <a:lnR>
                      <a:noFill/>
                    </a:lnR>
                    <a:lnT>
                      <a:noFill/>
                    </a:lnT>
                    <a:lnB>
                      <a:noFill/>
                    </a:lnB>
                    <a:solidFill>
                      <a:srgbClr val="2D6987"/>
                    </a:solidFill>
                  </a:tcPr>
                </a:tc>
                <a:tc>
                  <a:txBody>
                    <a:bodyPr/>
                    <a:lstStyle/>
                    <a:p>
                      <a:pPr algn="ctr"/>
                      <a:r>
                        <a:rPr lang="nl-NL" sz="1400" b="1">
                          <a:solidFill>
                            <a:srgbClr val="FFFFFF"/>
                          </a:solidFill>
                          <a:effectLst/>
                        </a:rPr>
                        <a:t>toename overtreksnelheid</a:t>
                      </a:r>
                      <a:endParaRPr lang="nl-NL" sz="1400">
                        <a:effectLst/>
                      </a:endParaRPr>
                    </a:p>
                  </a:txBody>
                  <a:tcPr anchor="ctr">
                    <a:lnL>
                      <a:noFill/>
                    </a:lnL>
                    <a:lnR>
                      <a:noFill/>
                    </a:lnR>
                    <a:lnT>
                      <a:noFill/>
                    </a:lnT>
                    <a:lnB>
                      <a:noFill/>
                    </a:lnB>
                    <a:solidFill>
                      <a:srgbClr val="2D6987"/>
                    </a:solidFill>
                  </a:tcPr>
                </a:tc>
                <a:extLst>
                  <a:ext uri="{0D108BD9-81ED-4DB2-BD59-A6C34878D82A}">
                    <a16:rowId xmlns:a16="http://schemas.microsoft.com/office/drawing/2014/main" val="10000"/>
                  </a:ext>
                </a:extLst>
              </a:tr>
              <a:tr h="310428">
                <a:tc>
                  <a:txBody>
                    <a:bodyPr/>
                    <a:lstStyle/>
                    <a:p>
                      <a:pPr algn="ctr"/>
                      <a:r>
                        <a:rPr lang="nl-NL" sz="1400" dirty="0">
                          <a:effectLst/>
                        </a:rPr>
                        <a:t>0°</a:t>
                      </a:r>
                    </a:p>
                  </a:txBody>
                  <a:tcPr anchor="ctr">
                    <a:lnL>
                      <a:noFill/>
                    </a:lnL>
                    <a:lnR>
                      <a:noFill/>
                    </a:lnR>
                    <a:lnT>
                      <a:noFill/>
                    </a:lnT>
                    <a:lnB>
                      <a:noFill/>
                    </a:lnB>
                    <a:solidFill>
                      <a:srgbClr val="A7DCF5"/>
                    </a:solidFill>
                  </a:tcPr>
                </a:tc>
                <a:tc>
                  <a:txBody>
                    <a:bodyPr/>
                    <a:lstStyle/>
                    <a:p>
                      <a:pPr algn="ctr"/>
                      <a:r>
                        <a:rPr lang="nl-NL" sz="1400">
                          <a:effectLst/>
                        </a:rPr>
                        <a:t>1</a:t>
                      </a:r>
                    </a:p>
                  </a:txBody>
                  <a:tcPr anchor="ctr">
                    <a:lnL>
                      <a:noFill/>
                    </a:lnL>
                    <a:lnR>
                      <a:noFill/>
                    </a:lnR>
                    <a:lnT>
                      <a:noFill/>
                    </a:lnT>
                    <a:lnB>
                      <a:noFill/>
                    </a:lnB>
                    <a:solidFill>
                      <a:srgbClr val="A7DCF5"/>
                    </a:solidFill>
                  </a:tcPr>
                </a:tc>
                <a:tc>
                  <a:txBody>
                    <a:bodyPr/>
                    <a:lstStyle/>
                    <a:p>
                      <a:pPr algn="ctr"/>
                      <a:r>
                        <a:rPr lang="nl-NL" sz="1400">
                          <a:effectLst/>
                        </a:rPr>
                        <a:t>0%</a:t>
                      </a:r>
                    </a:p>
                  </a:txBody>
                  <a:tcPr anchor="ctr">
                    <a:lnL>
                      <a:noFill/>
                    </a:lnL>
                    <a:lnR>
                      <a:noFill/>
                    </a:lnR>
                    <a:lnT>
                      <a:noFill/>
                    </a:lnT>
                    <a:lnB>
                      <a:noFill/>
                    </a:lnB>
                    <a:solidFill>
                      <a:srgbClr val="A7DCF5"/>
                    </a:solidFill>
                  </a:tcPr>
                </a:tc>
                <a:extLst>
                  <a:ext uri="{0D108BD9-81ED-4DB2-BD59-A6C34878D82A}">
                    <a16:rowId xmlns:a16="http://schemas.microsoft.com/office/drawing/2014/main" val="10001"/>
                  </a:ext>
                </a:extLst>
              </a:tr>
              <a:tr h="310428">
                <a:tc>
                  <a:txBody>
                    <a:bodyPr/>
                    <a:lstStyle/>
                    <a:p>
                      <a:pPr algn="ctr"/>
                      <a:r>
                        <a:rPr lang="nl-NL" sz="1400">
                          <a:effectLst/>
                        </a:rPr>
                        <a:t>30 °</a:t>
                      </a:r>
                    </a:p>
                  </a:txBody>
                  <a:tcPr anchor="ctr">
                    <a:lnL>
                      <a:noFill/>
                    </a:lnL>
                    <a:lnR>
                      <a:noFill/>
                    </a:lnR>
                    <a:lnT>
                      <a:noFill/>
                    </a:lnT>
                    <a:lnB>
                      <a:noFill/>
                    </a:lnB>
                    <a:solidFill>
                      <a:srgbClr val="A7DCF5"/>
                    </a:solidFill>
                  </a:tcPr>
                </a:tc>
                <a:tc>
                  <a:txBody>
                    <a:bodyPr/>
                    <a:lstStyle/>
                    <a:p>
                      <a:pPr algn="ctr"/>
                      <a:r>
                        <a:rPr lang="nl-NL" sz="1400">
                          <a:effectLst/>
                        </a:rPr>
                        <a:t>1,15</a:t>
                      </a:r>
                    </a:p>
                  </a:txBody>
                  <a:tcPr anchor="ctr">
                    <a:lnL>
                      <a:noFill/>
                    </a:lnL>
                    <a:lnR>
                      <a:noFill/>
                    </a:lnR>
                    <a:lnT>
                      <a:noFill/>
                    </a:lnT>
                    <a:lnB>
                      <a:noFill/>
                    </a:lnB>
                    <a:solidFill>
                      <a:srgbClr val="A7DCF5"/>
                    </a:solidFill>
                  </a:tcPr>
                </a:tc>
                <a:tc>
                  <a:txBody>
                    <a:bodyPr/>
                    <a:lstStyle/>
                    <a:p>
                      <a:pPr algn="ctr"/>
                      <a:r>
                        <a:rPr lang="nl-NL" sz="1400">
                          <a:effectLst/>
                        </a:rPr>
                        <a:t>7%</a:t>
                      </a:r>
                    </a:p>
                  </a:txBody>
                  <a:tcPr anchor="ctr">
                    <a:lnL>
                      <a:noFill/>
                    </a:lnL>
                    <a:lnR>
                      <a:noFill/>
                    </a:lnR>
                    <a:lnT>
                      <a:noFill/>
                    </a:lnT>
                    <a:lnB>
                      <a:noFill/>
                    </a:lnB>
                    <a:solidFill>
                      <a:srgbClr val="A7DCF5"/>
                    </a:solidFill>
                  </a:tcPr>
                </a:tc>
                <a:extLst>
                  <a:ext uri="{0D108BD9-81ED-4DB2-BD59-A6C34878D82A}">
                    <a16:rowId xmlns:a16="http://schemas.microsoft.com/office/drawing/2014/main" val="10002"/>
                  </a:ext>
                </a:extLst>
              </a:tr>
              <a:tr h="310428">
                <a:tc>
                  <a:txBody>
                    <a:bodyPr/>
                    <a:lstStyle/>
                    <a:p>
                      <a:pPr algn="ctr"/>
                      <a:r>
                        <a:rPr lang="nl-NL" sz="1400">
                          <a:effectLst/>
                        </a:rPr>
                        <a:t>60 °</a:t>
                      </a:r>
                    </a:p>
                  </a:txBody>
                  <a:tcPr anchor="ctr">
                    <a:lnL>
                      <a:noFill/>
                    </a:lnL>
                    <a:lnR>
                      <a:noFill/>
                    </a:lnR>
                    <a:lnT>
                      <a:noFill/>
                    </a:lnT>
                    <a:lnB>
                      <a:noFill/>
                    </a:lnB>
                    <a:solidFill>
                      <a:srgbClr val="A7DCF5"/>
                    </a:solidFill>
                  </a:tcPr>
                </a:tc>
                <a:tc>
                  <a:txBody>
                    <a:bodyPr/>
                    <a:lstStyle/>
                    <a:p>
                      <a:pPr algn="ctr"/>
                      <a:r>
                        <a:rPr lang="nl-NL" sz="1400">
                          <a:effectLst/>
                        </a:rPr>
                        <a:t>2</a:t>
                      </a:r>
                    </a:p>
                  </a:txBody>
                  <a:tcPr anchor="ctr">
                    <a:lnL>
                      <a:noFill/>
                    </a:lnL>
                    <a:lnR>
                      <a:noFill/>
                    </a:lnR>
                    <a:lnT>
                      <a:noFill/>
                    </a:lnT>
                    <a:lnB>
                      <a:noFill/>
                    </a:lnB>
                    <a:solidFill>
                      <a:srgbClr val="A7DCF5"/>
                    </a:solidFill>
                  </a:tcPr>
                </a:tc>
                <a:tc>
                  <a:txBody>
                    <a:bodyPr/>
                    <a:lstStyle/>
                    <a:p>
                      <a:pPr algn="ctr"/>
                      <a:r>
                        <a:rPr lang="nl-NL" sz="1400" dirty="0">
                          <a:effectLst/>
                        </a:rPr>
                        <a:t>41%</a:t>
                      </a:r>
                    </a:p>
                  </a:txBody>
                  <a:tcPr anchor="ctr">
                    <a:lnL>
                      <a:noFill/>
                    </a:lnL>
                    <a:lnR>
                      <a:noFill/>
                    </a:lnR>
                    <a:lnT>
                      <a:noFill/>
                    </a:lnT>
                    <a:lnB>
                      <a:noFill/>
                    </a:lnB>
                    <a:solidFill>
                      <a:srgbClr val="A7DCF5"/>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82878047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938087" y="4103361"/>
            <a:ext cx="10778929" cy="45719"/>
          </a:xfrm>
          <a:prstGeom prst="rect">
            <a:avLst/>
          </a:prstGeom>
          <a:noFill/>
          <a:ln w="9525">
            <a:noFill/>
            <a:miter lim="800000"/>
            <a:headEnd/>
            <a:tailEnd/>
          </a:ln>
        </p:spPr>
        <p:txBody>
          <a:bodyPr wrap="square">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 name="Tekstvak 1"/>
          <p:cNvSpPr txBox="1"/>
          <p:nvPr/>
        </p:nvSpPr>
        <p:spPr>
          <a:xfrm>
            <a:off x="773906" y="4613220"/>
            <a:ext cx="7848872" cy="2092881"/>
          </a:xfrm>
          <a:prstGeom prst="rect">
            <a:avLst/>
          </a:prstGeom>
          <a:noFill/>
        </p:spPr>
        <p:txBody>
          <a:bodyPr wrap="square" rtlCol="0">
            <a:spAutoFit/>
          </a:bodyPr>
          <a:lstStyle/>
          <a:p>
            <a:pPr marL="457200" indent="-457200">
              <a:buClr>
                <a:schemeClr val="tx1"/>
              </a:buClr>
              <a:buFont typeface="Wingdings" panose="05000000000000000000" pitchFamily="2" charset="2"/>
              <a:buChar char="Ø"/>
            </a:pPr>
            <a:r>
              <a:rPr lang="nl-NL" sz="2600" b="1" dirty="0">
                <a:solidFill>
                  <a:srgbClr val="C00000"/>
                </a:solidFill>
              </a:rPr>
              <a:t>Zuivere bocht</a:t>
            </a:r>
            <a:r>
              <a:rPr lang="nl-NL" sz="2600" dirty="0"/>
              <a:t>: stick en aangepaste hoeveelheid voet</a:t>
            </a:r>
          </a:p>
          <a:p>
            <a:pPr marL="457200" indent="-457200">
              <a:buClr>
                <a:schemeClr val="tx1"/>
              </a:buClr>
              <a:buFont typeface="Wingdings" panose="05000000000000000000" pitchFamily="2" charset="2"/>
              <a:buChar char="Ø"/>
            </a:pPr>
            <a:r>
              <a:rPr lang="nl-NL" sz="2600" b="1" dirty="0">
                <a:solidFill>
                  <a:srgbClr val="C00000"/>
                </a:solidFill>
              </a:rPr>
              <a:t>Slippend</a:t>
            </a:r>
            <a:r>
              <a:rPr lang="nl-NL" sz="2600" dirty="0"/>
              <a:t>: 	- te weinig voet (te veel inclinatie)</a:t>
            </a:r>
          </a:p>
          <a:p>
            <a:pPr lvl="2">
              <a:buClr>
                <a:schemeClr val="tx1"/>
              </a:buClr>
            </a:pPr>
            <a:r>
              <a:rPr lang="nl-NL" sz="2600" dirty="0"/>
              <a:t>	- neus aan de buitenbocht</a:t>
            </a:r>
          </a:p>
          <a:p>
            <a:pPr marL="457200" indent="-457200">
              <a:buClr>
                <a:schemeClr val="tx1"/>
              </a:buClr>
              <a:buFont typeface="Wingdings" panose="05000000000000000000" pitchFamily="2" charset="2"/>
              <a:buChar char="Ø"/>
            </a:pPr>
            <a:r>
              <a:rPr lang="nl-NL" sz="2600" b="1" dirty="0">
                <a:solidFill>
                  <a:srgbClr val="C00000"/>
                </a:solidFill>
              </a:rPr>
              <a:t>Schuivend</a:t>
            </a:r>
            <a:r>
              <a:rPr lang="nl-NL" sz="2600" dirty="0"/>
              <a:t>: - te veel voet (te weinig inclinatie)</a:t>
            </a:r>
          </a:p>
          <a:p>
            <a:pPr lvl="3">
              <a:buClr>
                <a:srgbClr val="FF0000"/>
              </a:buClr>
            </a:pPr>
            <a:r>
              <a:rPr lang="nl-NL" sz="2600" dirty="0"/>
              <a:t>	   - neus aan de binnenbocht</a:t>
            </a:r>
          </a:p>
        </p:txBody>
      </p:sp>
      <p:pic>
        <p:nvPicPr>
          <p:cNvPr id="4098" name="Picture 2" descr="http://www.zweefvliegopleiding.nl/images/beginselen/schuiven-slippe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0883" y="1198339"/>
            <a:ext cx="7182234" cy="3243977"/>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 Box 6">
            <a:extLst>
              <a:ext uri="{FF2B5EF4-FFF2-40B4-BE49-F238E27FC236}">
                <a16:creationId xmlns:a16="http://schemas.microsoft.com/office/drawing/2014/main" id="{33396795-ADF7-D14A-89D8-B3042AF419EA}"/>
              </a:ext>
            </a:extLst>
          </p:cNvPr>
          <p:cNvSpPr txBox="1">
            <a:spLocks noChangeArrowheads="1"/>
          </p:cNvSpPr>
          <p:nvPr/>
        </p:nvSpPr>
        <p:spPr bwMode="auto">
          <a:xfrm>
            <a:off x="3059832" y="74538"/>
            <a:ext cx="2555764" cy="523220"/>
          </a:xfrm>
          <a:prstGeom prst="rect">
            <a:avLst/>
          </a:prstGeom>
          <a:noFill/>
          <a:ln w="9525">
            <a:noFill/>
            <a:miter lim="800000"/>
            <a:headEnd/>
            <a:tailEnd/>
          </a:ln>
        </p:spPr>
        <p:txBody>
          <a:bodyPr wrap="square">
            <a:spAutoFit/>
          </a:bodyPr>
          <a:lstStyle/>
          <a:p>
            <a:r>
              <a:rPr lang="nl-NL" sz="2800" dirty="0">
                <a:solidFill>
                  <a:schemeClr val="bg1"/>
                </a:solidFill>
              </a:rPr>
              <a:t>5.5 Beperkingen</a:t>
            </a:r>
          </a:p>
        </p:txBody>
      </p:sp>
      <p:sp>
        <p:nvSpPr>
          <p:cNvPr id="13" name="Tijdelijke aanduiding voor dianummer 5">
            <a:extLst>
              <a:ext uri="{FF2B5EF4-FFF2-40B4-BE49-F238E27FC236}">
                <a16:creationId xmlns:a16="http://schemas.microsoft.com/office/drawing/2014/main" id="{13F5E256-7FD8-6B4C-AF2F-5A81435A51A5}"/>
              </a:ext>
            </a:extLst>
          </p:cNvPr>
          <p:cNvSpPr>
            <a:spLocks noGrp="1"/>
          </p:cNvSpPr>
          <p:nvPr>
            <p:ph type="sldNum" sz="quarter" idx="12"/>
          </p:nvPr>
        </p:nvSpPr>
        <p:spPr>
          <a:xfrm>
            <a:off x="6553200" y="6356350"/>
            <a:ext cx="2133600" cy="365125"/>
          </a:xfrm>
        </p:spPr>
        <p:txBody>
          <a:bodyPr/>
          <a:lstStyle/>
          <a:p>
            <a:fld id="{5EFD4441-029F-F74E-8277-EA60BAE516F2}" type="slidenum">
              <a:rPr lang="nl-NL"/>
              <a:pPr/>
              <a:t>108</a:t>
            </a:fld>
            <a:endParaRPr lang="nl-NL" dirty="0"/>
          </a:p>
        </p:txBody>
      </p:sp>
      <p:sp>
        <p:nvSpPr>
          <p:cNvPr id="14" name="Text Box 6">
            <a:extLst>
              <a:ext uri="{FF2B5EF4-FFF2-40B4-BE49-F238E27FC236}">
                <a16:creationId xmlns:a16="http://schemas.microsoft.com/office/drawing/2014/main" id="{1ED2249D-DE71-D742-BFF0-84089BD98115}"/>
              </a:ext>
            </a:extLst>
          </p:cNvPr>
          <p:cNvSpPr txBox="1">
            <a:spLocks noChangeArrowheads="1"/>
          </p:cNvSpPr>
          <p:nvPr/>
        </p:nvSpPr>
        <p:spPr bwMode="auto">
          <a:xfrm>
            <a:off x="179512" y="673532"/>
            <a:ext cx="446763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pPr>
              <a:buClr>
                <a:srgbClr val="FF0000"/>
              </a:buClr>
            </a:pPr>
            <a:r>
              <a:rPr lang="nl-NL" sz="2800" dirty="0">
                <a:solidFill>
                  <a:schemeClr val="bg1"/>
                </a:solidFill>
              </a:rPr>
              <a:t>Onzuivere bochten</a:t>
            </a:r>
          </a:p>
        </p:txBody>
      </p:sp>
    </p:spTree>
    <p:extLst>
      <p:ext uri="{BB962C8B-B14F-4D97-AF65-F5344CB8AC3E}">
        <p14:creationId xmlns:p14="http://schemas.microsoft.com/office/powerpoint/2010/main" val="50012181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938087" y="4103361"/>
            <a:ext cx="10778929" cy="45719"/>
          </a:xfrm>
          <a:prstGeom prst="rect">
            <a:avLst/>
          </a:prstGeom>
          <a:noFill/>
          <a:ln w="9525">
            <a:noFill/>
            <a:miter lim="800000"/>
            <a:headEnd/>
            <a:tailEnd/>
          </a:ln>
        </p:spPr>
        <p:txBody>
          <a:bodyPr wrap="square">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 name="Tekstvak 1"/>
          <p:cNvSpPr txBox="1"/>
          <p:nvPr/>
        </p:nvSpPr>
        <p:spPr>
          <a:xfrm>
            <a:off x="747131" y="4183287"/>
            <a:ext cx="6993221" cy="1631216"/>
          </a:xfrm>
          <a:prstGeom prst="rect">
            <a:avLst/>
          </a:prstGeom>
          <a:noFill/>
        </p:spPr>
        <p:txBody>
          <a:bodyPr wrap="square" rtlCol="0">
            <a:spAutoFit/>
          </a:bodyPr>
          <a:lstStyle/>
          <a:p>
            <a:pPr>
              <a:buClr>
                <a:srgbClr val="FF0000"/>
              </a:buClr>
            </a:pPr>
            <a:r>
              <a:rPr lang="nl-NL" sz="1600" dirty="0"/>
              <a:t>*2 stappen van het haakeffect = slippende bocht</a:t>
            </a:r>
          </a:p>
          <a:p>
            <a:pPr>
              <a:buClr>
                <a:srgbClr val="FF0000"/>
              </a:buClr>
            </a:pPr>
            <a:endParaRPr lang="nl-NL" sz="1600" dirty="0"/>
          </a:p>
          <a:p>
            <a:pPr>
              <a:buClr>
                <a:srgbClr val="FF0000"/>
              </a:buClr>
            </a:pPr>
            <a:endParaRPr lang="nl-NL" sz="1600" dirty="0"/>
          </a:p>
          <a:p>
            <a:pPr marL="457200" indent="-457200">
              <a:buClr>
                <a:schemeClr val="tx1"/>
              </a:buClr>
              <a:buFont typeface="Wingdings" panose="05000000000000000000" pitchFamily="2" charset="2"/>
              <a:buChar char="Ø"/>
            </a:pPr>
            <a:r>
              <a:rPr lang="nl-NL" sz="2600" b="1" dirty="0">
                <a:solidFill>
                  <a:srgbClr val="C00000"/>
                </a:solidFill>
              </a:rPr>
              <a:t>Piefje/koordje</a:t>
            </a:r>
            <a:r>
              <a:rPr lang="nl-NL" sz="2600" b="1" dirty="0"/>
              <a:t>: </a:t>
            </a:r>
            <a:r>
              <a:rPr lang="nl-NL" sz="2600" dirty="0"/>
              <a:t>relatieve luchtstroming</a:t>
            </a:r>
          </a:p>
          <a:p>
            <a:pPr marL="457200" indent="-457200">
              <a:buClr>
                <a:schemeClr val="tx1"/>
              </a:buClr>
              <a:buFont typeface="Wingdings" panose="05000000000000000000" pitchFamily="2" charset="2"/>
              <a:buChar char="Ø"/>
            </a:pPr>
            <a:r>
              <a:rPr lang="nl-NL" sz="2600" b="1" dirty="0">
                <a:solidFill>
                  <a:srgbClr val="C00000"/>
                </a:solidFill>
              </a:rPr>
              <a:t>Kogel/belletje</a:t>
            </a:r>
            <a:r>
              <a:rPr lang="nl-NL" sz="2600" b="1" dirty="0"/>
              <a:t>:</a:t>
            </a:r>
            <a:r>
              <a:rPr lang="nl-NL" sz="2600" dirty="0"/>
              <a:t> richting schijnbaar gewicht</a:t>
            </a:r>
          </a:p>
        </p:txBody>
      </p:sp>
      <p:sp>
        <p:nvSpPr>
          <p:cNvPr id="12" name="Text Box 6">
            <a:extLst>
              <a:ext uri="{FF2B5EF4-FFF2-40B4-BE49-F238E27FC236}">
                <a16:creationId xmlns:a16="http://schemas.microsoft.com/office/drawing/2014/main" id="{33396795-ADF7-D14A-89D8-B3042AF419EA}"/>
              </a:ext>
            </a:extLst>
          </p:cNvPr>
          <p:cNvSpPr txBox="1">
            <a:spLocks noChangeArrowheads="1"/>
          </p:cNvSpPr>
          <p:nvPr/>
        </p:nvSpPr>
        <p:spPr bwMode="auto">
          <a:xfrm>
            <a:off x="3059832" y="74538"/>
            <a:ext cx="2555764" cy="523220"/>
          </a:xfrm>
          <a:prstGeom prst="rect">
            <a:avLst/>
          </a:prstGeom>
          <a:noFill/>
          <a:ln w="9525">
            <a:noFill/>
            <a:miter lim="800000"/>
            <a:headEnd/>
            <a:tailEnd/>
          </a:ln>
        </p:spPr>
        <p:txBody>
          <a:bodyPr wrap="square">
            <a:spAutoFit/>
          </a:bodyPr>
          <a:lstStyle/>
          <a:p>
            <a:r>
              <a:rPr lang="nl-NL" sz="2800" dirty="0">
                <a:solidFill>
                  <a:schemeClr val="bg1"/>
                </a:solidFill>
              </a:rPr>
              <a:t>5.5 Beperkingen</a:t>
            </a:r>
          </a:p>
        </p:txBody>
      </p:sp>
      <p:sp>
        <p:nvSpPr>
          <p:cNvPr id="13" name="Tijdelijke aanduiding voor dianummer 5">
            <a:extLst>
              <a:ext uri="{FF2B5EF4-FFF2-40B4-BE49-F238E27FC236}">
                <a16:creationId xmlns:a16="http://schemas.microsoft.com/office/drawing/2014/main" id="{13F5E256-7FD8-6B4C-AF2F-5A81435A51A5}"/>
              </a:ext>
            </a:extLst>
          </p:cNvPr>
          <p:cNvSpPr>
            <a:spLocks noGrp="1"/>
          </p:cNvSpPr>
          <p:nvPr>
            <p:ph type="sldNum" sz="quarter" idx="12"/>
          </p:nvPr>
        </p:nvSpPr>
        <p:spPr>
          <a:xfrm>
            <a:off x="6553200" y="6356350"/>
            <a:ext cx="2133600" cy="365125"/>
          </a:xfrm>
        </p:spPr>
        <p:txBody>
          <a:bodyPr/>
          <a:lstStyle/>
          <a:p>
            <a:fld id="{5EFD4441-029F-F74E-8277-EA60BAE516F2}" type="slidenum">
              <a:rPr lang="nl-NL"/>
              <a:pPr/>
              <a:t>109</a:t>
            </a:fld>
            <a:endParaRPr lang="nl-NL" dirty="0"/>
          </a:p>
        </p:txBody>
      </p:sp>
      <p:sp>
        <p:nvSpPr>
          <p:cNvPr id="14" name="Text Box 6">
            <a:extLst>
              <a:ext uri="{FF2B5EF4-FFF2-40B4-BE49-F238E27FC236}">
                <a16:creationId xmlns:a16="http://schemas.microsoft.com/office/drawing/2014/main" id="{29BA0716-9028-DC44-9E5F-CB1544B771FF}"/>
              </a:ext>
            </a:extLst>
          </p:cNvPr>
          <p:cNvSpPr txBox="1">
            <a:spLocks noChangeArrowheads="1"/>
          </p:cNvSpPr>
          <p:nvPr/>
        </p:nvSpPr>
        <p:spPr bwMode="auto">
          <a:xfrm>
            <a:off x="179512" y="673532"/>
            <a:ext cx="446763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pPr>
              <a:buClr>
                <a:srgbClr val="FF0000"/>
              </a:buClr>
            </a:pPr>
            <a:r>
              <a:rPr lang="nl-NL" sz="2800" dirty="0">
                <a:solidFill>
                  <a:schemeClr val="bg1"/>
                </a:solidFill>
              </a:rPr>
              <a:t>Onzuivere bochten</a:t>
            </a:r>
          </a:p>
        </p:txBody>
      </p:sp>
      <p:pic>
        <p:nvPicPr>
          <p:cNvPr id="71682" name="Picture 2">
            <a:extLst>
              <a:ext uri="{FF2B5EF4-FFF2-40B4-BE49-F238E27FC236}">
                <a16:creationId xmlns:a16="http://schemas.microsoft.com/office/drawing/2014/main" id="{15EC3290-2939-1042-A9D0-72DDD34968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357" y="1233264"/>
            <a:ext cx="4395848" cy="2718099"/>
          </a:xfrm>
          <a:prstGeom prst="rect">
            <a:avLst/>
          </a:prstGeom>
          <a:noFill/>
          <a:extLst>
            <a:ext uri="{909E8E84-426E-40DD-AFC4-6F175D3DCCD1}">
              <a14:hiddenFill xmlns:a14="http://schemas.microsoft.com/office/drawing/2010/main">
                <a:solidFill>
                  <a:srgbClr val="FFFFFF"/>
                </a:solidFill>
              </a14:hiddenFill>
            </a:ext>
          </a:extLst>
        </p:spPr>
      </p:pic>
      <p:pic>
        <p:nvPicPr>
          <p:cNvPr id="71684" name="Picture 4">
            <a:extLst>
              <a:ext uri="{FF2B5EF4-FFF2-40B4-BE49-F238E27FC236}">
                <a16:creationId xmlns:a16="http://schemas.microsoft.com/office/drawing/2014/main" id="{9E927E45-123F-984A-A59B-6B1F19C21BE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 r="32184"/>
          <a:stretch/>
        </p:blipFill>
        <p:spPr bwMode="auto">
          <a:xfrm>
            <a:off x="4799413" y="1233264"/>
            <a:ext cx="4051230" cy="2718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932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pic>
        <p:nvPicPr>
          <p:cNvPr id="7170" name="Picture 2" descr="http://www.zweefvliegopleiding.nl/images/evo/werking-roere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0347" y="1196752"/>
            <a:ext cx="4463305" cy="5400600"/>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ext Box 6">
            <a:extLst>
              <a:ext uri="{FF2B5EF4-FFF2-40B4-BE49-F238E27FC236}">
                <a16:creationId xmlns:a16="http://schemas.microsoft.com/office/drawing/2014/main" id="{9D58CD6E-2E74-884B-A999-4CFFE8C43B9B}"/>
              </a:ext>
            </a:extLst>
          </p:cNvPr>
          <p:cNvSpPr txBox="1">
            <a:spLocks noChangeArrowheads="1"/>
          </p:cNvSpPr>
          <p:nvPr/>
        </p:nvSpPr>
        <p:spPr bwMode="auto">
          <a:xfrm>
            <a:off x="179512" y="673532"/>
            <a:ext cx="375996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sz="2800" dirty="0">
                <a:solidFill>
                  <a:schemeClr val="bg1"/>
                </a:solidFill>
              </a:rPr>
              <a:t>Een paar basisbegrippen</a:t>
            </a:r>
          </a:p>
        </p:txBody>
      </p:sp>
      <p:sp>
        <p:nvSpPr>
          <p:cNvPr id="14" name="Text Box 6">
            <a:extLst>
              <a:ext uri="{FF2B5EF4-FFF2-40B4-BE49-F238E27FC236}">
                <a16:creationId xmlns:a16="http://schemas.microsoft.com/office/drawing/2014/main" id="{0378708C-6516-6A43-828E-061E9553814A}"/>
              </a:ext>
            </a:extLst>
          </p:cNvPr>
          <p:cNvSpPr txBox="1">
            <a:spLocks noChangeArrowheads="1"/>
          </p:cNvSpPr>
          <p:nvPr/>
        </p:nvSpPr>
        <p:spPr bwMode="auto">
          <a:xfrm>
            <a:off x="2267744" y="97468"/>
            <a:ext cx="5259453" cy="523220"/>
          </a:xfrm>
          <a:prstGeom prst="rect">
            <a:avLst/>
          </a:prstGeom>
          <a:noFill/>
          <a:ln w="9525">
            <a:noFill/>
            <a:miter lim="800000"/>
            <a:headEnd/>
            <a:tailEnd/>
          </a:ln>
        </p:spPr>
        <p:txBody>
          <a:bodyPr wrap="none">
            <a:spAutoFit/>
          </a:bodyPr>
          <a:lstStyle/>
          <a:p>
            <a:r>
              <a:rPr lang="nl-NL" sz="2800" dirty="0">
                <a:solidFill>
                  <a:schemeClr val="bg1"/>
                </a:solidFill>
              </a:rPr>
              <a:t>5. Beginselen van het zweefvliegen</a:t>
            </a:r>
          </a:p>
        </p:txBody>
      </p:sp>
      <p:sp>
        <p:nvSpPr>
          <p:cNvPr id="15" name="Tijdelijke aanduiding voor dianummer 5">
            <a:extLst>
              <a:ext uri="{FF2B5EF4-FFF2-40B4-BE49-F238E27FC236}">
                <a16:creationId xmlns:a16="http://schemas.microsoft.com/office/drawing/2014/main" id="{0A94C8C5-4041-4244-968A-450FBD9BA84E}"/>
              </a:ext>
            </a:extLst>
          </p:cNvPr>
          <p:cNvSpPr>
            <a:spLocks noGrp="1"/>
          </p:cNvSpPr>
          <p:nvPr>
            <p:ph type="sldNum" sz="quarter" idx="12"/>
          </p:nvPr>
        </p:nvSpPr>
        <p:spPr>
          <a:xfrm>
            <a:off x="6553200" y="6356350"/>
            <a:ext cx="2133600" cy="365125"/>
          </a:xfrm>
        </p:spPr>
        <p:txBody>
          <a:bodyPr/>
          <a:lstStyle/>
          <a:p>
            <a:fld id="{04358825-FB57-CA49-8B08-1E99B68E503C}" type="slidenum">
              <a:rPr lang="nl-NL"/>
              <a:pPr/>
              <a:t>11</a:t>
            </a:fld>
            <a:endParaRPr lang="nl-NL"/>
          </a:p>
        </p:txBody>
      </p:sp>
    </p:spTree>
    <p:extLst>
      <p:ext uri="{BB962C8B-B14F-4D97-AF65-F5344CB8AC3E}">
        <p14:creationId xmlns:p14="http://schemas.microsoft.com/office/powerpoint/2010/main" val="298140083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 name="Tekstvak 1"/>
          <p:cNvSpPr txBox="1"/>
          <p:nvPr/>
        </p:nvSpPr>
        <p:spPr>
          <a:xfrm>
            <a:off x="1154332" y="3899144"/>
            <a:ext cx="6465668" cy="2492990"/>
          </a:xfrm>
          <a:prstGeom prst="rect">
            <a:avLst/>
          </a:prstGeom>
          <a:noFill/>
        </p:spPr>
        <p:txBody>
          <a:bodyPr wrap="square" rtlCol="0">
            <a:spAutoFit/>
          </a:bodyPr>
          <a:lstStyle/>
          <a:p>
            <a:pPr>
              <a:buClr>
                <a:schemeClr val="tx1"/>
              </a:buClr>
            </a:pPr>
            <a:r>
              <a:rPr lang="nl-NL" sz="2600" dirty="0"/>
              <a:t>Constante snelheid:</a:t>
            </a:r>
          </a:p>
          <a:p>
            <a:pPr marL="457200" indent="-457200">
              <a:buClr>
                <a:schemeClr val="tx1"/>
              </a:buClr>
              <a:buFont typeface="Wingdings" pitchFamily="2" charset="2"/>
              <a:buChar char="Ø"/>
            </a:pPr>
            <a:r>
              <a:rPr lang="nl-NL" sz="2600" dirty="0"/>
              <a:t>Bochtstraal groter bij kleine inclinatie</a:t>
            </a:r>
          </a:p>
          <a:p>
            <a:pPr marL="457200" indent="-457200">
              <a:buClr>
                <a:schemeClr val="tx1"/>
              </a:buClr>
              <a:buFont typeface="Wingdings" pitchFamily="2" charset="2"/>
              <a:buChar char="Ø"/>
            </a:pPr>
            <a:r>
              <a:rPr lang="nl-NL" sz="2600" dirty="0"/>
              <a:t>Giersnelheid groter bij grote inclinatie</a:t>
            </a:r>
          </a:p>
          <a:p>
            <a:pPr>
              <a:buClr>
                <a:schemeClr val="tx1"/>
              </a:buClr>
            </a:pPr>
            <a:endParaRPr lang="nl-NL" sz="2600" dirty="0"/>
          </a:p>
          <a:p>
            <a:pPr>
              <a:buClr>
                <a:schemeClr val="tx1"/>
              </a:buClr>
            </a:pPr>
            <a:r>
              <a:rPr lang="nl-NL" sz="2600" dirty="0"/>
              <a:t>Constante inclinatie:</a:t>
            </a:r>
          </a:p>
          <a:p>
            <a:pPr marL="457200" indent="-457200">
              <a:buClr>
                <a:schemeClr val="tx1"/>
              </a:buClr>
              <a:buFont typeface="Wingdings" pitchFamily="2" charset="2"/>
              <a:buChar char="Ø"/>
            </a:pPr>
            <a:r>
              <a:rPr lang="nl-NL" sz="2600" dirty="0"/>
              <a:t>Bochtstraal groter bij hoge snelheid</a:t>
            </a:r>
          </a:p>
        </p:txBody>
      </p:sp>
      <p:pic>
        <p:nvPicPr>
          <p:cNvPr id="3" name="Afbeelding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25" y="1374529"/>
            <a:ext cx="8939750" cy="2381741"/>
          </a:xfrm>
          <a:prstGeom prst="rect">
            <a:avLst/>
          </a:prstGeom>
        </p:spPr>
      </p:pic>
      <p:sp>
        <p:nvSpPr>
          <p:cNvPr id="12" name="Text Box 6">
            <a:extLst>
              <a:ext uri="{FF2B5EF4-FFF2-40B4-BE49-F238E27FC236}">
                <a16:creationId xmlns:a16="http://schemas.microsoft.com/office/drawing/2014/main" id="{97644245-CE0B-1D4E-ADA9-C80AF394BA97}"/>
              </a:ext>
            </a:extLst>
          </p:cNvPr>
          <p:cNvSpPr txBox="1">
            <a:spLocks noChangeArrowheads="1"/>
          </p:cNvSpPr>
          <p:nvPr/>
        </p:nvSpPr>
        <p:spPr bwMode="auto">
          <a:xfrm>
            <a:off x="3059832" y="74538"/>
            <a:ext cx="2555764" cy="523220"/>
          </a:xfrm>
          <a:prstGeom prst="rect">
            <a:avLst/>
          </a:prstGeom>
          <a:noFill/>
          <a:ln w="9525">
            <a:noFill/>
            <a:miter lim="800000"/>
            <a:headEnd/>
            <a:tailEnd/>
          </a:ln>
        </p:spPr>
        <p:txBody>
          <a:bodyPr wrap="square">
            <a:spAutoFit/>
          </a:bodyPr>
          <a:lstStyle/>
          <a:p>
            <a:r>
              <a:rPr lang="nl-NL" sz="2800" dirty="0">
                <a:solidFill>
                  <a:schemeClr val="bg1"/>
                </a:solidFill>
              </a:rPr>
              <a:t>5.5 Beperkingen</a:t>
            </a:r>
          </a:p>
        </p:txBody>
      </p:sp>
      <p:sp>
        <p:nvSpPr>
          <p:cNvPr id="13" name="Tijdelijke aanduiding voor dianummer 5">
            <a:extLst>
              <a:ext uri="{FF2B5EF4-FFF2-40B4-BE49-F238E27FC236}">
                <a16:creationId xmlns:a16="http://schemas.microsoft.com/office/drawing/2014/main" id="{FA844C55-37CB-8D44-B956-F5C9AC7CAA46}"/>
              </a:ext>
            </a:extLst>
          </p:cNvPr>
          <p:cNvSpPr>
            <a:spLocks noGrp="1"/>
          </p:cNvSpPr>
          <p:nvPr>
            <p:ph type="sldNum" sz="quarter" idx="12"/>
          </p:nvPr>
        </p:nvSpPr>
        <p:spPr>
          <a:xfrm>
            <a:off x="6553200" y="6356350"/>
            <a:ext cx="2133600" cy="365125"/>
          </a:xfrm>
        </p:spPr>
        <p:txBody>
          <a:bodyPr/>
          <a:lstStyle/>
          <a:p>
            <a:fld id="{5EFD4441-029F-F74E-8277-EA60BAE516F2}" type="slidenum">
              <a:rPr lang="nl-NL"/>
              <a:pPr/>
              <a:t>110</a:t>
            </a:fld>
            <a:endParaRPr lang="nl-NL" dirty="0"/>
          </a:p>
        </p:txBody>
      </p:sp>
      <p:sp>
        <p:nvSpPr>
          <p:cNvPr id="14" name="Text Box 6">
            <a:extLst>
              <a:ext uri="{FF2B5EF4-FFF2-40B4-BE49-F238E27FC236}">
                <a16:creationId xmlns:a16="http://schemas.microsoft.com/office/drawing/2014/main" id="{8E90897C-DE13-A942-BC5E-1CC80290B893}"/>
              </a:ext>
            </a:extLst>
          </p:cNvPr>
          <p:cNvSpPr txBox="1">
            <a:spLocks noChangeArrowheads="1"/>
          </p:cNvSpPr>
          <p:nvPr/>
        </p:nvSpPr>
        <p:spPr bwMode="auto">
          <a:xfrm>
            <a:off x="179512" y="673532"/>
            <a:ext cx="446763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pPr>
              <a:buClr>
                <a:srgbClr val="FF0000"/>
              </a:buClr>
            </a:pPr>
            <a:r>
              <a:rPr lang="nl-NL" sz="2800" dirty="0">
                <a:solidFill>
                  <a:schemeClr val="bg1"/>
                </a:solidFill>
              </a:rPr>
              <a:t>Bochtstraal / giersnelheid</a:t>
            </a:r>
          </a:p>
        </p:txBody>
      </p:sp>
    </p:spTree>
    <p:extLst>
      <p:ext uri="{BB962C8B-B14F-4D97-AF65-F5344CB8AC3E}">
        <p14:creationId xmlns:p14="http://schemas.microsoft.com/office/powerpoint/2010/main" val="52432420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 name="Tekstvak 1"/>
          <p:cNvSpPr txBox="1"/>
          <p:nvPr/>
        </p:nvSpPr>
        <p:spPr>
          <a:xfrm>
            <a:off x="214942" y="3866752"/>
            <a:ext cx="8963033" cy="2492990"/>
          </a:xfrm>
          <a:prstGeom prst="rect">
            <a:avLst/>
          </a:prstGeom>
          <a:noFill/>
        </p:spPr>
        <p:txBody>
          <a:bodyPr wrap="square" rtlCol="0">
            <a:spAutoFit/>
          </a:bodyPr>
          <a:lstStyle/>
          <a:p>
            <a:pPr marL="457200" indent="-457200">
              <a:buClr>
                <a:schemeClr val="tx1"/>
              </a:buClr>
              <a:buFont typeface="Wingdings" panose="05000000000000000000" pitchFamily="2" charset="2"/>
              <a:buChar char="Ø"/>
            </a:pPr>
            <a:r>
              <a:rPr lang="nl-NL" sz="2600" b="1" dirty="0">
                <a:solidFill>
                  <a:srgbClr val="C00000"/>
                </a:solidFill>
              </a:rPr>
              <a:t>Manoeuvreerbelasting: </a:t>
            </a:r>
            <a:r>
              <a:rPr lang="nl-NL" sz="2600" dirty="0"/>
              <a:t>extra belastingen als gevolg van de stuurbewegingen</a:t>
            </a:r>
          </a:p>
          <a:p>
            <a:pPr marL="457200" indent="-457200">
              <a:buClr>
                <a:schemeClr val="tx1"/>
              </a:buClr>
              <a:buFont typeface="Wingdings" panose="05000000000000000000" pitchFamily="2" charset="2"/>
              <a:buChar char="Ø"/>
            </a:pPr>
            <a:r>
              <a:rPr lang="nl-NL" sz="2600" b="1" dirty="0">
                <a:solidFill>
                  <a:srgbClr val="C00000"/>
                </a:solidFill>
              </a:rPr>
              <a:t>Remousbelasting: </a:t>
            </a:r>
            <a:r>
              <a:rPr lang="nl-NL" sz="2600" dirty="0"/>
              <a:t>extra belastingen door een plotselinge aanvalshoekvergroting door onrustige lucht (remousstoten) </a:t>
            </a:r>
          </a:p>
          <a:p>
            <a:pPr marL="457200" indent="-457200">
              <a:buClr>
                <a:schemeClr val="tx1"/>
              </a:buClr>
              <a:buFont typeface="Wingdings" panose="05000000000000000000" pitchFamily="2" charset="2"/>
              <a:buChar char="Ø"/>
            </a:pPr>
            <a:r>
              <a:rPr lang="nl-NL" sz="2600" dirty="0"/>
              <a:t>Manoeuvreer- en remousbelastingen worden weergegeven met de </a:t>
            </a:r>
            <a:r>
              <a:rPr lang="nl-NL" sz="2600" dirty="0">
                <a:solidFill>
                  <a:srgbClr val="C00000"/>
                </a:solidFill>
              </a:rPr>
              <a:t>belastingfactor n.</a:t>
            </a:r>
          </a:p>
        </p:txBody>
      </p:sp>
      <p:graphicFrame>
        <p:nvGraphicFramePr>
          <p:cNvPr id="4" name="Tabel 3"/>
          <p:cNvGraphicFramePr>
            <a:graphicFrameLocks noGrp="1"/>
          </p:cNvGraphicFramePr>
          <p:nvPr>
            <p:extLst>
              <p:ext uri="{D42A27DB-BD31-4B8C-83A1-F6EECF244321}">
                <p14:modId xmlns:p14="http://schemas.microsoft.com/office/powerpoint/2010/main" val="4096126805"/>
              </p:ext>
            </p:extLst>
          </p:nvPr>
        </p:nvGraphicFramePr>
        <p:xfrm>
          <a:off x="1061610" y="1351919"/>
          <a:ext cx="7020780" cy="2361142"/>
        </p:xfrm>
        <a:graphic>
          <a:graphicData uri="http://schemas.openxmlformats.org/drawingml/2006/table">
            <a:tbl>
              <a:tblPr/>
              <a:tblGrid>
                <a:gridCol w="2340260">
                  <a:extLst>
                    <a:ext uri="{9D8B030D-6E8A-4147-A177-3AD203B41FA5}">
                      <a16:colId xmlns:a16="http://schemas.microsoft.com/office/drawing/2014/main" val="20000"/>
                    </a:ext>
                  </a:extLst>
                </a:gridCol>
                <a:gridCol w="2340260">
                  <a:extLst>
                    <a:ext uri="{9D8B030D-6E8A-4147-A177-3AD203B41FA5}">
                      <a16:colId xmlns:a16="http://schemas.microsoft.com/office/drawing/2014/main" val="20001"/>
                    </a:ext>
                  </a:extLst>
                </a:gridCol>
                <a:gridCol w="2340260">
                  <a:extLst>
                    <a:ext uri="{9D8B030D-6E8A-4147-A177-3AD203B41FA5}">
                      <a16:colId xmlns:a16="http://schemas.microsoft.com/office/drawing/2014/main" val="20002"/>
                    </a:ext>
                  </a:extLst>
                </a:gridCol>
              </a:tblGrid>
              <a:tr h="0">
                <a:tc>
                  <a:txBody>
                    <a:bodyPr/>
                    <a:lstStyle/>
                    <a:p>
                      <a:pPr algn="ctr"/>
                      <a:endParaRPr lang="nl-NL" sz="2200" baseline="0" dirty="0">
                        <a:effectLst/>
                      </a:endParaRPr>
                    </a:p>
                  </a:txBody>
                  <a:tcPr anchor="ctr">
                    <a:lnL>
                      <a:noFill/>
                    </a:lnL>
                    <a:lnR>
                      <a:noFill/>
                    </a:lnR>
                    <a:lnT>
                      <a:noFill/>
                    </a:lnT>
                    <a:lnB>
                      <a:noFill/>
                    </a:lnB>
                    <a:solidFill>
                      <a:srgbClr val="2D6987"/>
                    </a:solidFill>
                  </a:tcPr>
                </a:tc>
                <a:tc>
                  <a:txBody>
                    <a:bodyPr/>
                    <a:lstStyle/>
                    <a:p>
                      <a:pPr algn="ctr"/>
                      <a:r>
                        <a:rPr lang="nl-NL" sz="2200" b="1" baseline="0">
                          <a:solidFill>
                            <a:srgbClr val="FFFFFF"/>
                          </a:solidFill>
                          <a:effectLst/>
                        </a:rPr>
                        <a:t>Utlility</a:t>
                      </a:r>
                      <a:endParaRPr lang="nl-NL" sz="2200" baseline="0">
                        <a:effectLst/>
                      </a:endParaRPr>
                    </a:p>
                  </a:txBody>
                  <a:tcPr anchor="ctr">
                    <a:lnL>
                      <a:noFill/>
                    </a:lnL>
                    <a:lnR>
                      <a:noFill/>
                    </a:lnR>
                    <a:lnT>
                      <a:noFill/>
                    </a:lnT>
                    <a:lnB>
                      <a:noFill/>
                    </a:lnB>
                    <a:solidFill>
                      <a:srgbClr val="2D6987"/>
                    </a:solidFill>
                  </a:tcPr>
                </a:tc>
                <a:tc>
                  <a:txBody>
                    <a:bodyPr/>
                    <a:lstStyle/>
                    <a:p>
                      <a:pPr algn="ctr"/>
                      <a:r>
                        <a:rPr lang="nl-NL" sz="2200" b="1" baseline="0">
                          <a:solidFill>
                            <a:srgbClr val="FFFFFF"/>
                          </a:solidFill>
                          <a:effectLst/>
                        </a:rPr>
                        <a:t>Aerobatic</a:t>
                      </a:r>
                      <a:endParaRPr lang="nl-NL" sz="2200" baseline="0">
                        <a:effectLst/>
                      </a:endParaRPr>
                    </a:p>
                  </a:txBody>
                  <a:tcPr anchor="ctr">
                    <a:lnL>
                      <a:noFill/>
                    </a:lnL>
                    <a:lnR>
                      <a:noFill/>
                    </a:lnR>
                    <a:lnT>
                      <a:noFill/>
                    </a:lnT>
                    <a:lnB>
                      <a:noFill/>
                    </a:lnB>
                    <a:solidFill>
                      <a:srgbClr val="2D6987"/>
                    </a:solidFill>
                  </a:tcPr>
                </a:tc>
                <a:extLst>
                  <a:ext uri="{0D108BD9-81ED-4DB2-BD59-A6C34878D82A}">
                    <a16:rowId xmlns:a16="http://schemas.microsoft.com/office/drawing/2014/main" val="10000"/>
                  </a:ext>
                </a:extLst>
              </a:tr>
              <a:tr h="0">
                <a:tc>
                  <a:txBody>
                    <a:bodyPr/>
                    <a:lstStyle/>
                    <a:p>
                      <a:pPr algn="ctr"/>
                      <a:r>
                        <a:rPr lang="nl-NL" sz="2200" b="1" baseline="0" dirty="0">
                          <a:effectLst/>
                        </a:rPr>
                        <a:t>Bij VA</a:t>
                      </a:r>
                      <a:endParaRPr lang="nl-NL" sz="2200" baseline="0" dirty="0">
                        <a:effectLst/>
                      </a:endParaRPr>
                    </a:p>
                  </a:txBody>
                  <a:tcPr anchor="ctr">
                    <a:lnL>
                      <a:noFill/>
                    </a:lnL>
                    <a:lnR>
                      <a:noFill/>
                    </a:lnR>
                    <a:lnT>
                      <a:noFill/>
                    </a:lnT>
                    <a:lnB>
                      <a:noFill/>
                    </a:lnB>
                    <a:solidFill>
                      <a:srgbClr val="A7DCF5"/>
                    </a:solidFill>
                  </a:tcPr>
                </a:tc>
                <a:tc>
                  <a:txBody>
                    <a:bodyPr/>
                    <a:lstStyle/>
                    <a:p>
                      <a:pPr algn="ctr"/>
                      <a:r>
                        <a:rPr lang="nl-NL" sz="2200" baseline="0">
                          <a:effectLst/>
                        </a:rPr>
                        <a:t>+5,3</a:t>
                      </a:r>
                    </a:p>
                  </a:txBody>
                  <a:tcPr anchor="ctr">
                    <a:lnL>
                      <a:noFill/>
                    </a:lnL>
                    <a:lnR>
                      <a:noFill/>
                    </a:lnR>
                    <a:lnT>
                      <a:noFill/>
                    </a:lnT>
                    <a:lnB>
                      <a:noFill/>
                    </a:lnB>
                    <a:solidFill>
                      <a:srgbClr val="A7DCF5"/>
                    </a:solidFill>
                  </a:tcPr>
                </a:tc>
                <a:tc>
                  <a:txBody>
                    <a:bodyPr/>
                    <a:lstStyle/>
                    <a:p>
                      <a:pPr algn="ctr"/>
                      <a:r>
                        <a:rPr lang="nl-NL" sz="2200" baseline="0">
                          <a:effectLst/>
                        </a:rPr>
                        <a:t>+7</a:t>
                      </a:r>
                    </a:p>
                  </a:txBody>
                  <a:tcPr anchor="ctr">
                    <a:lnL>
                      <a:noFill/>
                    </a:lnL>
                    <a:lnR>
                      <a:noFill/>
                    </a:lnR>
                    <a:lnT>
                      <a:noFill/>
                    </a:lnT>
                    <a:lnB>
                      <a:noFill/>
                    </a:lnB>
                    <a:solidFill>
                      <a:srgbClr val="A7DCF5"/>
                    </a:solidFill>
                  </a:tcPr>
                </a:tc>
                <a:extLst>
                  <a:ext uri="{0D108BD9-81ED-4DB2-BD59-A6C34878D82A}">
                    <a16:rowId xmlns:a16="http://schemas.microsoft.com/office/drawing/2014/main" val="10001"/>
                  </a:ext>
                </a:extLst>
              </a:tr>
              <a:tr h="0">
                <a:tc>
                  <a:txBody>
                    <a:bodyPr/>
                    <a:lstStyle/>
                    <a:p>
                      <a:pPr algn="ctr"/>
                      <a:r>
                        <a:rPr lang="nl-NL" sz="2200" b="1" baseline="0">
                          <a:effectLst/>
                        </a:rPr>
                        <a:t>Bij Vne</a:t>
                      </a:r>
                      <a:endParaRPr lang="nl-NL" sz="2200" baseline="0" dirty="0">
                        <a:effectLst/>
                      </a:endParaRPr>
                    </a:p>
                  </a:txBody>
                  <a:tcPr anchor="ctr">
                    <a:lnL>
                      <a:noFill/>
                    </a:lnL>
                    <a:lnR>
                      <a:noFill/>
                    </a:lnR>
                    <a:lnT>
                      <a:noFill/>
                    </a:lnT>
                    <a:lnB>
                      <a:noFill/>
                    </a:lnB>
                    <a:solidFill>
                      <a:srgbClr val="A7DCF5"/>
                    </a:solidFill>
                  </a:tcPr>
                </a:tc>
                <a:tc>
                  <a:txBody>
                    <a:bodyPr/>
                    <a:lstStyle/>
                    <a:p>
                      <a:pPr algn="ctr"/>
                      <a:r>
                        <a:rPr lang="nl-NL" sz="2200" baseline="0">
                          <a:effectLst/>
                        </a:rPr>
                        <a:t>+4,0</a:t>
                      </a:r>
                    </a:p>
                  </a:txBody>
                  <a:tcPr anchor="ctr">
                    <a:lnL>
                      <a:noFill/>
                    </a:lnL>
                    <a:lnR>
                      <a:noFill/>
                    </a:lnR>
                    <a:lnT>
                      <a:noFill/>
                    </a:lnT>
                    <a:lnB>
                      <a:noFill/>
                    </a:lnB>
                    <a:solidFill>
                      <a:srgbClr val="A7DCF5"/>
                    </a:solidFill>
                  </a:tcPr>
                </a:tc>
                <a:tc>
                  <a:txBody>
                    <a:bodyPr/>
                    <a:lstStyle/>
                    <a:p>
                      <a:pPr algn="ctr"/>
                      <a:r>
                        <a:rPr lang="nl-NL" sz="2200" baseline="0">
                          <a:effectLst/>
                        </a:rPr>
                        <a:t>+7</a:t>
                      </a:r>
                    </a:p>
                  </a:txBody>
                  <a:tcPr anchor="ctr">
                    <a:lnL>
                      <a:noFill/>
                    </a:lnL>
                    <a:lnR>
                      <a:noFill/>
                    </a:lnR>
                    <a:lnT>
                      <a:noFill/>
                    </a:lnT>
                    <a:lnB>
                      <a:noFill/>
                    </a:lnB>
                    <a:solidFill>
                      <a:srgbClr val="A7DCF5"/>
                    </a:solidFill>
                  </a:tcPr>
                </a:tc>
                <a:extLst>
                  <a:ext uri="{0D108BD9-81ED-4DB2-BD59-A6C34878D82A}">
                    <a16:rowId xmlns:a16="http://schemas.microsoft.com/office/drawing/2014/main" val="10002"/>
                  </a:ext>
                </a:extLst>
              </a:tr>
              <a:tr h="0">
                <a:tc>
                  <a:txBody>
                    <a:bodyPr/>
                    <a:lstStyle/>
                    <a:p>
                      <a:pPr algn="ctr"/>
                      <a:r>
                        <a:rPr lang="nl-NL" sz="2200" b="1" baseline="0" dirty="0">
                          <a:effectLst/>
                        </a:rPr>
                        <a:t>Bij Vne negatief</a:t>
                      </a:r>
                      <a:endParaRPr lang="nl-NL" sz="2200" baseline="0" dirty="0">
                        <a:effectLst/>
                      </a:endParaRPr>
                    </a:p>
                  </a:txBody>
                  <a:tcPr anchor="ctr">
                    <a:lnL>
                      <a:noFill/>
                    </a:lnL>
                    <a:lnR>
                      <a:noFill/>
                    </a:lnR>
                    <a:lnT>
                      <a:noFill/>
                    </a:lnT>
                    <a:lnB>
                      <a:noFill/>
                    </a:lnB>
                    <a:solidFill>
                      <a:srgbClr val="A7DCF5"/>
                    </a:solidFill>
                  </a:tcPr>
                </a:tc>
                <a:tc>
                  <a:txBody>
                    <a:bodyPr/>
                    <a:lstStyle/>
                    <a:p>
                      <a:pPr algn="ctr"/>
                      <a:r>
                        <a:rPr lang="nl-NL" sz="2200" baseline="0" dirty="0">
                          <a:effectLst/>
                        </a:rPr>
                        <a:t>-1,5</a:t>
                      </a:r>
                    </a:p>
                  </a:txBody>
                  <a:tcPr anchor="ctr">
                    <a:lnL>
                      <a:noFill/>
                    </a:lnL>
                    <a:lnR>
                      <a:noFill/>
                    </a:lnR>
                    <a:lnT>
                      <a:noFill/>
                    </a:lnT>
                    <a:lnB>
                      <a:noFill/>
                    </a:lnB>
                    <a:solidFill>
                      <a:srgbClr val="A7DCF5"/>
                    </a:solidFill>
                  </a:tcPr>
                </a:tc>
                <a:tc>
                  <a:txBody>
                    <a:bodyPr/>
                    <a:lstStyle/>
                    <a:p>
                      <a:pPr algn="ctr"/>
                      <a:r>
                        <a:rPr lang="nl-NL" sz="2200" baseline="0">
                          <a:effectLst/>
                        </a:rPr>
                        <a:t>-5,0</a:t>
                      </a:r>
                    </a:p>
                  </a:txBody>
                  <a:tcPr anchor="ctr">
                    <a:lnL>
                      <a:noFill/>
                    </a:lnL>
                    <a:lnR>
                      <a:noFill/>
                    </a:lnR>
                    <a:lnT>
                      <a:noFill/>
                    </a:lnT>
                    <a:lnB>
                      <a:noFill/>
                    </a:lnB>
                    <a:solidFill>
                      <a:srgbClr val="A7DCF5"/>
                    </a:solidFill>
                  </a:tcPr>
                </a:tc>
                <a:extLst>
                  <a:ext uri="{0D108BD9-81ED-4DB2-BD59-A6C34878D82A}">
                    <a16:rowId xmlns:a16="http://schemas.microsoft.com/office/drawing/2014/main" val="10003"/>
                  </a:ext>
                </a:extLst>
              </a:tr>
              <a:tr h="654262">
                <a:tc>
                  <a:txBody>
                    <a:bodyPr/>
                    <a:lstStyle/>
                    <a:p>
                      <a:pPr algn="ctr"/>
                      <a:r>
                        <a:rPr lang="nl-NL" sz="2200" b="1" baseline="0">
                          <a:effectLst/>
                        </a:rPr>
                        <a:t>Bij Va-negatief</a:t>
                      </a:r>
                      <a:endParaRPr lang="nl-NL" sz="2200" baseline="0" dirty="0">
                        <a:effectLst/>
                      </a:endParaRPr>
                    </a:p>
                  </a:txBody>
                  <a:tcPr anchor="ctr">
                    <a:lnL>
                      <a:noFill/>
                    </a:lnL>
                    <a:lnR>
                      <a:noFill/>
                    </a:lnR>
                    <a:lnT>
                      <a:noFill/>
                    </a:lnT>
                    <a:lnB>
                      <a:noFill/>
                    </a:lnB>
                    <a:solidFill>
                      <a:srgbClr val="A7DCF5"/>
                    </a:solidFill>
                  </a:tcPr>
                </a:tc>
                <a:tc>
                  <a:txBody>
                    <a:bodyPr/>
                    <a:lstStyle/>
                    <a:p>
                      <a:pPr algn="ctr"/>
                      <a:r>
                        <a:rPr lang="nl-NL" sz="2200" baseline="0" dirty="0">
                          <a:effectLst/>
                        </a:rPr>
                        <a:t>-2,65</a:t>
                      </a:r>
                    </a:p>
                  </a:txBody>
                  <a:tcPr anchor="ctr">
                    <a:lnL>
                      <a:noFill/>
                    </a:lnL>
                    <a:lnR>
                      <a:noFill/>
                    </a:lnR>
                    <a:lnT>
                      <a:noFill/>
                    </a:lnT>
                    <a:lnB>
                      <a:noFill/>
                    </a:lnB>
                    <a:solidFill>
                      <a:srgbClr val="A7DCF5"/>
                    </a:solidFill>
                  </a:tcPr>
                </a:tc>
                <a:tc>
                  <a:txBody>
                    <a:bodyPr/>
                    <a:lstStyle/>
                    <a:p>
                      <a:pPr algn="ctr"/>
                      <a:r>
                        <a:rPr lang="nl-NL" sz="2200" baseline="0" dirty="0">
                          <a:effectLst/>
                        </a:rPr>
                        <a:t>-5,0</a:t>
                      </a:r>
                    </a:p>
                  </a:txBody>
                  <a:tcPr anchor="ctr">
                    <a:lnL>
                      <a:noFill/>
                    </a:lnL>
                    <a:lnR>
                      <a:noFill/>
                    </a:lnR>
                    <a:lnT>
                      <a:noFill/>
                    </a:lnT>
                    <a:lnB>
                      <a:noFill/>
                    </a:lnB>
                    <a:solidFill>
                      <a:srgbClr val="A7DCF5"/>
                    </a:solidFill>
                  </a:tcPr>
                </a:tc>
                <a:extLst>
                  <a:ext uri="{0D108BD9-81ED-4DB2-BD59-A6C34878D82A}">
                    <a16:rowId xmlns:a16="http://schemas.microsoft.com/office/drawing/2014/main" val="10004"/>
                  </a:ext>
                </a:extLst>
              </a:tr>
            </a:tbl>
          </a:graphicData>
        </a:graphic>
      </p:graphicFrame>
      <p:sp>
        <p:nvSpPr>
          <p:cNvPr id="5" name="Rectangle 1"/>
          <p:cNvSpPr>
            <a:spLocks noChangeArrowheads="1"/>
          </p:cNvSpPr>
          <p:nvPr/>
        </p:nvSpPr>
        <p:spPr bwMode="auto">
          <a:xfrm>
            <a:off x="1115616" y="806849"/>
            <a:ext cx="1123324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l-NL"/>
          </a:p>
        </p:txBody>
      </p:sp>
      <p:sp>
        <p:nvSpPr>
          <p:cNvPr id="13" name="Text Box 6">
            <a:extLst>
              <a:ext uri="{FF2B5EF4-FFF2-40B4-BE49-F238E27FC236}">
                <a16:creationId xmlns:a16="http://schemas.microsoft.com/office/drawing/2014/main" id="{DB34A0DD-5E0B-3347-AB10-7928193B6700}"/>
              </a:ext>
            </a:extLst>
          </p:cNvPr>
          <p:cNvSpPr txBox="1">
            <a:spLocks noChangeArrowheads="1"/>
          </p:cNvSpPr>
          <p:nvPr/>
        </p:nvSpPr>
        <p:spPr bwMode="auto">
          <a:xfrm>
            <a:off x="3059832" y="74538"/>
            <a:ext cx="2555764" cy="523220"/>
          </a:xfrm>
          <a:prstGeom prst="rect">
            <a:avLst/>
          </a:prstGeom>
          <a:noFill/>
          <a:ln w="9525">
            <a:noFill/>
            <a:miter lim="800000"/>
            <a:headEnd/>
            <a:tailEnd/>
          </a:ln>
        </p:spPr>
        <p:txBody>
          <a:bodyPr wrap="square">
            <a:spAutoFit/>
          </a:bodyPr>
          <a:lstStyle/>
          <a:p>
            <a:r>
              <a:rPr lang="nl-NL" sz="2800" dirty="0">
                <a:solidFill>
                  <a:schemeClr val="bg1"/>
                </a:solidFill>
              </a:rPr>
              <a:t>5.5 Beperkingen</a:t>
            </a:r>
          </a:p>
        </p:txBody>
      </p:sp>
      <p:sp>
        <p:nvSpPr>
          <p:cNvPr id="14" name="Tijdelijke aanduiding voor dianummer 5">
            <a:extLst>
              <a:ext uri="{FF2B5EF4-FFF2-40B4-BE49-F238E27FC236}">
                <a16:creationId xmlns:a16="http://schemas.microsoft.com/office/drawing/2014/main" id="{AD2D3A52-ED68-FC46-94AE-64FB643B957F}"/>
              </a:ext>
            </a:extLst>
          </p:cNvPr>
          <p:cNvSpPr>
            <a:spLocks noGrp="1"/>
          </p:cNvSpPr>
          <p:nvPr>
            <p:ph type="sldNum" sz="quarter" idx="12"/>
          </p:nvPr>
        </p:nvSpPr>
        <p:spPr>
          <a:xfrm>
            <a:off x="6553200" y="6356350"/>
            <a:ext cx="2133600" cy="365125"/>
          </a:xfrm>
        </p:spPr>
        <p:txBody>
          <a:bodyPr/>
          <a:lstStyle/>
          <a:p>
            <a:fld id="{5EFD4441-029F-F74E-8277-EA60BAE516F2}" type="slidenum">
              <a:rPr lang="nl-NL"/>
              <a:pPr/>
              <a:t>111</a:t>
            </a:fld>
            <a:endParaRPr lang="nl-NL" dirty="0"/>
          </a:p>
        </p:txBody>
      </p:sp>
      <p:sp>
        <p:nvSpPr>
          <p:cNvPr id="15" name="Text Box 6">
            <a:extLst>
              <a:ext uri="{FF2B5EF4-FFF2-40B4-BE49-F238E27FC236}">
                <a16:creationId xmlns:a16="http://schemas.microsoft.com/office/drawing/2014/main" id="{1B549AC5-C09A-4C4D-9C63-D9245E0F96C1}"/>
              </a:ext>
            </a:extLst>
          </p:cNvPr>
          <p:cNvSpPr txBox="1">
            <a:spLocks noChangeArrowheads="1"/>
          </p:cNvSpPr>
          <p:nvPr/>
        </p:nvSpPr>
        <p:spPr bwMode="auto">
          <a:xfrm>
            <a:off x="179512" y="673532"/>
            <a:ext cx="446763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pPr>
              <a:buClr>
                <a:srgbClr val="FF0000"/>
              </a:buClr>
            </a:pPr>
            <a:r>
              <a:rPr lang="nl-NL" sz="2800" dirty="0" err="1">
                <a:solidFill>
                  <a:schemeClr val="bg1"/>
                </a:solidFill>
              </a:rPr>
              <a:t>Belastingsfactor</a:t>
            </a:r>
            <a:endParaRPr lang="nl-NL" sz="2800" dirty="0">
              <a:solidFill>
                <a:schemeClr val="bg1"/>
              </a:solidFill>
            </a:endParaRPr>
          </a:p>
        </p:txBody>
      </p:sp>
    </p:spTree>
    <p:extLst>
      <p:ext uri="{BB962C8B-B14F-4D97-AF65-F5344CB8AC3E}">
        <p14:creationId xmlns:p14="http://schemas.microsoft.com/office/powerpoint/2010/main" val="394624228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5" name="Rectangle 5"/>
          <p:cNvSpPr>
            <a:spLocks noChangeArrowheads="1"/>
          </p:cNvSpPr>
          <p:nvPr/>
        </p:nvSpPr>
        <p:spPr bwMode="auto">
          <a:xfrm>
            <a:off x="2437606" y="2204864"/>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 name="Tekstvak 1"/>
          <p:cNvSpPr txBox="1"/>
          <p:nvPr/>
        </p:nvSpPr>
        <p:spPr>
          <a:xfrm>
            <a:off x="1190761" y="4643833"/>
            <a:ext cx="6912768" cy="2092881"/>
          </a:xfrm>
          <a:prstGeom prst="rect">
            <a:avLst/>
          </a:prstGeom>
          <a:noFill/>
        </p:spPr>
        <p:txBody>
          <a:bodyPr wrap="square" rtlCol="0">
            <a:spAutoFit/>
          </a:bodyPr>
          <a:lstStyle/>
          <a:p>
            <a:r>
              <a:rPr lang="nl-NL" sz="2600" b="1" dirty="0" err="1">
                <a:solidFill>
                  <a:srgbClr val="C00000"/>
                </a:solidFill>
              </a:rPr>
              <a:t>V-n</a:t>
            </a:r>
            <a:r>
              <a:rPr lang="nl-NL" sz="2600" b="1" dirty="0">
                <a:solidFill>
                  <a:srgbClr val="C00000"/>
                </a:solidFill>
              </a:rPr>
              <a:t> diagram</a:t>
            </a:r>
          </a:p>
          <a:p>
            <a:pPr marL="457200" indent="-457200">
              <a:buFont typeface="Wingdings" pitchFamily="2" charset="2"/>
              <a:buChar char="Ø"/>
            </a:pPr>
            <a:r>
              <a:rPr lang="nl-NL" sz="2600" b="1" dirty="0">
                <a:solidFill>
                  <a:srgbClr val="C00000"/>
                </a:solidFill>
              </a:rPr>
              <a:t>V</a:t>
            </a:r>
            <a:r>
              <a:rPr lang="nl-NL" sz="2600" b="1" baseline="-25000" dirty="0">
                <a:solidFill>
                  <a:srgbClr val="C00000"/>
                </a:solidFill>
              </a:rPr>
              <a:t>s1</a:t>
            </a:r>
            <a:r>
              <a:rPr lang="nl-NL" sz="2600" dirty="0"/>
              <a:t> = </a:t>
            </a:r>
            <a:r>
              <a:rPr lang="nl-NL" sz="2600" dirty="0" err="1"/>
              <a:t>stall</a:t>
            </a:r>
            <a:r>
              <a:rPr lang="nl-NL" sz="2600" dirty="0"/>
              <a:t> snelheid bij n=1</a:t>
            </a:r>
          </a:p>
          <a:p>
            <a:pPr marL="457200" indent="-457200">
              <a:buFont typeface="Wingdings" pitchFamily="2" charset="2"/>
              <a:buChar char="Ø"/>
            </a:pPr>
            <a:r>
              <a:rPr lang="nl-NL" sz="2600" b="1" dirty="0">
                <a:solidFill>
                  <a:srgbClr val="C00000"/>
                </a:solidFill>
              </a:rPr>
              <a:t>V</a:t>
            </a:r>
            <a:r>
              <a:rPr lang="nl-NL" sz="2600" b="1" baseline="-25000" dirty="0">
                <a:solidFill>
                  <a:srgbClr val="C00000"/>
                </a:solidFill>
              </a:rPr>
              <a:t>a</a:t>
            </a:r>
            <a:r>
              <a:rPr lang="nl-NL" sz="2600" dirty="0"/>
              <a:t> = hiervoor overtrek alvorens overbelasten</a:t>
            </a:r>
          </a:p>
          <a:p>
            <a:pPr marL="457200" indent="-457200">
              <a:buFont typeface="Wingdings" pitchFamily="2" charset="2"/>
              <a:buChar char="Ø"/>
            </a:pPr>
            <a:r>
              <a:rPr lang="nl-NL" sz="2600" b="1" dirty="0" err="1">
                <a:solidFill>
                  <a:srgbClr val="C00000"/>
                </a:solidFill>
              </a:rPr>
              <a:t>V</a:t>
            </a:r>
            <a:r>
              <a:rPr lang="nl-NL" sz="2600" b="1" baseline="-25000" dirty="0" err="1">
                <a:solidFill>
                  <a:srgbClr val="C00000"/>
                </a:solidFill>
              </a:rPr>
              <a:t>ne</a:t>
            </a:r>
            <a:r>
              <a:rPr lang="nl-NL" sz="2600" dirty="0"/>
              <a:t> = maximale snelheid</a:t>
            </a:r>
          </a:p>
          <a:p>
            <a:pPr marL="457200" indent="-457200">
              <a:buFont typeface="Wingdings" pitchFamily="2" charset="2"/>
              <a:buChar char="Ø"/>
            </a:pPr>
            <a:r>
              <a:rPr lang="nl-NL" sz="2600" b="1" dirty="0" err="1">
                <a:solidFill>
                  <a:srgbClr val="C00000"/>
                </a:solidFill>
              </a:rPr>
              <a:t>V</a:t>
            </a:r>
            <a:r>
              <a:rPr lang="nl-NL" sz="2600" b="1" baseline="-25000" dirty="0" err="1">
                <a:solidFill>
                  <a:srgbClr val="C00000"/>
                </a:solidFill>
              </a:rPr>
              <a:t>d</a:t>
            </a:r>
            <a:r>
              <a:rPr lang="nl-NL" sz="2600" dirty="0"/>
              <a:t> = ontwerp duiksnelheid (marge)</a:t>
            </a:r>
          </a:p>
        </p:txBody>
      </p:sp>
      <p:pic>
        <p:nvPicPr>
          <p:cNvPr id="6146" name="Picture 2" descr="http://www.zweefvliegopleiding.nl/images/beginselen/belastingsdiagram.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32668" y="1158111"/>
            <a:ext cx="5092966" cy="3429265"/>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ext Box 6">
            <a:extLst>
              <a:ext uri="{FF2B5EF4-FFF2-40B4-BE49-F238E27FC236}">
                <a16:creationId xmlns:a16="http://schemas.microsoft.com/office/drawing/2014/main" id="{665F4945-BA09-8A49-9AD2-EE88DF78E60A}"/>
              </a:ext>
            </a:extLst>
          </p:cNvPr>
          <p:cNvSpPr txBox="1">
            <a:spLocks noChangeArrowheads="1"/>
          </p:cNvSpPr>
          <p:nvPr/>
        </p:nvSpPr>
        <p:spPr bwMode="auto">
          <a:xfrm>
            <a:off x="3059832" y="74538"/>
            <a:ext cx="2555764" cy="523220"/>
          </a:xfrm>
          <a:prstGeom prst="rect">
            <a:avLst/>
          </a:prstGeom>
          <a:noFill/>
          <a:ln w="9525">
            <a:noFill/>
            <a:miter lim="800000"/>
            <a:headEnd/>
            <a:tailEnd/>
          </a:ln>
        </p:spPr>
        <p:txBody>
          <a:bodyPr wrap="square">
            <a:spAutoFit/>
          </a:bodyPr>
          <a:lstStyle/>
          <a:p>
            <a:r>
              <a:rPr lang="nl-NL" sz="2800" dirty="0">
                <a:solidFill>
                  <a:schemeClr val="bg1"/>
                </a:solidFill>
              </a:rPr>
              <a:t>5.5 Beperkingen</a:t>
            </a:r>
          </a:p>
        </p:txBody>
      </p:sp>
      <p:sp>
        <p:nvSpPr>
          <p:cNvPr id="14" name="Tijdelijke aanduiding voor dianummer 5">
            <a:extLst>
              <a:ext uri="{FF2B5EF4-FFF2-40B4-BE49-F238E27FC236}">
                <a16:creationId xmlns:a16="http://schemas.microsoft.com/office/drawing/2014/main" id="{E533E74F-061E-1242-812F-317C80F01AA3}"/>
              </a:ext>
            </a:extLst>
          </p:cNvPr>
          <p:cNvSpPr>
            <a:spLocks noGrp="1"/>
          </p:cNvSpPr>
          <p:nvPr>
            <p:ph type="sldNum" sz="quarter" idx="12"/>
          </p:nvPr>
        </p:nvSpPr>
        <p:spPr>
          <a:xfrm>
            <a:off x="6553200" y="6356350"/>
            <a:ext cx="2133600" cy="365125"/>
          </a:xfrm>
        </p:spPr>
        <p:txBody>
          <a:bodyPr/>
          <a:lstStyle/>
          <a:p>
            <a:fld id="{5EFD4441-029F-F74E-8277-EA60BAE516F2}" type="slidenum">
              <a:rPr lang="nl-NL"/>
              <a:pPr/>
              <a:t>112</a:t>
            </a:fld>
            <a:endParaRPr lang="nl-NL" dirty="0"/>
          </a:p>
        </p:txBody>
      </p:sp>
      <p:sp>
        <p:nvSpPr>
          <p:cNvPr id="15" name="Text Box 6">
            <a:extLst>
              <a:ext uri="{FF2B5EF4-FFF2-40B4-BE49-F238E27FC236}">
                <a16:creationId xmlns:a16="http://schemas.microsoft.com/office/drawing/2014/main" id="{80B1C28B-7C93-144F-9E23-997BAC4019D1}"/>
              </a:ext>
            </a:extLst>
          </p:cNvPr>
          <p:cNvSpPr txBox="1">
            <a:spLocks noChangeArrowheads="1"/>
          </p:cNvSpPr>
          <p:nvPr/>
        </p:nvSpPr>
        <p:spPr bwMode="auto">
          <a:xfrm>
            <a:off x="179512" y="673532"/>
            <a:ext cx="446763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pPr>
              <a:buClr>
                <a:srgbClr val="FF0000"/>
              </a:buClr>
            </a:pPr>
            <a:r>
              <a:rPr lang="nl-NL" sz="2800" dirty="0" err="1">
                <a:solidFill>
                  <a:schemeClr val="bg1"/>
                </a:solidFill>
              </a:rPr>
              <a:t>Manoevreerdiagram</a:t>
            </a:r>
            <a:endParaRPr lang="nl-NL" sz="2800" dirty="0">
              <a:solidFill>
                <a:schemeClr val="bg1"/>
              </a:solidFill>
            </a:endParaRPr>
          </a:p>
        </p:txBody>
      </p:sp>
    </p:spTree>
    <p:extLst>
      <p:ext uri="{BB962C8B-B14F-4D97-AF65-F5344CB8AC3E}">
        <p14:creationId xmlns:p14="http://schemas.microsoft.com/office/powerpoint/2010/main" val="376222073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 name="Tekstvak 1"/>
          <p:cNvSpPr txBox="1"/>
          <p:nvPr/>
        </p:nvSpPr>
        <p:spPr>
          <a:xfrm>
            <a:off x="3995936" y="1191518"/>
            <a:ext cx="5400600" cy="5693866"/>
          </a:xfrm>
          <a:prstGeom prst="rect">
            <a:avLst/>
          </a:prstGeom>
          <a:noFill/>
        </p:spPr>
        <p:txBody>
          <a:bodyPr wrap="square" rtlCol="0">
            <a:spAutoFit/>
          </a:bodyPr>
          <a:lstStyle/>
          <a:p>
            <a:pPr marL="457200" indent="-457200">
              <a:buClr>
                <a:schemeClr val="tx1"/>
              </a:buClr>
              <a:buFont typeface="Wingdings" panose="05000000000000000000" pitchFamily="2" charset="2"/>
              <a:buChar char="Ø"/>
            </a:pPr>
            <a:r>
              <a:rPr lang="nl-NL" sz="2600" dirty="0"/>
              <a:t>Door een roeruitslag of remousstoot wordt een vleugel in trilling gebracht. </a:t>
            </a:r>
          </a:p>
          <a:p>
            <a:pPr marL="457200" indent="-457200">
              <a:buClr>
                <a:schemeClr val="tx1"/>
              </a:buClr>
              <a:buFont typeface="Wingdings" panose="05000000000000000000" pitchFamily="2" charset="2"/>
              <a:buChar char="Ø"/>
            </a:pPr>
            <a:r>
              <a:rPr lang="nl-NL" sz="2600" dirty="0"/>
              <a:t>Dit kunnen </a:t>
            </a:r>
            <a:r>
              <a:rPr lang="nl-NL" sz="2600" dirty="0">
                <a:solidFill>
                  <a:srgbClr val="C00000"/>
                </a:solidFill>
              </a:rPr>
              <a:t>buigingstrillingen</a:t>
            </a:r>
            <a:r>
              <a:rPr lang="nl-NL" sz="2600" dirty="0"/>
              <a:t> of </a:t>
            </a:r>
            <a:r>
              <a:rPr lang="nl-NL" sz="2600" dirty="0">
                <a:solidFill>
                  <a:srgbClr val="C00000"/>
                </a:solidFill>
              </a:rPr>
              <a:t>torsietrillingen</a:t>
            </a:r>
            <a:r>
              <a:rPr lang="nl-NL" sz="2600" dirty="0"/>
              <a:t> zijn, die door de stijfheid van de vleugel snel </a:t>
            </a:r>
            <a:r>
              <a:rPr lang="nl-NL" sz="2600" b="1" dirty="0" err="1">
                <a:solidFill>
                  <a:srgbClr val="C00000"/>
                </a:solidFill>
              </a:rPr>
              <a:t>uitdempen</a:t>
            </a:r>
            <a:r>
              <a:rPr lang="nl-NL" sz="2600" dirty="0"/>
              <a:t>. </a:t>
            </a:r>
          </a:p>
          <a:p>
            <a:pPr marL="457200" indent="-457200">
              <a:buClr>
                <a:schemeClr val="tx1"/>
              </a:buClr>
              <a:buFont typeface="Wingdings" panose="05000000000000000000" pitchFamily="2" charset="2"/>
              <a:buChar char="Ø"/>
            </a:pPr>
            <a:r>
              <a:rPr lang="nl-NL" sz="2600" dirty="0"/>
              <a:t>Bij sneller vliegen neemt de buigingstrilling toe en de torsietrilling af. </a:t>
            </a:r>
          </a:p>
          <a:p>
            <a:pPr marL="457200" indent="-457200">
              <a:buClr>
                <a:schemeClr val="tx1"/>
              </a:buClr>
              <a:buFont typeface="Wingdings" panose="05000000000000000000" pitchFamily="2" charset="2"/>
              <a:buChar char="Ø"/>
            </a:pPr>
            <a:r>
              <a:rPr lang="nl-NL" sz="2600" dirty="0"/>
              <a:t>Bij </a:t>
            </a:r>
            <a:r>
              <a:rPr lang="nl-NL" sz="2600" dirty="0">
                <a:solidFill>
                  <a:srgbClr val="C00000"/>
                </a:solidFill>
              </a:rPr>
              <a:t>te snel</a:t>
            </a:r>
            <a:r>
              <a:rPr lang="nl-NL" sz="2600" dirty="0"/>
              <a:t> vliegen kunnen de buigingstrilling en de torsietrilling elkaar versterken =&gt; de vleugel dan </a:t>
            </a:r>
            <a:r>
              <a:rPr lang="nl-NL" sz="2600" b="1" dirty="0">
                <a:solidFill>
                  <a:srgbClr val="C00000"/>
                </a:solidFill>
              </a:rPr>
              <a:t>breken</a:t>
            </a:r>
            <a:r>
              <a:rPr lang="nl-NL" sz="2600" dirty="0"/>
              <a:t>.</a:t>
            </a:r>
          </a:p>
        </p:txBody>
      </p:sp>
      <p:pic>
        <p:nvPicPr>
          <p:cNvPr id="7170" name="Picture 2" descr="http://www.zweefvliegopleiding.nl/images/beginselen/flutt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595" y="844268"/>
            <a:ext cx="3935862" cy="5868688"/>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kstvak 2"/>
          <p:cNvSpPr txBox="1"/>
          <p:nvPr/>
        </p:nvSpPr>
        <p:spPr>
          <a:xfrm>
            <a:off x="4078457" y="655638"/>
            <a:ext cx="1155188" cy="523220"/>
          </a:xfrm>
          <a:prstGeom prst="rect">
            <a:avLst/>
          </a:prstGeom>
          <a:noFill/>
        </p:spPr>
        <p:txBody>
          <a:bodyPr wrap="none" rtlCol="0">
            <a:spAutoFit/>
          </a:bodyPr>
          <a:lstStyle/>
          <a:p>
            <a:r>
              <a:rPr lang="nl-NL" sz="2800" dirty="0">
                <a:solidFill>
                  <a:schemeClr val="bg1"/>
                </a:solidFill>
              </a:rPr>
              <a:t>Flutter</a:t>
            </a:r>
          </a:p>
        </p:txBody>
      </p:sp>
      <p:sp>
        <p:nvSpPr>
          <p:cNvPr id="13" name="Text Box 6">
            <a:extLst>
              <a:ext uri="{FF2B5EF4-FFF2-40B4-BE49-F238E27FC236}">
                <a16:creationId xmlns:a16="http://schemas.microsoft.com/office/drawing/2014/main" id="{D6C159B2-6CAB-514F-B47B-A82A32FCBA6F}"/>
              </a:ext>
            </a:extLst>
          </p:cNvPr>
          <p:cNvSpPr txBox="1">
            <a:spLocks noChangeArrowheads="1"/>
          </p:cNvSpPr>
          <p:nvPr/>
        </p:nvSpPr>
        <p:spPr bwMode="auto">
          <a:xfrm>
            <a:off x="3059832" y="74538"/>
            <a:ext cx="2555764" cy="523220"/>
          </a:xfrm>
          <a:prstGeom prst="rect">
            <a:avLst/>
          </a:prstGeom>
          <a:noFill/>
          <a:ln w="9525">
            <a:noFill/>
            <a:miter lim="800000"/>
            <a:headEnd/>
            <a:tailEnd/>
          </a:ln>
        </p:spPr>
        <p:txBody>
          <a:bodyPr wrap="square">
            <a:spAutoFit/>
          </a:bodyPr>
          <a:lstStyle/>
          <a:p>
            <a:r>
              <a:rPr lang="nl-NL" sz="2800" dirty="0">
                <a:solidFill>
                  <a:schemeClr val="bg1"/>
                </a:solidFill>
              </a:rPr>
              <a:t>5.5 Beperkingen</a:t>
            </a:r>
          </a:p>
        </p:txBody>
      </p:sp>
      <p:sp>
        <p:nvSpPr>
          <p:cNvPr id="14" name="Tijdelijke aanduiding voor dianummer 5">
            <a:extLst>
              <a:ext uri="{FF2B5EF4-FFF2-40B4-BE49-F238E27FC236}">
                <a16:creationId xmlns:a16="http://schemas.microsoft.com/office/drawing/2014/main" id="{A821E52D-1F3E-9E47-9C80-07F13121406B}"/>
              </a:ext>
            </a:extLst>
          </p:cNvPr>
          <p:cNvSpPr>
            <a:spLocks noGrp="1"/>
          </p:cNvSpPr>
          <p:nvPr>
            <p:ph type="sldNum" sz="quarter" idx="12"/>
          </p:nvPr>
        </p:nvSpPr>
        <p:spPr>
          <a:xfrm>
            <a:off x="6553200" y="6356350"/>
            <a:ext cx="2133600" cy="365125"/>
          </a:xfrm>
        </p:spPr>
        <p:txBody>
          <a:bodyPr/>
          <a:lstStyle/>
          <a:p>
            <a:fld id="{5EFD4441-029F-F74E-8277-EA60BAE516F2}" type="slidenum">
              <a:rPr lang="nl-NL"/>
              <a:pPr/>
              <a:t>113</a:t>
            </a:fld>
            <a:endParaRPr lang="nl-NL" dirty="0"/>
          </a:p>
        </p:txBody>
      </p:sp>
    </p:spTree>
    <p:extLst>
      <p:ext uri="{BB962C8B-B14F-4D97-AF65-F5344CB8AC3E}">
        <p14:creationId xmlns:p14="http://schemas.microsoft.com/office/powerpoint/2010/main" val="252916360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362499" y="3136899"/>
            <a:ext cx="4809528" cy="707886"/>
          </a:xfrm>
          <a:prstGeom prst="rect">
            <a:avLst/>
          </a:prstGeom>
          <a:noFill/>
          <a:ln w="9525">
            <a:noFill/>
            <a:miter lim="800000"/>
            <a:headEnd/>
            <a:tailEnd/>
          </a:ln>
        </p:spPr>
        <p:txBody>
          <a:bodyPr wrap="square">
            <a:spAutoFit/>
          </a:bodyPr>
          <a:lstStyle/>
          <a:p>
            <a:r>
              <a:rPr lang="nl-NL" sz="4000" dirty="0">
                <a:solidFill>
                  <a:schemeClr val="bg1"/>
                </a:solidFill>
              </a:rPr>
              <a:t>5.6 Overtrek en vrille</a:t>
            </a:r>
          </a:p>
        </p:txBody>
      </p:sp>
    </p:spTree>
    <p:extLst>
      <p:ext uri="{BB962C8B-B14F-4D97-AF65-F5344CB8AC3E}">
        <p14:creationId xmlns:p14="http://schemas.microsoft.com/office/powerpoint/2010/main" val="294271752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 name="Tekstvak 1"/>
          <p:cNvSpPr txBox="1"/>
          <p:nvPr/>
        </p:nvSpPr>
        <p:spPr>
          <a:xfrm>
            <a:off x="249015" y="4678930"/>
            <a:ext cx="9036496" cy="2092881"/>
          </a:xfrm>
          <a:prstGeom prst="rect">
            <a:avLst/>
          </a:prstGeom>
          <a:noFill/>
        </p:spPr>
        <p:txBody>
          <a:bodyPr wrap="square" rtlCol="0">
            <a:spAutoFit/>
          </a:bodyPr>
          <a:lstStyle/>
          <a:p>
            <a:pPr marL="457200" indent="-457200">
              <a:buClr>
                <a:schemeClr val="tx1"/>
              </a:buClr>
              <a:buFont typeface="Wingdings" charset="2"/>
              <a:buChar char="Ø"/>
            </a:pPr>
            <a:r>
              <a:rPr lang="nl-NL" sz="2600" dirty="0"/>
              <a:t>Afname van de draagkracht.</a:t>
            </a:r>
          </a:p>
          <a:p>
            <a:pPr marL="457200" indent="-457200">
              <a:buClr>
                <a:schemeClr val="tx1"/>
              </a:buClr>
              <a:buFont typeface="Wingdings" charset="2"/>
              <a:buChar char="Ø"/>
            </a:pPr>
            <a:r>
              <a:rPr lang="nl-NL" sz="2600" dirty="0"/>
              <a:t>Toename van de weerstand, </a:t>
            </a:r>
            <a:r>
              <a:rPr lang="nl-NL" sz="2600" dirty="0">
                <a:solidFill>
                  <a:srgbClr val="C00000"/>
                </a:solidFill>
              </a:rPr>
              <a:t>schudden</a:t>
            </a:r>
            <a:r>
              <a:rPr lang="nl-NL" sz="2600" dirty="0"/>
              <a:t> van het toestel</a:t>
            </a:r>
          </a:p>
          <a:p>
            <a:pPr marL="457200" indent="-457200">
              <a:buClr>
                <a:schemeClr val="tx1"/>
              </a:buClr>
              <a:buFont typeface="Wingdings" charset="2"/>
              <a:buChar char="Ø"/>
            </a:pPr>
            <a:r>
              <a:rPr lang="nl-NL" sz="2600" dirty="0"/>
              <a:t>Moment om de </a:t>
            </a:r>
            <a:r>
              <a:rPr lang="nl-NL" sz="2600" dirty="0" err="1">
                <a:solidFill>
                  <a:srgbClr val="C00000"/>
                </a:solidFill>
              </a:rPr>
              <a:t>dwarsas</a:t>
            </a:r>
            <a:r>
              <a:rPr lang="nl-NL" sz="2600" dirty="0"/>
              <a:t> (stampen)</a:t>
            </a:r>
            <a:endParaRPr lang="nl-NL" sz="2600" dirty="0">
              <a:solidFill>
                <a:srgbClr val="C00000"/>
              </a:solidFill>
            </a:endParaRPr>
          </a:p>
          <a:p>
            <a:pPr marL="457200" indent="-457200">
              <a:buClr>
                <a:schemeClr val="tx1"/>
              </a:buClr>
              <a:buFont typeface="Wingdings" charset="2"/>
              <a:buChar char="Ø"/>
            </a:pPr>
            <a:r>
              <a:rPr lang="nl-NL" sz="2600" dirty="0"/>
              <a:t>Wanneer </a:t>
            </a:r>
            <a:r>
              <a:rPr lang="nl-NL" sz="2600" b="1" dirty="0">
                <a:solidFill>
                  <a:srgbClr val="C00000"/>
                </a:solidFill>
              </a:rPr>
              <a:t>één vleugel</a:t>
            </a:r>
            <a:r>
              <a:rPr lang="nl-NL" sz="2600" dirty="0"/>
              <a:t> eerder of meer overtrekt dan is er ook een moment om de </a:t>
            </a:r>
            <a:r>
              <a:rPr lang="nl-NL" sz="2600" dirty="0">
                <a:solidFill>
                  <a:srgbClr val="C00000"/>
                </a:solidFill>
              </a:rPr>
              <a:t>langsas</a:t>
            </a:r>
            <a:r>
              <a:rPr lang="nl-NL" sz="2600" dirty="0"/>
              <a:t> (rollen) en </a:t>
            </a:r>
            <a:r>
              <a:rPr lang="nl-NL" sz="2600" dirty="0">
                <a:solidFill>
                  <a:srgbClr val="C00000"/>
                </a:solidFill>
              </a:rPr>
              <a:t>topas</a:t>
            </a:r>
            <a:r>
              <a:rPr lang="nl-NL" sz="2600" dirty="0"/>
              <a:t> (gieren).</a:t>
            </a:r>
          </a:p>
        </p:txBody>
      </p:sp>
      <p:pic>
        <p:nvPicPr>
          <p:cNvPr id="3" name="Afbeelding 2"/>
          <p:cNvPicPr>
            <a:picLocks noChangeAspect="1"/>
          </p:cNvPicPr>
          <p:nvPr/>
        </p:nvPicPr>
        <p:blipFill>
          <a:blip r:embed="rId4"/>
          <a:stretch>
            <a:fillRect/>
          </a:stretch>
        </p:blipFill>
        <p:spPr>
          <a:xfrm>
            <a:off x="1260398" y="1214646"/>
            <a:ext cx="6854111" cy="3444191"/>
          </a:xfrm>
          <a:prstGeom prst="rect">
            <a:avLst/>
          </a:prstGeom>
        </p:spPr>
      </p:pic>
      <p:sp>
        <p:nvSpPr>
          <p:cNvPr id="12" name="Text Box 6">
            <a:extLst>
              <a:ext uri="{FF2B5EF4-FFF2-40B4-BE49-F238E27FC236}">
                <a16:creationId xmlns:a16="http://schemas.microsoft.com/office/drawing/2014/main" id="{2384C282-9EA2-B147-A67B-A5B987F375A5}"/>
              </a:ext>
            </a:extLst>
          </p:cNvPr>
          <p:cNvSpPr txBox="1">
            <a:spLocks noChangeArrowheads="1"/>
          </p:cNvSpPr>
          <p:nvPr/>
        </p:nvSpPr>
        <p:spPr bwMode="auto">
          <a:xfrm>
            <a:off x="3059832" y="74538"/>
            <a:ext cx="3255244" cy="523220"/>
          </a:xfrm>
          <a:prstGeom prst="rect">
            <a:avLst/>
          </a:prstGeom>
          <a:noFill/>
          <a:ln w="9525">
            <a:noFill/>
            <a:miter lim="800000"/>
            <a:headEnd/>
            <a:tailEnd/>
          </a:ln>
        </p:spPr>
        <p:txBody>
          <a:bodyPr wrap="square">
            <a:spAutoFit/>
          </a:bodyPr>
          <a:lstStyle/>
          <a:p>
            <a:r>
              <a:rPr lang="nl-NL" sz="2800" dirty="0">
                <a:solidFill>
                  <a:schemeClr val="bg1"/>
                </a:solidFill>
              </a:rPr>
              <a:t>5.6 Overtrek en vrille</a:t>
            </a:r>
          </a:p>
        </p:txBody>
      </p:sp>
      <p:sp>
        <p:nvSpPr>
          <p:cNvPr id="13" name="Tijdelijke aanduiding voor dianummer 5">
            <a:extLst>
              <a:ext uri="{FF2B5EF4-FFF2-40B4-BE49-F238E27FC236}">
                <a16:creationId xmlns:a16="http://schemas.microsoft.com/office/drawing/2014/main" id="{EB3A6BE4-9289-964E-9D41-2F03F8A36CBD}"/>
              </a:ext>
            </a:extLst>
          </p:cNvPr>
          <p:cNvSpPr>
            <a:spLocks noGrp="1"/>
          </p:cNvSpPr>
          <p:nvPr>
            <p:ph type="sldNum" sz="quarter" idx="12"/>
          </p:nvPr>
        </p:nvSpPr>
        <p:spPr>
          <a:xfrm>
            <a:off x="6553200" y="6356350"/>
            <a:ext cx="2133600" cy="365125"/>
          </a:xfrm>
        </p:spPr>
        <p:txBody>
          <a:bodyPr/>
          <a:lstStyle/>
          <a:p>
            <a:fld id="{5EFD4441-029F-F74E-8277-EA60BAE516F2}" type="slidenum">
              <a:rPr lang="nl-NL"/>
              <a:pPr/>
              <a:t>115</a:t>
            </a:fld>
            <a:endParaRPr lang="nl-NL" dirty="0"/>
          </a:p>
        </p:txBody>
      </p:sp>
      <p:sp>
        <p:nvSpPr>
          <p:cNvPr id="14" name="Text Box 6">
            <a:extLst>
              <a:ext uri="{FF2B5EF4-FFF2-40B4-BE49-F238E27FC236}">
                <a16:creationId xmlns:a16="http://schemas.microsoft.com/office/drawing/2014/main" id="{071FC5A7-A3D5-D54F-BF17-B4E75265DAC7}"/>
              </a:ext>
            </a:extLst>
          </p:cNvPr>
          <p:cNvSpPr txBox="1">
            <a:spLocks noChangeArrowheads="1"/>
          </p:cNvSpPr>
          <p:nvPr/>
        </p:nvSpPr>
        <p:spPr bwMode="auto">
          <a:xfrm>
            <a:off x="179512" y="673532"/>
            <a:ext cx="446763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pPr>
              <a:buClr>
                <a:srgbClr val="FF0000"/>
              </a:buClr>
            </a:pPr>
            <a:r>
              <a:rPr lang="nl-NL" sz="2800" dirty="0">
                <a:solidFill>
                  <a:schemeClr val="bg1"/>
                </a:solidFill>
              </a:rPr>
              <a:t>Gevolgen overtrek</a:t>
            </a:r>
          </a:p>
        </p:txBody>
      </p:sp>
    </p:spTree>
    <p:extLst>
      <p:ext uri="{BB962C8B-B14F-4D97-AF65-F5344CB8AC3E}">
        <p14:creationId xmlns:p14="http://schemas.microsoft.com/office/powerpoint/2010/main" val="38031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 name="Tekstvak 1"/>
          <p:cNvSpPr txBox="1"/>
          <p:nvPr/>
        </p:nvSpPr>
        <p:spPr>
          <a:xfrm>
            <a:off x="249015" y="4435489"/>
            <a:ext cx="9036496" cy="2092881"/>
          </a:xfrm>
          <a:prstGeom prst="rect">
            <a:avLst/>
          </a:prstGeom>
          <a:noFill/>
        </p:spPr>
        <p:txBody>
          <a:bodyPr wrap="square" rtlCol="0">
            <a:spAutoFit/>
          </a:bodyPr>
          <a:lstStyle/>
          <a:p>
            <a:pPr marL="457200" indent="-457200">
              <a:buClr>
                <a:schemeClr val="tx1"/>
              </a:buClr>
              <a:buFont typeface="Wingdings" panose="05000000000000000000" pitchFamily="2" charset="2"/>
              <a:buChar char="Ø"/>
            </a:pPr>
            <a:r>
              <a:rPr lang="nl-NL" sz="2600" dirty="0">
                <a:solidFill>
                  <a:srgbClr val="C00000"/>
                </a:solidFill>
              </a:rPr>
              <a:t>Lierstart </a:t>
            </a:r>
            <a:r>
              <a:rPr lang="nl-NL" sz="2600" dirty="0"/>
              <a:t>(verhoogde vleugelbelasting)</a:t>
            </a:r>
          </a:p>
          <a:p>
            <a:pPr marL="457200" indent="-457200">
              <a:buClr>
                <a:schemeClr val="tx1"/>
              </a:buClr>
              <a:buFont typeface="Wingdings" panose="05000000000000000000" pitchFamily="2" charset="2"/>
              <a:buChar char="Ø"/>
            </a:pPr>
            <a:r>
              <a:rPr lang="nl-NL" sz="2600" dirty="0">
                <a:solidFill>
                  <a:srgbClr val="C00000"/>
                </a:solidFill>
              </a:rPr>
              <a:t>Steilere bochten </a:t>
            </a:r>
            <a:r>
              <a:rPr lang="nl-NL" sz="2600" dirty="0"/>
              <a:t>(verhoogde vleugelbelasting)</a:t>
            </a:r>
          </a:p>
          <a:p>
            <a:pPr marL="457200" indent="-457200">
              <a:buClr>
                <a:schemeClr val="tx1"/>
              </a:buClr>
              <a:buFont typeface="Wingdings" panose="05000000000000000000" pitchFamily="2" charset="2"/>
              <a:buChar char="Ø"/>
            </a:pPr>
            <a:r>
              <a:rPr lang="nl-NL" sz="2600" dirty="0">
                <a:solidFill>
                  <a:srgbClr val="C00000"/>
                </a:solidFill>
              </a:rPr>
              <a:t>Natte of vuile vleugels </a:t>
            </a:r>
            <a:r>
              <a:rPr lang="nl-NL" sz="2600" dirty="0"/>
              <a:t>(overtrek bij een kleinere invalshoek)</a:t>
            </a:r>
          </a:p>
          <a:p>
            <a:pPr marL="457200" indent="-457200">
              <a:buClr>
                <a:schemeClr val="tx1"/>
              </a:buClr>
              <a:buFont typeface="Wingdings" panose="05000000000000000000" pitchFamily="2" charset="2"/>
              <a:buChar char="Ø"/>
            </a:pPr>
            <a:r>
              <a:rPr lang="nl-NL" sz="2600" dirty="0">
                <a:solidFill>
                  <a:srgbClr val="C00000"/>
                </a:solidFill>
                <a:effectLst/>
              </a:rPr>
              <a:t>Waterballast</a:t>
            </a:r>
            <a:r>
              <a:rPr lang="nl-NL" sz="2600" dirty="0">
                <a:effectLst/>
              </a:rPr>
              <a:t> (verhoogde vleugelbelastingen)</a:t>
            </a:r>
          </a:p>
          <a:p>
            <a:pPr marL="457200" indent="-457200">
              <a:buClr>
                <a:schemeClr val="tx1"/>
              </a:buClr>
              <a:buFont typeface="Wingdings" panose="05000000000000000000" pitchFamily="2" charset="2"/>
              <a:buChar char="Ø"/>
            </a:pPr>
            <a:r>
              <a:rPr lang="nl-NL" sz="2600" dirty="0">
                <a:solidFill>
                  <a:srgbClr val="C00000"/>
                </a:solidFill>
              </a:rPr>
              <a:t>Turbulentie</a:t>
            </a:r>
            <a:r>
              <a:rPr lang="nl-NL" sz="2600" dirty="0"/>
              <a:t>/onrustige thermiek</a:t>
            </a:r>
            <a:endParaRPr lang="nl-NL" sz="2600" dirty="0">
              <a:effectLst/>
            </a:endParaRPr>
          </a:p>
        </p:txBody>
      </p:sp>
      <p:pic>
        <p:nvPicPr>
          <p:cNvPr id="8194" name="Picture 2" descr="http://www.zweefvliegopleiding.nl/images/beginselen/vleugel-overtre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2624" y="1201980"/>
            <a:ext cx="6629041" cy="3148796"/>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 Box 6">
            <a:extLst>
              <a:ext uri="{FF2B5EF4-FFF2-40B4-BE49-F238E27FC236}">
                <a16:creationId xmlns:a16="http://schemas.microsoft.com/office/drawing/2014/main" id="{7FB04894-D2BF-044F-B6F7-69E734DB0E78}"/>
              </a:ext>
            </a:extLst>
          </p:cNvPr>
          <p:cNvSpPr txBox="1">
            <a:spLocks noChangeArrowheads="1"/>
          </p:cNvSpPr>
          <p:nvPr/>
        </p:nvSpPr>
        <p:spPr bwMode="auto">
          <a:xfrm>
            <a:off x="3059832" y="74538"/>
            <a:ext cx="3255244" cy="523220"/>
          </a:xfrm>
          <a:prstGeom prst="rect">
            <a:avLst/>
          </a:prstGeom>
          <a:noFill/>
          <a:ln w="9525">
            <a:noFill/>
            <a:miter lim="800000"/>
            <a:headEnd/>
            <a:tailEnd/>
          </a:ln>
        </p:spPr>
        <p:txBody>
          <a:bodyPr wrap="square">
            <a:spAutoFit/>
          </a:bodyPr>
          <a:lstStyle/>
          <a:p>
            <a:r>
              <a:rPr lang="nl-NL" sz="2800" dirty="0">
                <a:solidFill>
                  <a:schemeClr val="bg1"/>
                </a:solidFill>
              </a:rPr>
              <a:t>5.6 Overtrek en vrille</a:t>
            </a:r>
          </a:p>
        </p:txBody>
      </p:sp>
      <p:sp>
        <p:nvSpPr>
          <p:cNvPr id="13" name="Tijdelijke aanduiding voor dianummer 5">
            <a:extLst>
              <a:ext uri="{FF2B5EF4-FFF2-40B4-BE49-F238E27FC236}">
                <a16:creationId xmlns:a16="http://schemas.microsoft.com/office/drawing/2014/main" id="{A7049CCF-0BBD-914E-8B8D-10B55A274EB8}"/>
              </a:ext>
            </a:extLst>
          </p:cNvPr>
          <p:cNvSpPr>
            <a:spLocks noGrp="1"/>
          </p:cNvSpPr>
          <p:nvPr>
            <p:ph type="sldNum" sz="quarter" idx="12"/>
          </p:nvPr>
        </p:nvSpPr>
        <p:spPr>
          <a:xfrm>
            <a:off x="6553200" y="6356350"/>
            <a:ext cx="2133600" cy="365125"/>
          </a:xfrm>
        </p:spPr>
        <p:txBody>
          <a:bodyPr/>
          <a:lstStyle/>
          <a:p>
            <a:fld id="{5EFD4441-029F-F74E-8277-EA60BAE516F2}" type="slidenum">
              <a:rPr lang="nl-NL"/>
              <a:pPr/>
              <a:t>116</a:t>
            </a:fld>
            <a:endParaRPr lang="nl-NL" dirty="0"/>
          </a:p>
        </p:txBody>
      </p:sp>
      <p:sp>
        <p:nvSpPr>
          <p:cNvPr id="14" name="Text Box 6">
            <a:extLst>
              <a:ext uri="{FF2B5EF4-FFF2-40B4-BE49-F238E27FC236}">
                <a16:creationId xmlns:a16="http://schemas.microsoft.com/office/drawing/2014/main" id="{DF3F3181-1B0E-904E-AC6D-A023700FE3F4}"/>
              </a:ext>
            </a:extLst>
          </p:cNvPr>
          <p:cNvSpPr txBox="1">
            <a:spLocks noChangeArrowheads="1"/>
          </p:cNvSpPr>
          <p:nvPr/>
        </p:nvSpPr>
        <p:spPr bwMode="auto">
          <a:xfrm>
            <a:off x="179512" y="673532"/>
            <a:ext cx="446763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pPr>
              <a:buClr>
                <a:srgbClr val="FF0000"/>
              </a:buClr>
            </a:pPr>
            <a:r>
              <a:rPr lang="nl-NL" sz="2800" dirty="0">
                <a:solidFill>
                  <a:schemeClr val="bg1"/>
                </a:solidFill>
              </a:rPr>
              <a:t>Verhoogde overtreksnelheid</a:t>
            </a:r>
          </a:p>
        </p:txBody>
      </p:sp>
    </p:spTree>
    <p:extLst>
      <p:ext uri="{BB962C8B-B14F-4D97-AF65-F5344CB8AC3E}">
        <p14:creationId xmlns:p14="http://schemas.microsoft.com/office/powerpoint/2010/main" val="2572847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 name="Tekstvak 1"/>
          <p:cNvSpPr txBox="1"/>
          <p:nvPr/>
        </p:nvSpPr>
        <p:spPr>
          <a:xfrm>
            <a:off x="254931" y="4960098"/>
            <a:ext cx="8865046" cy="1323439"/>
          </a:xfrm>
          <a:prstGeom prst="rect">
            <a:avLst/>
          </a:prstGeom>
          <a:noFill/>
        </p:spPr>
        <p:txBody>
          <a:bodyPr wrap="square" rtlCol="0">
            <a:spAutoFit/>
          </a:bodyPr>
          <a:lstStyle/>
          <a:p>
            <a:r>
              <a:rPr lang="nl-NL" sz="2600" dirty="0">
                <a:solidFill>
                  <a:srgbClr val="C00000"/>
                </a:solidFill>
              </a:rPr>
              <a:t>Direct voeten tegen, stuurknuppel neutraal en naar voren! Let op:</a:t>
            </a:r>
            <a:r>
              <a:rPr lang="nl-NL" sz="2600" dirty="0"/>
              <a:t> stuurknuppel ‘tegen’ (om de vleugel toch horizontaal te houden) veroorzaakt een tolvlucht.</a:t>
            </a:r>
            <a:r>
              <a:rPr lang="nl-NL" sz="2800" dirty="0"/>
              <a:t> </a:t>
            </a:r>
          </a:p>
        </p:txBody>
      </p:sp>
      <p:pic>
        <p:nvPicPr>
          <p:cNvPr id="9218" name="Picture 2" descr="http://www.zweefvliegopleiding.nl/images/evo/asymmetrische-overtre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894" y="1431844"/>
            <a:ext cx="7406212" cy="3258733"/>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 Box 6">
            <a:extLst>
              <a:ext uri="{FF2B5EF4-FFF2-40B4-BE49-F238E27FC236}">
                <a16:creationId xmlns:a16="http://schemas.microsoft.com/office/drawing/2014/main" id="{9D814FAB-6539-3B44-9192-08813B89FA79}"/>
              </a:ext>
            </a:extLst>
          </p:cNvPr>
          <p:cNvSpPr txBox="1">
            <a:spLocks noChangeArrowheads="1"/>
          </p:cNvSpPr>
          <p:nvPr/>
        </p:nvSpPr>
        <p:spPr bwMode="auto">
          <a:xfrm>
            <a:off x="3059832" y="74538"/>
            <a:ext cx="3255244" cy="523220"/>
          </a:xfrm>
          <a:prstGeom prst="rect">
            <a:avLst/>
          </a:prstGeom>
          <a:noFill/>
          <a:ln w="9525">
            <a:noFill/>
            <a:miter lim="800000"/>
            <a:headEnd/>
            <a:tailEnd/>
          </a:ln>
        </p:spPr>
        <p:txBody>
          <a:bodyPr wrap="square">
            <a:spAutoFit/>
          </a:bodyPr>
          <a:lstStyle/>
          <a:p>
            <a:r>
              <a:rPr lang="nl-NL" sz="2800" dirty="0">
                <a:solidFill>
                  <a:schemeClr val="bg1"/>
                </a:solidFill>
              </a:rPr>
              <a:t>5.6 Overtrek en vrille</a:t>
            </a:r>
          </a:p>
        </p:txBody>
      </p:sp>
      <p:sp>
        <p:nvSpPr>
          <p:cNvPr id="13" name="Tijdelijke aanduiding voor dianummer 5">
            <a:extLst>
              <a:ext uri="{FF2B5EF4-FFF2-40B4-BE49-F238E27FC236}">
                <a16:creationId xmlns:a16="http://schemas.microsoft.com/office/drawing/2014/main" id="{7F8F1657-6DB8-6147-B503-BF76B5DB4822}"/>
              </a:ext>
            </a:extLst>
          </p:cNvPr>
          <p:cNvSpPr>
            <a:spLocks noGrp="1"/>
          </p:cNvSpPr>
          <p:nvPr>
            <p:ph type="sldNum" sz="quarter" idx="12"/>
          </p:nvPr>
        </p:nvSpPr>
        <p:spPr>
          <a:xfrm>
            <a:off x="6553200" y="6356350"/>
            <a:ext cx="2133600" cy="365125"/>
          </a:xfrm>
        </p:spPr>
        <p:txBody>
          <a:bodyPr/>
          <a:lstStyle/>
          <a:p>
            <a:fld id="{5EFD4441-029F-F74E-8277-EA60BAE516F2}" type="slidenum">
              <a:rPr lang="nl-NL"/>
              <a:pPr/>
              <a:t>117</a:t>
            </a:fld>
            <a:endParaRPr lang="nl-NL" dirty="0"/>
          </a:p>
        </p:txBody>
      </p:sp>
      <p:sp>
        <p:nvSpPr>
          <p:cNvPr id="14" name="Text Box 6">
            <a:extLst>
              <a:ext uri="{FF2B5EF4-FFF2-40B4-BE49-F238E27FC236}">
                <a16:creationId xmlns:a16="http://schemas.microsoft.com/office/drawing/2014/main" id="{84D7A853-2C2E-EF48-889C-6143C5DF770F}"/>
              </a:ext>
            </a:extLst>
          </p:cNvPr>
          <p:cNvSpPr txBox="1">
            <a:spLocks noChangeArrowheads="1"/>
          </p:cNvSpPr>
          <p:nvPr/>
        </p:nvSpPr>
        <p:spPr bwMode="auto">
          <a:xfrm>
            <a:off x="179512" y="673532"/>
            <a:ext cx="446763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pPr>
              <a:buClr>
                <a:srgbClr val="FF0000"/>
              </a:buClr>
            </a:pPr>
            <a:r>
              <a:rPr lang="nl-NL" sz="2800" dirty="0">
                <a:solidFill>
                  <a:schemeClr val="bg1"/>
                </a:solidFill>
              </a:rPr>
              <a:t>Overtrek schuivende bocht</a:t>
            </a:r>
          </a:p>
        </p:txBody>
      </p:sp>
    </p:spTree>
    <p:extLst>
      <p:ext uri="{BB962C8B-B14F-4D97-AF65-F5344CB8AC3E}">
        <p14:creationId xmlns:p14="http://schemas.microsoft.com/office/powerpoint/2010/main" val="382685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363342" y="7561579"/>
            <a:ext cx="3623573" cy="93498"/>
          </a:xfrm>
          <a:prstGeom prst="rect">
            <a:avLst/>
          </a:prstGeom>
          <a:noFill/>
          <a:ln w="9525">
            <a:noFill/>
            <a:miter lim="800000"/>
            <a:headEnd/>
            <a:tailEnd/>
          </a:ln>
        </p:spPr>
        <p:txBody>
          <a:bodyPr wrap="square">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pic>
        <p:nvPicPr>
          <p:cNvPr id="10242" name="Picture 2" descr="http://www.zweefvliegopleiding.nl/images/evo/tolvlucht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776" y="758886"/>
            <a:ext cx="4032448" cy="6048670"/>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ext Box 6">
            <a:extLst>
              <a:ext uri="{FF2B5EF4-FFF2-40B4-BE49-F238E27FC236}">
                <a16:creationId xmlns:a16="http://schemas.microsoft.com/office/drawing/2014/main" id="{DB5A0B3A-CDFE-AD43-B06B-A30A97F81707}"/>
              </a:ext>
            </a:extLst>
          </p:cNvPr>
          <p:cNvSpPr txBox="1">
            <a:spLocks noChangeArrowheads="1"/>
          </p:cNvSpPr>
          <p:nvPr/>
        </p:nvSpPr>
        <p:spPr bwMode="auto">
          <a:xfrm>
            <a:off x="3059832" y="74538"/>
            <a:ext cx="3255244" cy="523220"/>
          </a:xfrm>
          <a:prstGeom prst="rect">
            <a:avLst/>
          </a:prstGeom>
          <a:noFill/>
          <a:ln w="9525">
            <a:noFill/>
            <a:miter lim="800000"/>
            <a:headEnd/>
            <a:tailEnd/>
          </a:ln>
        </p:spPr>
        <p:txBody>
          <a:bodyPr wrap="square">
            <a:spAutoFit/>
          </a:bodyPr>
          <a:lstStyle/>
          <a:p>
            <a:r>
              <a:rPr lang="nl-NL" sz="2800" dirty="0">
                <a:solidFill>
                  <a:schemeClr val="bg1"/>
                </a:solidFill>
              </a:rPr>
              <a:t>5.6 Overtrek en vrille</a:t>
            </a:r>
          </a:p>
        </p:txBody>
      </p:sp>
      <p:sp>
        <p:nvSpPr>
          <p:cNvPr id="14" name="Tijdelijke aanduiding voor dianummer 5">
            <a:extLst>
              <a:ext uri="{FF2B5EF4-FFF2-40B4-BE49-F238E27FC236}">
                <a16:creationId xmlns:a16="http://schemas.microsoft.com/office/drawing/2014/main" id="{D588584B-2C36-9740-86FE-F0CC1CE9A9FA}"/>
              </a:ext>
            </a:extLst>
          </p:cNvPr>
          <p:cNvSpPr>
            <a:spLocks noGrp="1"/>
          </p:cNvSpPr>
          <p:nvPr>
            <p:ph type="sldNum" sz="quarter" idx="12"/>
          </p:nvPr>
        </p:nvSpPr>
        <p:spPr>
          <a:xfrm>
            <a:off x="6553200" y="6356350"/>
            <a:ext cx="2133600" cy="365125"/>
          </a:xfrm>
        </p:spPr>
        <p:txBody>
          <a:bodyPr/>
          <a:lstStyle/>
          <a:p>
            <a:fld id="{5EFD4441-029F-F74E-8277-EA60BAE516F2}" type="slidenum">
              <a:rPr lang="nl-NL"/>
              <a:pPr/>
              <a:t>118</a:t>
            </a:fld>
            <a:endParaRPr lang="nl-NL" dirty="0"/>
          </a:p>
        </p:txBody>
      </p:sp>
      <p:sp>
        <p:nvSpPr>
          <p:cNvPr id="15" name="Text Box 6">
            <a:extLst>
              <a:ext uri="{FF2B5EF4-FFF2-40B4-BE49-F238E27FC236}">
                <a16:creationId xmlns:a16="http://schemas.microsoft.com/office/drawing/2014/main" id="{5B196B54-CBFC-E740-B05D-A9B9F000906E}"/>
              </a:ext>
            </a:extLst>
          </p:cNvPr>
          <p:cNvSpPr txBox="1">
            <a:spLocks noChangeArrowheads="1"/>
          </p:cNvSpPr>
          <p:nvPr/>
        </p:nvSpPr>
        <p:spPr bwMode="auto">
          <a:xfrm>
            <a:off x="179512" y="673532"/>
            <a:ext cx="446763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pPr>
              <a:buClr>
                <a:srgbClr val="FF0000"/>
              </a:buClr>
            </a:pPr>
            <a:r>
              <a:rPr lang="nl-NL" sz="2800" dirty="0">
                <a:solidFill>
                  <a:schemeClr val="bg1"/>
                </a:solidFill>
              </a:rPr>
              <a:t>Vrille</a:t>
            </a:r>
          </a:p>
        </p:txBody>
      </p:sp>
    </p:spTree>
    <p:extLst>
      <p:ext uri="{BB962C8B-B14F-4D97-AF65-F5344CB8AC3E}">
        <p14:creationId xmlns:p14="http://schemas.microsoft.com/office/powerpoint/2010/main" val="259956138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pic>
        <p:nvPicPr>
          <p:cNvPr id="12291" name="Picture 3" descr="http://www.zweefvliegopleiding.nl/images/evo/spiraaldui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1311085"/>
            <a:ext cx="4976459" cy="433781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kstvak 1"/>
          <p:cNvSpPr txBox="1"/>
          <p:nvPr/>
        </p:nvSpPr>
        <p:spPr>
          <a:xfrm>
            <a:off x="5237349" y="1258030"/>
            <a:ext cx="3923928" cy="4493538"/>
          </a:xfrm>
          <a:prstGeom prst="rect">
            <a:avLst/>
          </a:prstGeom>
          <a:noFill/>
        </p:spPr>
        <p:txBody>
          <a:bodyPr wrap="square" rtlCol="0">
            <a:spAutoFit/>
          </a:bodyPr>
          <a:lstStyle/>
          <a:p>
            <a:pPr>
              <a:buClr>
                <a:srgbClr val="FF0000"/>
              </a:buClr>
            </a:pPr>
            <a:r>
              <a:rPr lang="nl-NL" sz="2600" b="1" dirty="0">
                <a:solidFill>
                  <a:srgbClr val="C00000"/>
                </a:solidFill>
              </a:rPr>
              <a:t>Niet-overtrokken </a:t>
            </a:r>
            <a:r>
              <a:rPr lang="nl-NL" sz="2600" b="1" dirty="0"/>
              <a:t>vliegtoestand</a:t>
            </a:r>
            <a:r>
              <a:rPr lang="nl-NL" sz="2600" dirty="0"/>
              <a:t>: </a:t>
            </a:r>
          </a:p>
          <a:p>
            <a:pPr>
              <a:buClr>
                <a:schemeClr val="tx1"/>
              </a:buClr>
              <a:buFont typeface="Wingdings" charset="0"/>
              <a:buChar char="Ø"/>
            </a:pPr>
            <a:r>
              <a:rPr lang="nl-NL" sz="2600" dirty="0"/>
              <a:t>De snelheid loopt </a:t>
            </a:r>
            <a:r>
              <a:rPr lang="nl-NL" sz="2600" dirty="0">
                <a:solidFill>
                  <a:srgbClr val="CC0000"/>
                </a:solidFill>
              </a:rPr>
              <a:t>snel</a:t>
            </a:r>
            <a:r>
              <a:rPr lang="nl-NL" sz="2600" dirty="0"/>
              <a:t> op.</a:t>
            </a:r>
          </a:p>
          <a:p>
            <a:pPr>
              <a:buClr>
                <a:schemeClr val="tx1"/>
              </a:buClr>
              <a:buFont typeface="Wingdings" charset="0"/>
              <a:buChar char="Ø"/>
            </a:pPr>
            <a:r>
              <a:rPr lang="nl-NL" sz="2600" dirty="0"/>
              <a:t>Trekken </a:t>
            </a:r>
            <a:r>
              <a:rPr lang="nl-NL" sz="2600" dirty="0">
                <a:solidFill>
                  <a:srgbClr val="CC0000"/>
                </a:solidFill>
              </a:rPr>
              <a:t>verhoogt</a:t>
            </a:r>
            <a:r>
              <a:rPr lang="nl-NL" sz="2600" dirty="0"/>
              <a:t> de draaisnelheid en daarmee de snelheid en de belastingen!</a:t>
            </a:r>
          </a:p>
          <a:p>
            <a:pPr>
              <a:buClr>
                <a:schemeClr val="tx1"/>
              </a:buClr>
              <a:buFont typeface="Wingdings" charset="0"/>
              <a:buChar char="Ø"/>
            </a:pPr>
            <a:endParaRPr lang="nl-NL" sz="2600" dirty="0"/>
          </a:p>
          <a:p>
            <a:pPr>
              <a:buClr>
                <a:schemeClr val="tx1"/>
              </a:buClr>
              <a:buFont typeface="Wingdings" charset="0"/>
              <a:buChar char="Ø"/>
            </a:pPr>
            <a:r>
              <a:rPr lang="nl-NL" sz="2600" dirty="0"/>
              <a:t>Herstel: </a:t>
            </a:r>
            <a:r>
              <a:rPr lang="nl-NL" sz="2600" dirty="0">
                <a:solidFill>
                  <a:srgbClr val="CC0000"/>
                </a:solidFill>
              </a:rPr>
              <a:t>uitrollen, </a:t>
            </a:r>
            <a:r>
              <a:rPr lang="nl-NL" sz="2600" dirty="0"/>
              <a:t>eventueel remkleppen, en rustig afvangen.</a:t>
            </a:r>
          </a:p>
        </p:txBody>
      </p:sp>
      <p:sp>
        <p:nvSpPr>
          <p:cNvPr id="12" name="Text Box 6">
            <a:extLst>
              <a:ext uri="{FF2B5EF4-FFF2-40B4-BE49-F238E27FC236}">
                <a16:creationId xmlns:a16="http://schemas.microsoft.com/office/drawing/2014/main" id="{A25D76C6-79FB-CF41-AFE8-C2D9CD61725C}"/>
              </a:ext>
            </a:extLst>
          </p:cNvPr>
          <p:cNvSpPr txBox="1">
            <a:spLocks noChangeArrowheads="1"/>
          </p:cNvSpPr>
          <p:nvPr/>
        </p:nvSpPr>
        <p:spPr bwMode="auto">
          <a:xfrm>
            <a:off x="3059832" y="74538"/>
            <a:ext cx="3255244" cy="523220"/>
          </a:xfrm>
          <a:prstGeom prst="rect">
            <a:avLst/>
          </a:prstGeom>
          <a:noFill/>
          <a:ln w="9525">
            <a:noFill/>
            <a:miter lim="800000"/>
            <a:headEnd/>
            <a:tailEnd/>
          </a:ln>
        </p:spPr>
        <p:txBody>
          <a:bodyPr wrap="square">
            <a:spAutoFit/>
          </a:bodyPr>
          <a:lstStyle/>
          <a:p>
            <a:r>
              <a:rPr lang="nl-NL" sz="2800" dirty="0">
                <a:solidFill>
                  <a:schemeClr val="bg1"/>
                </a:solidFill>
              </a:rPr>
              <a:t>5.6 Overtrek en vrille</a:t>
            </a:r>
          </a:p>
        </p:txBody>
      </p:sp>
      <p:sp>
        <p:nvSpPr>
          <p:cNvPr id="13" name="Tijdelijke aanduiding voor dianummer 5">
            <a:extLst>
              <a:ext uri="{FF2B5EF4-FFF2-40B4-BE49-F238E27FC236}">
                <a16:creationId xmlns:a16="http://schemas.microsoft.com/office/drawing/2014/main" id="{AA8BB6FF-616B-5C42-845F-8AF46C59AC63}"/>
              </a:ext>
            </a:extLst>
          </p:cNvPr>
          <p:cNvSpPr>
            <a:spLocks noGrp="1"/>
          </p:cNvSpPr>
          <p:nvPr>
            <p:ph type="sldNum" sz="quarter" idx="12"/>
          </p:nvPr>
        </p:nvSpPr>
        <p:spPr>
          <a:xfrm>
            <a:off x="6553200" y="6356350"/>
            <a:ext cx="2133600" cy="365125"/>
          </a:xfrm>
        </p:spPr>
        <p:txBody>
          <a:bodyPr/>
          <a:lstStyle/>
          <a:p>
            <a:fld id="{5EFD4441-029F-F74E-8277-EA60BAE516F2}" type="slidenum">
              <a:rPr lang="nl-NL"/>
              <a:pPr/>
              <a:t>119</a:t>
            </a:fld>
            <a:endParaRPr lang="nl-NL" dirty="0"/>
          </a:p>
        </p:txBody>
      </p:sp>
      <p:sp>
        <p:nvSpPr>
          <p:cNvPr id="14" name="Text Box 6">
            <a:extLst>
              <a:ext uri="{FF2B5EF4-FFF2-40B4-BE49-F238E27FC236}">
                <a16:creationId xmlns:a16="http://schemas.microsoft.com/office/drawing/2014/main" id="{42A89E5C-469B-8D4E-A117-A90F26D6B052}"/>
              </a:ext>
            </a:extLst>
          </p:cNvPr>
          <p:cNvSpPr txBox="1">
            <a:spLocks noChangeArrowheads="1"/>
          </p:cNvSpPr>
          <p:nvPr/>
        </p:nvSpPr>
        <p:spPr bwMode="auto">
          <a:xfrm>
            <a:off x="179512" y="673532"/>
            <a:ext cx="446763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pPr>
              <a:buClr>
                <a:srgbClr val="FF0000"/>
              </a:buClr>
            </a:pPr>
            <a:r>
              <a:rPr lang="nl-NL" sz="2800" dirty="0">
                <a:solidFill>
                  <a:schemeClr val="bg1"/>
                </a:solidFill>
              </a:rPr>
              <a:t>Spiraalduik</a:t>
            </a:r>
          </a:p>
        </p:txBody>
      </p:sp>
    </p:spTree>
    <p:extLst>
      <p:ext uri="{BB962C8B-B14F-4D97-AF65-F5344CB8AC3E}">
        <p14:creationId xmlns:p14="http://schemas.microsoft.com/office/powerpoint/2010/main" val="27177024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pic>
        <p:nvPicPr>
          <p:cNvPr id="2" name="Afbeelding 1"/>
          <p:cNvPicPr>
            <a:picLocks noChangeAspect="1"/>
          </p:cNvPicPr>
          <p:nvPr/>
        </p:nvPicPr>
        <p:blipFill>
          <a:blip r:embed="rId5"/>
          <a:stretch>
            <a:fillRect/>
          </a:stretch>
        </p:blipFill>
        <p:spPr>
          <a:xfrm>
            <a:off x="1311343" y="1307471"/>
            <a:ext cx="6521314" cy="4858379"/>
          </a:xfrm>
          <a:prstGeom prst="rect">
            <a:avLst/>
          </a:prstGeom>
        </p:spPr>
      </p:pic>
      <p:sp>
        <p:nvSpPr>
          <p:cNvPr id="11" name="Text Box 6">
            <a:extLst>
              <a:ext uri="{FF2B5EF4-FFF2-40B4-BE49-F238E27FC236}">
                <a16:creationId xmlns:a16="http://schemas.microsoft.com/office/drawing/2014/main" id="{FCC48161-E9B0-5A47-99FF-A331E23AB4C5}"/>
              </a:ext>
            </a:extLst>
          </p:cNvPr>
          <p:cNvSpPr txBox="1">
            <a:spLocks noChangeArrowheads="1"/>
          </p:cNvSpPr>
          <p:nvPr/>
        </p:nvSpPr>
        <p:spPr bwMode="auto">
          <a:xfrm>
            <a:off x="179512" y="673532"/>
            <a:ext cx="375996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sz="2800" dirty="0">
                <a:solidFill>
                  <a:schemeClr val="bg1"/>
                </a:solidFill>
              </a:rPr>
              <a:t>Een paar basisbegrippen</a:t>
            </a:r>
          </a:p>
        </p:txBody>
      </p:sp>
      <p:sp>
        <p:nvSpPr>
          <p:cNvPr id="12" name="Text Box 6">
            <a:extLst>
              <a:ext uri="{FF2B5EF4-FFF2-40B4-BE49-F238E27FC236}">
                <a16:creationId xmlns:a16="http://schemas.microsoft.com/office/drawing/2014/main" id="{A47C6CD6-6A00-7442-BDAE-7A4119F65464}"/>
              </a:ext>
            </a:extLst>
          </p:cNvPr>
          <p:cNvSpPr txBox="1">
            <a:spLocks noChangeArrowheads="1"/>
          </p:cNvSpPr>
          <p:nvPr/>
        </p:nvSpPr>
        <p:spPr bwMode="auto">
          <a:xfrm>
            <a:off x="2267744" y="97468"/>
            <a:ext cx="5259453" cy="523220"/>
          </a:xfrm>
          <a:prstGeom prst="rect">
            <a:avLst/>
          </a:prstGeom>
          <a:noFill/>
          <a:ln w="9525">
            <a:noFill/>
            <a:miter lim="800000"/>
            <a:headEnd/>
            <a:tailEnd/>
          </a:ln>
        </p:spPr>
        <p:txBody>
          <a:bodyPr wrap="none">
            <a:spAutoFit/>
          </a:bodyPr>
          <a:lstStyle/>
          <a:p>
            <a:r>
              <a:rPr lang="nl-NL" sz="2800" dirty="0">
                <a:solidFill>
                  <a:schemeClr val="bg1"/>
                </a:solidFill>
              </a:rPr>
              <a:t>5. Beginselen van het zweefvliegen</a:t>
            </a:r>
          </a:p>
        </p:txBody>
      </p:sp>
      <p:sp>
        <p:nvSpPr>
          <p:cNvPr id="13" name="Tijdelijke aanduiding voor dianummer 5">
            <a:extLst>
              <a:ext uri="{FF2B5EF4-FFF2-40B4-BE49-F238E27FC236}">
                <a16:creationId xmlns:a16="http://schemas.microsoft.com/office/drawing/2014/main" id="{A7663B40-1F30-E04E-9145-6754E0B23C5F}"/>
              </a:ext>
            </a:extLst>
          </p:cNvPr>
          <p:cNvSpPr>
            <a:spLocks noGrp="1"/>
          </p:cNvSpPr>
          <p:nvPr>
            <p:ph type="sldNum" sz="quarter" idx="12"/>
          </p:nvPr>
        </p:nvSpPr>
        <p:spPr>
          <a:xfrm>
            <a:off x="6553200" y="6356350"/>
            <a:ext cx="2133600" cy="365125"/>
          </a:xfrm>
        </p:spPr>
        <p:txBody>
          <a:bodyPr/>
          <a:lstStyle/>
          <a:p>
            <a:fld id="{04358825-FB57-CA49-8B08-1E99B68E503C}" type="slidenum">
              <a:rPr lang="nl-NL"/>
              <a:pPr/>
              <a:t>12</a:t>
            </a:fld>
            <a:endParaRPr lang="nl-NL"/>
          </a:p>
        </p:txBody>
      </p:sp>
    </p:spTree>
    <p:extLst>
      <p:ext uri="{BB962C8B-B14F-4D97-AF65-F5344CB8AC3E}">
        <p14:creationId xmlns:p14="http://schemas.microsoft.com/office/powerpoint/2010/main" val="127413580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 name="Tekstvak 1"/>
          <p:cNvSpPr txBox="1"/>
          <p:nvPr/>
        </p:nvSpPr>
        <p:spPr>
          <a:xfrm>
            <a:off x="1006172" y="4521382"/>
            <a:ext cx="7362564" cy="1692771"/>
          </a:xfrm>
          <a:prstGeom prst="rect">
            <a:avLst/>
          </a:prstGeom>
          <a:noFill/>
        </p:spPr>
        <p:txBody>
          <a:bodyPr wrap="square" rtlCol="0">
            <a:spAutoFit/>
          </a:bodyPr>
          <a:lstStyle/>
          <a:p>
            <a:pPr marL="457200" indent="-457200">
              <a:buClr>
                <a:schemeClr val="tx1"/>
              </a:buClr>
              <a:buFont typeface="Wingdings" pitchFamily="2" charset="2"/>
              <a:buChar char="Ø"/>
            </a:pPr>
            <a:r>
              <a:rPr lang="nl-NL" sz="2600" dirty="0"/>
              <a:t>Bij </a:t>
            </a:r>
            <a:r>
              <a:rPr lang="nl-BE" sz="2600" dirty="0"/>
              <a:t>80° dwarshelling – 5g</a:t>
            </a:r>
          </a:p>
          <a:p>
            <a:pPr marL="457200" indent="-457200">
              <a:buClr>
                <a:schemeClr val="tx1"/>
              </a:buClr>
              <a:buFont typeface="Wingdings" pitchFamily="2" charset="2"/>
              <a:buChar char="Ø"/>
            </a:pPr>
            <a:r>
              <a:rPr lang="nl-BE" sz="2600" dirty="0"/>
              <a:t>Let op met </a:t>
            </a:r>
            <a:r>
              <a:rPr lang="nl-BE" sz="2600" dirty="0">
                <a:solidFill>
                  <a:srgbClr val="C00000"/>
                </a:solidFill>
              </a:rPr>
              <a:t>ongelijke liftverdeling </a:t>
            </a:r>
            <a:r>
              <a:rPr lang="nl-BE" sz="2600" dirty="0"/>
              <a:t>bij zulke grote belastingen.</a:t>
            </a:r>
          </a:p>
          <a:p>
            <a:pPr marL="457200" indent="-457200">
              <a:buClr>
                <a:schemeClr val="tx1"/>
              </a:buClr>
              <a:buFont typeface="Wingdings" pitchFamily="2" charset="2"/>
              <a:buChar char="Ø"/>
            </a:pPr>
            <a:r>
              <a:rPr lang="nl-BE" sz="2600" dirty="0"/>
              <a:t>Remkleppen zijn zwakke plek.</a:t>
            </a:r>
            <a:endParaRPr lang="nl-NL" sz="2600" dirty="0"/>
          </a:p>
        </p:txBody>
      </p:sp>
      <p:sp>
        <p:nvSpPr>
          <p:cNvPr id="12" name="Text Box 6">
            <a:extLst>
              <a:ext uri="{FF2B5EF4-FFF2-40B4-BE49-F238E27FC236}">
                <a16:creationId xmlns:a16="http://schemas.microsoft.com/office/drawing/2014/main" id="{A25D76C6-79FB-CF41-AFE8-C2D9CD61725C}"/>
              </a:ext>
            </a:extLst>
          </p:cNvPr>
          <p:cNvSpPr txBox="1">
            <a:spLocks noChangeArrowheads="1"/>
          </p:cNvSpPr>
          <p:nvPr/>
        </p:nvSpPr>
        <p:spPr bwMode="auto">
          <a:xfrm>
            <a:off x="3059832" y="74538"/>
            <a:ext cx="3255244" cy="523220"/>
          </a:xfrm>
          <a:prstGeom prst="rect">
            <a:avLst/>
          </a:prstGeom>
          <a:noFill/>
          <a:ln w="9525">
            <a:noFill/>
            <a:miter lim="800000"/>
            <a:headEnd/>
            <a:tailEnd/>
          </a:ln>
        </p:spPr>
        <p:txBody>
          <a:bodyPr wrap="square">
            <a:spAutoFit/>
          </a:bodyPr>
          <a:lstStyle/>
          <a:p>
            <a:r>
              <a:rPr lang="nl-NL" sz="2800" dirty="0">
                <a:solidFill>
                  <a:schemeClr val="bg1"/>
                </a:solidFill>
              </a:rPr>
              <a:t>5.6 Overtrek en vrille</a:t>
            </a:r>
          </a:p>
        </p:txBody>
      </p:sp>
      <p:sp>
        <p:nvSpPr>
          <p:cNvPr id="13" name="Tijdelijke aanduiding voor dianummer 5">
            <a:extLst>
              <a:ext uri="{FF2B5EF4-FFF2-40B4-BE49-F238E27FC236}">
                <a16:creationId xmlns:a16="http://schemas.microsoft.com/office/drawing/2014/main" id="{AA8BB6FF-616B-5C42-845F-8AF46C59AC63}"/>
              </a:ext>
            </a:extLst>
          </p:cNvPr>
          <p:cNvSpPr>
            <a:spLocks noGrp="1"/>
          </p:cNvSpPr>
          <p:nvPr>
            <p:ph type="sldNum" sz="quarter" idx="12"/>
          </p:nvPr>
        </p:nvSpPr>
        <p:spPr>
          <a:xfrm>
            <a:off x="6553200" y="6356350"/>
            <a:ext cx="2133600" cy="365125"/>
          </a:xfrm>
        </p:spPr>
        <p:txBody>
          <a:bodyPr/>
          <a:lstStyle/>
          <a:p>
            <a:fld id="{5EFD4441-029F-F74E-8277-EA60BAE516F2}" type="slidenum">
              <a:rPr lang="nl-NL"/>
              <a:pPr/>
              <a:t>120</a:t>
            </a:fld>
            <a:endParaRPr lang="nl-NL" dirty="0"/>
          </a:p>
        </p:txBody>
      </p:sp>
      <p:sp>
        <p:nvSpPr>
          <p:cNvPr id="14" name="Text Box 6">
            <a:extLst>
              <a:ext uri="{FF2B5EF4-FFF2-40B4-BE49-F238E27FC236}">
                <a16:creationId xmlns:a16="http://schemas.microsoft.com/office/drawing/2014/main" id="{42A89E5C-469B-8D4E-A117-A90F26D6B052}"/>
              </a:ext>
            </a:extLst>
          </p:cNvPr>
          <p:cNvSpPr txBox="1">
            <a:spLocks noChangeArrowheads="1"/>
          </p:cNvSpPr>
          <p:nvPr/>
        </p:nvSpPr>
        <p:spPr bwMode="auto">
          <a:xfrm>
            <a:off x="179512" y="673532"/>
            <a:ext cx="446763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pPr>
              <a:buClr>
                <a:srgbClr val="FF0000"/>
              </a:buClr>
            </a:pPr>
            <a:r>
              <a:rPr lang="nl-NL" sz="2800" dirty="0">
                <a:solidFill>
                  <a:schemeClr val="bg1"/>
                </a:solidFill>
              </a:rPr>
              <a:t>Spiraalduik</a:t>
            </a:r>
          </a:p>
        </p:txBody>
      </p:sp>
      <p:pic>
        <p:nvPicPr>
          <p:cNvPr id="79880" name="Picture 8">
            <a:extLst>
              <a:ext uri="{FF2B5EF4-FFF2-40B4-BE49-F238E27FC236}">
                <a16:creationId xmlns:a16="http://schemas.microsoft.com/office/drawing/2014/main" id="{AD0D4991-02D5-4348-900B-A152D20AB0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824" y="1551490"/>
            <a:ext cx="7740352" cy="1194648"/>
          </a:xfrm>
          <a:prstGeom prst="rect">
            <a:avLst/>
          </a:prstGeom>
          <a:noFill/>
          <a:extLst>
            <a:ext uri="{909E8E84-426E-40DD-AFC4-6F175D3DCCD1}">
              <a14:hiddenFill xmlns:a14="http://schemas.microsoft.com/office/drawing/2010/main">
                <a:solidFill>
                  <a:srgbClr val="FFFFFF"/>
                </a:solidFill>
              </a14:hiddenFill>
            </a:ext>
          </a:extLst>
        </p:spPr>
      </p:pic>
      <p:pic>
        <p:nvPicPr>
          <p:cNvPr id="79882" name="Picture 10">
            <a:extLst>
              <a:ext uri="{FF2B5EF4-FFF2-40B4-BE49-F238E27FC236}">
                <a16:creationId xmlns:a16="http://schemas.microsoft.com/office/drawing/2014/main" id="{0FD4F579-171B-CD41-B90E-F26E074192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24" y="2850473"/>
            <a:ext cx="7740352" cy="1194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740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pic>
        <p:nvPicPr>
          <p:cNvPr id="2" name="Afbeelding 1"/>
          <p:cNvPicPr>
            <a:picLocks noChangeAspect="1"/>
          </p:cNvPicPr>
          <p:nvPr/>
        </p:nvPicPr>
        <p:blipFill>
          <a:blip r:embed="rId5"/>
          <a:stretch>
            <a:fillRect/>
          </a:stretch>
        </p:blipFill>
        <p:spPr>
          <a:xfrm>
            <a:off x="1384938" y="1256537"/>
            <a:ext cx="6669197" cy="4968552"/>
          </a:xfrm>
          <a:prstGeom prst="rect">
            <a:avLst/>
          </a:prstGeom>
        </p:spPr>
      </p:pic>
      <p:sp>
        <p:nvSpPr>
          <p:cNvPr id="14" name="Text Box 6">
            <a:extLst>
              <a:ext uri="{FF2B5EF4-FFF2-40B4-BE49-F238E27FC236}">
                <a16:creationId xmlns:a16="http://schemas.microsoft.com/office/drawing/2014/main" id="{9B1C8DE0-1108-9642-A854-C5AC27D852AF}"/>
              </a:ext>
            </a:extLst>
          </p:cNvPr>
          <p:cNvSpPr txBox="1">
            <a:spLocks noChangeArrowheads="1"/>
          </p:cNvSpPr>
          <p:nvPr/>
        </p:nvSpPr>
        <p:spPr bwMode="auto">
          <a:xfrm>
            <a:off x="179512" y="673532"/>
            <a:ext cx="375996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sz="2800" dirty="0">
                <a:solidFill>
                  <a:schemeClr val="bg1"/>
                </a:solidFill>
              </a:rPr>
              <a:t>Een paar basisbegrippen</a:t>
            </a:r>
          </a:p>
        </p:txBody>
      </p:sp>
      <p:sp>
        <p:nvSpPr>
          <p:cNvPr id="15" name="Text Box 6">
            <a:extLst>
              <a:ext uri="{FF2B5EF4-FFF2-40B4-BE49-F238E27FC236}">
                <a16:creationId xmlns:a16="http://schemas.microsoft.com/office/drawing/2014/main" id="{60318A38-4D10-EA42-AD5C-85C5369BE1DA}"/>
              </a:ext>
            </a:extLst>
          </p:cNvPr>
          <p:cNvSpPr txBox="1">
            <a:spLocks noChangeArrowheads="1"/>
          </p:cNvSpPr>
          <p:nvPr/>
        </p:nvSpPr>
        <p:spPr bwMode="auto">
          <a:xfrm>
            <a:off x="2267744" y="97468"/>
            <a:ext cx="5259453" cy="523220"/>
          </a:xfrm>
          <a:prstGeom prst="rect">
            <a:avLst/>
          </a:prstGeom>
          <a:noFill/>
          <a:ln w="9525">
            <a:noFill/>
            <a:miter lim="800000"/>
            <a:headEnd/>
            <a:tailEnd/>
          </a:ln>
        </p:spPr>
        <p:txBody>
          <a:bodyPr wrap="none">
            <a:spAutoFit/>
          </a:bodyPr>
          <a:lstStyle/>
          <a:p>
            <a:r>
              <a:rPr lang="nl-NL" sz="2800" dirty="0">
                <a:solidFill>
                  <a:schemeClr val="bg1"/>
                </a:solidFill>
              </a:rPr>
              <a:t>5. Beginselen van het zweefvliegen</a:t>
            </a:r>
          </a:p>
        </p:txBody>
      </p:sp>
      <p:sp>
        <p:nvSpPr>
          <p:cNvPr id="16" name="Tijdelijke aanduiding voor dianummer 5">
            <a:extLst>
              <a:ext uri="{FF2B5EF4-FFF2-40B4-BE49-F238E27FC236}">
                <a16:creationId xmlns:a16="http://schemas.microsoft.com/office/drawing/2014/main" id="{90C995B8-8E85-3443-BE32-4B72D9E7218E}"/>
              </a:ext>
            </a:extLst>
          </p:cNvPr>
          <p:cNvSpPr>
            <a:spLocks noGrp="1"/>
          </p:cNvSpPr>
          <p:nvPr>
            <p:ph type="sldNum" sz="quarter" idx="12"/>
          </p:nvPr>
        </p:nvSpPr>
        <p:spPr>
          <a:xfrm>
            <a:off x="6553200" y="6356350"/>
            <a:ext cx="2133600" cy="365125"/>
          </a:xfrm>
        </p:spPr>
        <p:txBody>
          <a:bodyPr/>
          <a:lstStyle/>
          <a:p>
            <a:fld id="{04358825-FB57-CA49-8B08-1E99B68E503C}" type="slidenum">
              <a:rPr lang="nl-NL"/>
              <a:pPr/>
              <a:t>13</a:t>
            </a:fld>
            <a:endParaRPr lang="nl-NL"/>
          </a:p>
        </p:txBody>
      </p:sp>
    </p:spTree>
    <p:extLst>
      <p:ext uri="{BB962C8B-B14F-4D97-AF65-F5344CB8AC3E}">
        <p14:creationId xmlns:p14="http://schemas.microsoft.com/office/powerpoint/2010/main" val="20552089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pic>
        <p:nvPicPr>
          <p:cNvPr id="3" name="Afbeelding 2"/>
          <p:cNvPicPr>
            <a:picLocks noChangeAspect="1"/>
          </p:cNvPicPr>
          <p:nvPr/>
        </p:nvPicPr>
        <p:blipFill>
          <a:blip r:embed="rId5"/>
          <a:stretch>
            <a:fillRect/>
          </a:stretch>
        </p:blipFill>
        <p:spPr>
          <a:xfrm>
            <a:off x="1356698" y="1255638"/>
            <a:ext cx="6821129" cy="4968055"/>
          </a:xfrm>
          <a:prstGeom prst="rect">
            <a:avLst/>
          </a:prstGeom>
        </p:spPr>
      </p:pic>
      <p:sp>
        <p:nvSpPr>
          <p:cNvPr id="13" name="Text Box 6">
            <a:extLst>
              <a:ext uri="{FF2B5EF4-FFF2-40B4-BE49-F238E27FC236}">
                <a16:creationId xmlns:a16="http://schemas.microsoft.com/office/drawing/2014/main" id="{CC0B0A3A-C274-564F-A87B-7257EB1475D7}"/>
              </a:ext>
            </a:extLst>
          </p:cNvPr>
          <p:cNvSpPr txBox="1">
            <a:spLocks noChangeArrowheads="1"/>
          </p:cNvSpPr>
          <p:nvPr/>
        </p:nvSpPr>
        <p:spPr bwMode="auto">
          <a:xfrm>
            <a:off x="179512" y="673532"/>
            <a:ext cx="375996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sz="2800" dirty="0">
                <a:solidFill>
                  <a:schemeClr val="bg1"/>
                </a:solidFill>
              </a:rPr>
              <a:t>Een paar basisbegrippen</a:t>
            </a:r>
          </a:p>
        </p:txBody>
      </p:sp>
      <p:sp>
        <p:nvSpPr>
          <p:cNvPr id="14" name="Text Box 6">
            <a:extLst>
              <a:ext uri="{FF2B5EF4-FFF2-40B4-BE49-F238E27FC236}">
                <a16:creationId xmlns:a16="http://schemas.microsoft.com/office/drawing/2014/main" id="{7D7E311E-2855-9B41-91FF-A0F55B281E59}"/>
              </a:ext>
            </a:extLst>
          </p:cNvPr>
          <p:cNvSpPr txBox="1">
            <a:spLocks noChangeArrowheads="1"/>
          </p:cNvSpPr>
          <p:nvPr/>
        </p:nvSpPr>
        <p:spPr bwMode="auto">
          <a:xfrm>
            <a:off x="2267744" y="97468"/>
            <a:ext cx="5259453" cy="523220"/>
          </a:xfrm>
          <a:prstGeom prst="rect">
            <a:avLst/>
          </a:prstGeom>
          <a:noFill/>
          <a:ln w="9525">
            <a:noFill/>
            <a:miter lim="800000"/>
            <a:headEnd/>
            <a:tailEnd/>
          </a:ln>
        </p:spPr>
        <p:txBody>
          <a:bodyPr wrap="none">
            <a:spAutoFit/>
          </a:bodyPr>
          <a:lstStyle/>
          <a:p>
            <a:r>
              <a:rPr lang="nl-NL" sz="2800" dirty="0">
                <a:solidFill>
                  <a:schemeClr val="bg1"/>
                </a:solidFill>
              </a:rPr>
              <a:t>5. Beginselen van het zweefvliegen</a:t>
            </a:r>
          </a:p>
        </p:txBody>
      </p:sp>
      <p:sp>
        <p:nvSpPr>
          <p:cNvPr id="15" name="Tijdelijke aanduiding voor dianummer 5">
            <a:extLst>
              <a:ext uri="{FF2B5EF4-FFF2-40B4-BE49-F238E27FC236}">
                <a16:creationId xmlns:a16="http://schemas.microsoft.com/office/drawing/2014/main" id="{46BBB811-B3AC-424F-83F0-B2E76DE8F43F}"/>
              </a:ext>
            </a:extLst>
          </p:cNvPr>
          <p:cNvSpPr>
            <a:spLocks noGrp="1"/>
          </p:cNvSpPr>
          <p:nvPr>
            <p:ph type="sldNum" sz="quarter" idx="12"/>
          </p:nvPr>
        </p:nvSpPr>
        <p:spPr>
          <a:xfrm>
            <a:off x="6553200" y="6356350"/>
            <a:ext cx="2133600" cy="365125"/>
          </a:xfrm>
        </p:spPr>
        <p:txBody>
          <a:bodyPr/>
          <a:lstStyle/>
          <a:p>
            <a:fld id="{04358825-FB57-CA49-8B08-1E99B68E503C}" type="slidenum">
              <a:rPr lang="nl-NL"/>
              <a:pPr/>
              <a:t>14</a:t>
            </a:fld>
            <a:endParaRPr lang="nl-NL"/>
          </a:p>
        </p:txBody>
      </p:sp>
    </p:spTree>
    <p:extLst>
      <p:ext uri="{BB962C8B-B14F-4D97-AF65-F5344CB8AC3E}">
        <p14:creationId xmlns:p14="http://schemas.microsoft.com/office/powerpoint/2010/main" val="2658948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pic>
        <p:nvPicPr>
          <p:cNvPr id="2" name="Afbeelding 1"/>
          <p:cNvPicPr>
            <a:picLocks noChangeAspect="1"/>
          </p:cNvPicPr>
          <p:nvPr/>
        </p:nvPicPr>
        <p:blipFill>
          <a:blip r:embed="rId5"/>
          <a:stretch>
            <a:fillRect/>
          </a:stretch>
        </p:blipFill>
        <p:spPr>
          <a:xfrm>
            <a:off x="1082824" y="1474080"/>
            <a:ext cx="6978352" cy="4710388"/>
          </a:xfrm>
          <a:prstGeom prst="rect">
            <a:avLst/>
          </a:prstGeom>
        </p:spPr>
      </p:pic>
      <p:sp>
        <p:nvSpPr>
          <p:cNvPr id="13" name="Text Box 6">
            <a:extLst>
              <a:ext uri="{FF2B5EF4-FFF2-40B4-BE49-F238E27FC236}">
                <a16:creationId xmlns:a16="http://schemas.microsoft.com/office/drawing/2014/main" id="{AC99C46A-0F59-1349-BCBB-8A7A5B03000E}"/>
              </a:ext>
            </a:extLst>
          </p:cNvPr>
          <p:cNvSpPr txBox="1">
            <a:spLocks noChangeArrowheads="1"/>
          </p:cNvSpPr>
          <p:nvPr/>
        </p:nvSpPr>
        <p:spPr bwMode="auto">
          <a:xfrm>
            <a:off x="179512" y="673532"/>
            <a:ext cx="375996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sz="2800" dirty="0">
                <a:solidFill>
                  <a:schemeClr val="bg1"/>
                </a:solidFill>
              </a:rPr>
              <a:t>Een paar basisbegrippen</a:t>
            </a:r>
          </a:p>
        </p:txBody>
      </p:sp>
      <p:sp>
        <p:nvSpPr>
          <p:cNvPr id="14" name="Text Box 6">
            <a:extLst>
              <a:ext uri="{FF2B5EF4-FFF2-40B4-BE49-F238E27FC236}">
                <a16:creationId xmlns:a16="http://schemas.microsoft.com/office/drawing/2014/main" id="{B6E674CA-59BD-1849-8CEF-18E3678BF0EC}"/>
              </a:ext>
            </a:extLst>
          </p:cNvPr>
          <p:cNvSpPr txBox="1">
            <a:spLocks noChangeArrowheads="1"/>
          </p:cNvSpPr>
          <p:nvPr/>
        </p:nvSpPr>
        <p:spPr bwMode="auto">
          <a:xfrm>
            <a:off x="2267744" y="97468"/>
            <a:ext cx="5259453" cy="523220"/>
          </a:xfrm>
          <a:prstGeom prst="rect">
            <a:avLst/>
          </a:prstGeom>
          <a:noFill/>
          <a:ln w="9525">
            <a:noFill/>
            <a:miter lim="800000"/>
            <a:headEnd/>
            <a:tailEnd/>
          </a:ln>
        </p:spPr>
        <p:txBody>
          <a:bodyPr wrap="none">
            <a:spAutoFit/>
          </a:bodyPr>
          <a:lstStyle/>
          <a:p>
            <a:r>
              <a:rPr lang="nl-NL" sz="2800" dirty="0">
                <a:solidFill>
                  <a:schemeClr val="bg1"/>
                </a:solidFill>
              </a:rPr>
              <a:t>5. Beginselen van het zweefvliegen</a:t>
            </a:r>
          </a:p>
        </p:txBody>
      </p:sp>
      <p:sp>
        <p:nvSpPr>
          <p:cNvPr id="15" name="Tijdelijke aanduiding voor dianummer 5">
            <a:extLst>
              <a:ext uri="{FF2B5EF4-FFF2-40B4-BE49-F238E27FC236}">
                <a16:creationId xmlns:a16="http://schemas.microsoft.com/office/drawing/2014/main" id="{6DD7D527-7129-8C40-9FDF-12C053052240}"/>
              </a:ext>
            </a:extLst>
          </p:cNvPr>
          <p:cNvSpPr>
            <a:spLocks noGrp="1"/>
          </p:cNvSpPr>
          <p:nvPr>
            <p:ph type="sldNum" sz="quarter" idx="12"/>
          </p:nvPr>
        </p:nvSpPr>
        <p:spPr>
          <a:xfrm>
            <a:off x="6553200" y="6356350"/>
            <a:ext cx="2133600" cy="365125"/>
          </a:xfrm>
        </p:spPr>
        <p:txBody>
          <a:bodyPr/>
          <a:lstStyle/>
          <a:p>
            <a:fld id="{04358825-FB57-CA49-8B08-1E99B68E503C}" type="slidenum">
              <a:rPr lang="nl-NL"/>
              <a:pPr/>
              <a:t>15</a:t>
            </a:fld>
            <a:endParaRPr lang="nl-NL"/>
          </a:p>
        </p:txBody>
      </p:sp>
    </p:spTree>
    <p:extLst>
      <p:ext uri="{BB962C8B-B14F-4D97-AF65-F5344CB8AC3E}">
        <p14:creationId xmlns:p14="http://schemas.microsoft.com/office/powerpoint/2010/main" val="23706783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pic>
        <p:nvPicPr>
          <p:cNvPr id="13" name="Picture 15" descr="profielwelv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900" y="1247438"/>
            <a:ext cx="8642350" cy="3414713"/>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kstvak 11"/>
          <p:cNvSpPr txBox="1">
            <a:spLocks noChangeArrowheads="1"/>
          </p:cNvSpPr>
          <p:nvPr/>
        </p:nvSpPr>
        <p:spPr bwMode="auto">
          <a:xfrm>
            <a:off x="179388" y="3789363"/>
            <a:ext cx="8748712" cy="2473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pPr>
              <a:buFont typeface="Wingdings" charset="0"/>
              <a:buChar char="Ø"/>
            </a:pPr>
            <a:r>
              <a:rPr lang="nl-NL" sz="2600" dirty="0"/>
              <a:t>De </a:t>
            </a:r>
            <a:r>
              <a:rPr lang="nl-NL" sz="2600" b="1" dirty="0">
                <a:solidFill>
                  <a:srgbClr val="C00000"/>
                </a:solidFill>
              </a:rPr>
              <a:t>skeletlijn</a:t>
            </a:r>
            <a:r>
              <a:rPr lang="nl-NL" sz="2600" dirty="0"/>
              <a:t> ligt halverwege de boven- en onderzijde van het profiel.</a:t>
            </a:r>
            <a:r>
              <a:rPr lang="nl-NL" sz="2600" b="1" dirty="0"/>
              <a:t> </a:t>
            </a:r>
          </a:p>
          <a:p>
            <a:pPr>
              <a:buFont typeface="Wingdings" charset="0"/>
              <a:buChar char="Ø"/>
            </a:pPr>
            <a:r>
              <a:rPr lang="nl-NL" sz="2600" dirty="0"/>
              <a:t>De maximale hoogte van de skeletlijn boven de koorde bepaalt de </a:t>
            </a:r>
            <a:r>
              <a:rPr lang="nl-NL" sz="2600" b="1" dirty="0">
                <a:solidFill>
                  <a:srgbClr val="C00000"/>
                </a:solidFill>
              </a:rPr>
              <a:t>welving</a:t>
            </a:r>
            <a:r>
              <a:rPr lang="nl-NL" sz="2600" dirty="0"/>
              <a:t> van het profiel.</a:t>
            </a:r>
          </a:p>
          <a:p>
            <a:pPr>
              <a:buFont typeface="Wingdings" charset="0"/>
              <a:buChar char="Ø"/>
            </a:pPr>
            <a:r>
              <a:rPr lang="nl-NL" sz="2600" dirty="0"/>
              <a:t>De </a:t>
            </a:r>
            <a:r>
              <a:rPr lang="nl-NL" sz="2600" b="1" dirty="0">
                <a:solidFill>
                  <a:srgbClr val="C00000"/>
                </a:solidFill>
              </a:rPr>
              <a:t>profieldikte</a:t>
            </a:r>
            <a:r>
              <a:rPr lang="nl-NL" sz="2600" dirty="0"/>
              <a:t> wordt gegeven door de maximale lokale dikte.</a:t>
            </a:r>
          </a:p>
        </p:txBody>
      </p:sp>
      <p:sp>
        <p:nvSpPr>
          <p:cNvPr id="12" name="Text Box 6">
            <a:extLst>
              <a:ext uri="{FF2B5EF4-FFF2-40B4-BE49-F238E27FC236}">
                <a16:creationId xmlns:a16="http://schemas.microsoft.com/office/drawing/2014/main" id="{6C8155EF-CC31-4A4D-9246-15B416F4BF37}"/>
              </a:ext>
            </a:extLst>
          </p:cNvPr>
          <p:cNvSpPr txBox="1">
            <a:spLocks noChangeArrowheads="1"/>
          </p:cNvSpPr>
          <p:nvPr/>
        </p:nvSpPr>
        <p:spPr bwMode="auto">
          <a:xfrm>
            <a:off x="179512" y="673532"/>
            <a:ext cx="375996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sz="2800" dirty="0">
                <a:solidFill>
                  <a:schemeClr val="bg1"/>
                </a:solidFill>
              </a:rPr>
              <a:t>Een paar basisbegrippen</a:t>
            </a:r>
          </a:p>
        </p:txBody>
      </p:sp>
      <p:sp>
        <p:nvSpPr>
          <p:cNvPr id="15" name="Text Box 6">
            <a:extLst>
              <a:ext uri="{FF2B5EF4-FFF2-40B4-BE49-F238E27FC236}">
                <a16:creationId xmlns:a16="http://schemas.microsoft.com/office/drawing/2014/main" id="{2ADA6787-55F2-9749-B9F2-20603CC222D3}"/>
              </a:ext>
            </a:extLst>
          </p:cNvPr>
          <p:cNvSpPr txBox="1">
            <a:spLocks noChangeArrowheads="1"/>
          </p:cNvSpPr>
          <p:nvPr/>
        </p:nvSpPr>
        <p:spPr bwMode="auto">
          <a:xfrm>
            <a:off x="2267744" y="97468"/>
            <a:ext cx="5259453" cy="523220"/>
          </a:xfrm>
          <a:prstGeom prst="rect">
            <a:avLst/>
          </a:prstGeom>
          <a:noFill/>
          <a:ln w="9525">
            <a:noFill/>
            <a:miter lim="800000"/>
            <a:headEnd/>
            <a:tailEnd/>
          </a:ln>
        </p:spPr>
        <p:txBody>
          <a:bodyPr wrap="none">
            <a:spAutoFit/>
          </a:bodyPr>
          <a:lstStyle/>
          <a:p>
            <a:r>
              <a:rPr lang="nl-NL" sz="2800" dirty="0">
                <a:solidFill>
                  <a:schemeClr val="bg1"/>
                </a:solidFill>
              </a:rPr>
              <a:t>5. Beginselen van het zweefvliegen</a:t>
            </a:r>
          </a:p>
        </p:txBody>
      </p:sp>
      <p:sp>
        <p:nvSpPr>
          <p:cNvPr id="16" name="Tijdelijke aanduiding voor dianummer 5">
            <a:extLst>
              <a:ext uri="{FF2B5EF4-FFF2-40B4-BE49-F238E27FC236}">
                <a16:creationId xmlns:a16="http://schemas.microsoft.com/office/drawing/2014/main" id="{059C14D1-20FE-4047-8D5F-2FEDE148E026}"/>
              </a:ext>
            </a:extLst>
          </p:cNvPr>
          <p:cNvSpPr>
            <a:spLocks noGrp="1"/>
          </p:cNvSpPr>
          <p:nvPr>
            <p:ph type="sldNum" sz="quarter" idx="12"/>
          </p:nvPr>
        </p:nvSpPr>
        <p:spPr>
          <a:xfrm>
            <a:off x="6553200" y="6356350"/>
            <a:ext cx="2133600" cy="365125"/>
          </a:xfrm>
        </p:spPr>
        <p:txBody>
          <a:bodyPr/>
          <a:lstStyle/>
          <a:p>
            <a:fld id="{04358825-FB57-CA49-8B08-1E99B68E503C}" type="slidenum">
              <a:rPr lang="nl-NL"/>
              <a:pPr/>
              <a:t>16</a:t>
            </a:fld>
            <a:endParaRPr lang="nl-NL"/>
          </a:p>
        </p:txBody>
      </p:sp>
    </p:spTree>
    <p:extLst>
      <p:ext uri="{BB962C8B-B14F-4D97-AF65-F5344CB8AC3E}">
        <p14:creationId xmlns:p14="http://schemas.microsoft.com/office/powerpoint/2010/main" val="1416135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pic>
        <p:nvPicPr>
          <p:cNvPr id="5122" name="Picture 2" descr="http://www.zweefvliegopleiding.nl/images/beginselen/instelhoek.jpg"/>
          <p:cNvPicPr>
            <a:picLocks noChangeAspect="1" noChangeArrowheads="1"/>
          </p:cNvPicPr>
          <p:nvPr/>
        </p:nvPicPr>
        <p:blipFill rotWithShape="1">
          <a:blip r:embed="rId5">
            <a:extLst>
              <a:ext uri="{28A0092B-C50C-407E-A947-70E740481C1C}">
                <a14:useLocalDpi xmlns:a14="http://schemas.microsoft.com/office/drawing/2010/main" val="0"/>
              </a:ext>
            </a:extLst>
          </a:blip>
          <a:srcRect t="12374"/>
          <a:stretch/>
        </p:blipFill>
        <p:spPr bwMode="auto">
          <a:xfrm>
            <a:off x="1591856" y="2616240"/>
            <a:ext cx="5960288" cy="1636466"/>
          </a:xfrm>
          <a:prstGeom prst="rect">
            <a:avLst/>
          </a:prstGeom>
          <a:noFill/>
          <a:extLst>
            <a:ext uri="{909E8E84-426E-40dd-AFC4-6F175D3DCCD1}">
              <a14:hiddenFill xmlns="" xmlns:a14="http://schemas.microsoft.com/office/drawing/2010/main">
                <a:solidFill>
                  <a:srgbClr val="FFFFFF"/>
                </a:solidFill>
              </a14:hiddenFill>
            </a:ext>
          </a:extLst>
        </p:spPr>
      </p:pic>
      <p:pic>
        <p:nvPicPr>
          <p:cNvPr id="5124" name="Picture 4" descr="http://www.zweefvliegopleiding.nl/images/beginselen/instelhoek-invalshoek.jpg"/>
          <p:cNvPicPr>
            <a:picLocks noChangeAspect="1" noChangeArrowheads="1"/>
          </p:cNvPicPr>
          <p:nvPr/>
        </p:nvPicPr>
        <p:blipFill rotWithShape="1">
          <a:blip r:embed="rId6">
            <a:extLst>
              <a:ext uri="{28A0092B-C50C-407E-A947-70E740481C1C}">
                <a14:useLocalDpi xmlns:a14="http://schemas.microsoft.com/office/drawing/2010/main" val="0"/>
              </a:ext>
            </a:extLst>
          </a:blip>
          <a:srcRect t="18850" b="20791"/>
          <a:stretch/>
        </p:blipFill>
        <p:spPr bwMode="auto">
          <a:xfrm>
            <a:off x="1591856" y="1233264"/>
            <a:ext cx="5960288" cy="1283131"/>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ekstvak 12"/>
          <p:cNvSpPr txBox="1"/>
          <p:nvPr/>
        </p:nvSpPr>
        <p:spPr>
          <a:xfrm>
            <a:off x="554795" y="4608045"/>
            <a:ext cx="8424936" cy="1692771"/>
          </a:xfrm>
          <a:prstGeom prst="rect">
            <a:avLst/>
          </a:prstGeom>
          <a:noFill/>
        </p:spPr>
        <p:txBody>
          <a:bodyPr wrap="squar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pPr>
              <a:buClr>
                <a:schemeClr val="tx1"/>
              </a:buClr>
              <a:buFont typeface="Wingdings" charset="0"/>
              <a:buChar char="Ø"/>
            </a:pPr>
            <a:r>
              <a:rPr lang="nl-NL" sz="2600" b="1" dirty="0"/>
              <a:t> </a:t>
            </a:r>
            <a:r>
              <a:rPr lang="nl-NL" sz="2600" b="1" dirty="0">
                <a:solidFill>
                  <a:srgbClr val="C00000"/>
                </a:solidFill>
              </a:rPr>
              <a:t>Instelhoek</a:t>
            </a:r>
            <a:r>
              <a:rPr lang="nl-NL" sz="2600" b="1" dirty="0"/>
              <a:t>: </a:t>
            </a:r>
            <a:r>
              <a:rPr lang="nl-NL" sz="2600" dirty="0"/>
              <a:t>de hoek tussen koorde en </a:t>
            </a:r>
            <a:r>
              <a:rPr lang="nl-NL" sz="2600" dirty="0" err="1"/>
              <a:t>langsas</a:t>
            </a:r>
            <a:r>
              <a:rPr lang="nl-NL" sz="2600" dirty="0"/>
              <a:t> </a:t>
            </a:r>
          </a:p>
          <a:p>
            <a:pPr>
              <a:buClr>
                <a:schemeClr val="tx1"/>
              </a:buClr>
              <a:buFont typeface="Wingdings" charset="0"/>
              <a:buChar char="Ø"/>
            </a:pPr>
            <a:r>
              <a:rPr lang="nl-NL" sz="2600" b="1" dirty="0">
                <a:solidFill>
                  <a:srgbClr val="953735"/>
                </a:solidFill>
              </a:rPr>
              <a:t> </a:t>
            </a:r>
            <a:r>
              <a:rPr lang="nl-NL" sz="2600" b="1" dirty="0">
                <a:solidFill>
                  <a:srgbClr val="C00000"/>
                </a:solidFill>
              </a:rPr>
              <a:t>Aanvalshoek</a:t>
            </a:r>
            <a:r>
              <a:rPr lang="nl-NL" sz="2600" b="1" dirty="0"/>
              <a:t>: </a:t>
            </a:r>
            <a:r>
              <a:rPr lang="nl-NL" sz="2600" dirty="0"/>
              <a:t>de hoek tussen koorde en </a:t>
            </a:r>
            <a:r>
              <a:rPr lang="nl-NL" sz="2600" i="1" dirty="0"/>
              <a:t>ongestoorde</a:t>
            </a:r>
            <a:r>
              <a:rPr lang="nl-NL" sz="2600" dirty="0"/>
              <a:t> luchtstroming </a:t>
            </a:r>
          </a:p>
          <a:p>
            <a:pPr>
              <a:buClr>
                <a:srgbClr val="FF0000"/>
              </a:buClr>
            </a:pPr>
            <a:endParaRPr lang="nl-NL" sz="2600" dirty="0"/>
          </a:p>
        </p:txBody>
      </p:sp>
      <p:sp>
        <p:nvSpPr>
          <p:cNvPr id="2" name="Tekstvak 1">
            <a:extLst>
              <a:ext uri="{FF2B5EF4-FFF2-40B4-BE49-F238E27FC236}">
                <a16:creationId xmlns:a16="http://schemas.microsoft.com/office/drawing/2014/main" id="{34D12ED9-0278-CA4F-A47E-086883A54D14}"/>
              </a:ext>
            </a:extLst>
          </p:cNvPr>
          <p:cNvSpPr txBox="1"/>
          <p:nvPr/>
        </p:nvSpPr>
        <p:spPr>
          <a:xfrm>
            <a:off x="1390158" y="1603625"/>
            <a:ext cx="1008112" cy="646331"/>
          </a:xfrm>
          <a:prstGeom prst="rect">
            <a:avLst/>
          </a:prstGeom>
          <a:solidFill>
            <a:schemeClr val="tx2">
              <a:lumMod val="40000"/>
              <a:lumOff val="60000"/>
            </a:schemeClr>
          </a:solidFill>
        </p:spPr>
        <p:txBody>
          <a:bodyPr wrap="square" rtlCol="0">
            <a:spAutoFit/>
          </a:bodyPr>
          <a:lstStyle/>
          <a:p>
            <a:r>
              <a:rPr lang="nl-BE" dirty="0"/>
              <a:t>Aanvals-</a:t>
            </a:r>
          </a:p>
          <a:p>
            <a:r>
              <a:rPr lang="nl-BE" dirty="0"/>
              <a:t>hoek</a:t>
            </a:r>
          </a:p>
        </p:txBody>
      </p:sp>
      <p:sp>
        <p:nvSpPr>
          <p:cNvPr id="14" name="Text Box 6">
            <a:extLst>
              <a:ext uri="{FF2B5EF4-FFF2-40B4-BE49-F238E27FC236}">
                <a16:creationId xmlns:a16="http://schemas.microsoft.com/office/drawing/2014/main" id="{A630265D-A887-C543-8D7E-2A149119315E}"/>
              </a:ext>
            </a:extLst>
          </p:cNvPr>
          <p:cNvSpPr txBox="1">
            <a:spLocks noChangeArrowheads="1"/>
          </p:cNvSpPr>
          <p:nvPr/>
        </p:nvSpPr>
        <p:spPr bwMode="auto">
          <a:xfrm>
            <a:off x="179512" y="673532"/>
            <a:ext cx="375996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sz="2800" dirty="0">
                <a:solidFill>
                  <a:schemeClr val="bg1"/>
                </a:solidFill>
              </a:rPr>
              <a:t>Een paar basisbegrippen</a:t>
            </a:r>
          </a:p>
        </p:txBody>
      </p:sp>
      <p:sp>
        <p:nvSpPr>
          <p:cNvPr id="15" name="Text Box 6">
            <a:extLst>
              <a:ext uri="{FF2B5EF4-FFF2-40B4-BE49-F238E27FC236}">
                <a16:creationId xmlns:a16="http://schemas.microsoft.com/office/drawing/2014/main" id="{0A7395E8-6A33-C24A-8AC5-CFBF7CFAA2C2}"/>
              </a:ext>
            </a:extLst>
          </p:cNvPr>
          <p:cNvSpPr txBox="1">
            <a:spLocks noChangeArrowheads="1"/>
          </p:cNvSpPr>
          <p:nvPr/>
        </p:nvSpPr>
        <p:spPr bwMode="auto">
          <a:xfrm>
            <a:off x="2267744" y="97468"/>
            <a:ext cx="5259453" cy="523220"/>
          </a:xfrm>
          <a:prstGeom prst="rect">
            <a:avLst/>
          </a:prstGeom>
          <a:noFill/>
          <a:ln w="9525">
            <a:noFill/>
            <a:miter lim="800000"/>
            <a:headEnd/>
            <a:tailEnd/>
          </a:ln>
        </p:spPr>
        <p:txBody>
          <a:bodyPr wrap="none">
            <a:spAutoFit/>
          </a:bodyPr>
          <a:lstStyle/>
          <a:p>
            <a:r>
              <a:rPr lang="nl-NL" sz="2800" dirty="0">
                <a:solidFill>
                  <a:schemeClr val="bg1"/>
                </a:solidFill>
              </a:rPr>
              <a:t>5. Beginselen van het zweefvliegen</a:t>
            </a:r>
          </a:p>
        </p:txBody>
      </p:sp>
      <p:sp>
        <p:nvSpPr>
          <p:cNvPr id="16" name="Tijdelijke aanduiding voor dianummer 5">
            <a:extLst>
              <a:ext uri="{FF2B5EF4-FFF2-40B4-BE49-F238E27FC236}">
                <a16:creationId xmlns:a16="http://schemas.microsoft.com/office/drawing/2014/main" id="{D3015224-0D58-0041-B15F-08EDD868650B}"/>
              </a:ext>
            </a:extLst>
          </p:cNvPr>
          <p:cNvSpPr>
            <a:spLocks noGrp="1"/>
          </p:cNvSpPr>
          <p:nvPr>
            <p:ph type="sldNum" sz="quarter" idx="12"/>
          </p:nvPr>
        </p:nvSpPr>
        <p:spPr>
          <a:xfrm>
            <a:off x="6553200" y="6356350"/>
            <a:ext cx="2133600" cy="365125"/>
          </a:xfrm>
        </p:spPr>
        <p:txBody>
          <a:bodyPr/>
          <a:lstStyle/>
          <a:p>
            <a:fld id="{04358825-FB57-CA49-8B08-1E99B68E503C}" type="slidenum">
              <a:rPr lang="nl-NL"/>
              <a:pPr/>
              <a:t>17</a:t>
            </a:fld>
            <a:endParaRPr lang="nl-NL"/>
          </a:p>
        </p:txBody>
      </p:sp>
    </p:spTree>
    <p:extLst>
      <p:ext uri="{BB962C8B-B14F-4D97-AF65-F5344CB8AC3E}">
        <p14:creationId xmlns:p14="http://schemas.microsoft.com/office/powerpoint/2010/main" val="143277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 name="Rechthoek 1"/>
          <p:cNvSpPr/>
          <p:nvPr/>
        </p:nvSpPr>
        <p:spPr>
          <a:xfrm>
            <a:off x="251520" y="4999182"/>
            <a:ext cx="8892480" cy="892552"/>
          </a:xfrm>
          <a:prstGeom prst="rect">
            <a:avLst/>
          </a:prstGeom>
        </p:spPr>
        <p:txBody>
          <a:bodyPr wrap="square">
            <a:spAutoFit/>
          </a:bodyPr>
          <a:lstStyle/>
          <a:p>
            <a:pPr marL="457200" indent="-457200">
              <a:buFont typeface="Wingdings" panose="05000000000000000000" pitchFamily="2" charset="2"/>
              <a:buChar char="Ø"/>
            </a:pPr>
            <a:r>
              <a:rPr lang="nl-NL" sz="2600" dirty="0"/>
              <a:t>De </a:t>
            </a:r>
            <a:r>
              <a:rPr lang="nl-NL" sz="2600" dirty="0" err="1"/>
              <a:t>luchtstrooming</a:t>
            </a:r>
            <a:r>
              <a:rPr lang="nl-NL" sz="2600" dirty="0"/>
              <a:t> (V) of </a:t>
            </a:r>
            <a:r>
              <a:rPr lang="nl-NL" sz="2600" b="1" dirty="0">
                <a:solidFill>
                  <a:srgbClr val="C00000"/>
                </a:solidFill>
              </a:rPr>
              <a:t>relatieve wind</a:t>
            </a:r>
            <a:r>
              <a:rPr lang="nl-NL" sz="2600" dirty="0"/>
              <a:t> = de baan van het vliegtuig.</a:t>
            </a:r>
          </a:p>
        </p:txBody>
      </p:sp>
      <p:pic>
        <p:nvPicPr>
          <p:cNvPr id="5" name="Afbeelding 4">
            <a:extLst>
              <a:ext uri="{FF2B5EF4-FFF2-40B4-BE49-F238E27FC236}">
                <a16:creationId xmlns:a16="http://schemas.microsoft.com/office/drawing/2014/main" id="{C33AB91A-2BFB-B946-B1DE-7315DE2E876A}"/>
              </a:ext>
            </a:extLst>
          </p:cNvPr>
          <p:cNvPicPr>
            <a:picLocks noChangeAspect="1"/>
          </p:cNvPicPr>
          <p:nvPr/>
        </p:nvPicPr>
        <p:blipFill rotWithShape="1">
          <a:blip r:embed="rId5">
            <a:extLst>
              <a:ext uri="{28A0092B-C50C-407E-A947-70E740481C1C}">
                <a14:useLocalDpi xmlns:a14="http://schemas.microsoft.com/office/drawing/2010/main" val="0"/>
              </a:ext>
            </a:extLst>
          </a:blip>
          <a:srcRect l="496" b="-371"/>
          <a:stretch/>
        </p:blipFill>
        <p:spPr>
          <a:xfrm>
            <a:off x="1387793" y="1381985"/>
            <a:ext cx="6368414" cy="3444901"/>
          </a:xfrm>
          <a:prstGeom prst="rect">
            <a:avLst/>
          </a:prstGeom>
        </p:spPr>
      </p:pic>
      <p:sp>
        <p:nvSpPr>
          <p:cNvPr id="13" name="Text Box 6">
            <a:extLst>
              <a:ext uri="{FF2B5EF4-FFF2-40B4-BE49-F238E27FC236}">
                <a16:creationId xmlns:a16="http://schemas.microsoft.com/office/drawing/2014/main" id="{962AE8A7-E951-1F42-AC4C-66574B615565}"/>
              </a:ext>
            </a:extLst>
          </p:cNvPr>
          <p:cNvSpPr txBox="1">
            <a:spLocks noChangeArrowheads="1"/>
          </p:cNvSpPr>
          <p:nvPr/>
        </p:nvSpPr>
        <p:spPr bwMode="auto">
          <a:xfrm>
            <a:off x="179512" y="673532"/>
            <a:ext cx="375996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sz="2800" dirty="0">
                <a:solidFill>
                  <a:schemeClr val="bg1"/>
                </a:solidFill>
              </a:rPr>
              <a:t>Een paar basisbegrippen</a:t>
            </a:r>
          </a:p>
        </p:txBody>
      </p:sp>
      <p:sp>
        <p:nvSpPr>
          <p:cNvPr id="14" name="Text Box 6">
            <a:extLst>
              <a:ext uri="{FF2B5EF4-FFF2-40B4-BE49-F238E27FC236}">
                <a16:creationId xmlns:a16="http://schemas.microsoft.com/office/drawing/2014/main" id="{C655873F-7ACA-3A4C-8361-DF46522D6042}"/>
              </a:ext>
            </a:extLst>
          </p:cNvPr>
          <p:cNvSpPr txBox="1">
            <a:spLocks noChangeArrowheads="1"/>
          </p:cNvSpPr>
          <p:nvPr/>
        </p:nvSpPr>
        <p:spPr bwMode="auto">
          <a:xfrm>
            <a:off x="2267744" y="97468"/>
            <a:ext cx="5259453" cy="523220"/>
          </a:xfrm>
          <a:prstGeom prst="rect">
            <a:avLst/>
          </a:prstGeom>
          <a:noFill/>
          <a:ln w="9525">
            <a:noFill/>
            <a:miter lim="800000"/>
            <a:headEnd/>
            <a:tailEnd/>
          </a:ln>
        </p:spPr>
        <p:txBody>
          <a:bodyPr wrap="none">
            <a:spAutoFit/>
          </a:bodyPr>
          <a:lstStyle/>
          <a:p>
            <a:r>
              <a:rPr lang="nl-NL" sz="2800" dirty="0">
                <a:solidFill>
                  <a:schemeClr val="bg1"/>
                </a:solidFill>
              </a:rPr>
              <a:t>5. Beginselen van het zweefvliegen</a:t>
            </a:r>
          </a:p>
        </p:txBody>
      </p:sp>
      <p:sp>
        <p:nvSpPr>
          <p:cNvPr id="15" name="Tijdelijke aanduiding voor dianummer 5">
            <a:extLst>
              <a:ext uri="{FF2B5EF4-FFF2-40B4-BE49-F238E27FC236}">
                <a16:creationId xmlns:a16="http://schemas.microsoft.com/office/drawing/2014/main" id="{4EC6BD52-29E2-E849-8686-C2C65C5C315C}"/>
              </a:ext>
            </a:extLst>
          </p:cNvPr>
          <p:cNvSpPr>
            <a:spLocks noGrp="1"/>
          </p:cNvSpPr>
          <p:nvPr>
            <p:ph type="sldNum" sz="quarter" idx="12"/>
          </p:nvPr>
        </p:nvSpPr>
        <p:spPr>
          <a:xfrm>
            <a:off x="6553200" y="6356350"/>
            <a:ext cx="2133600" cy="365125"/>
          </a:xfrm>
        </p:spPr>
        <p:txBody>
          <a:bodyPr/>
          <a:lstStyle/>
          <a:p>
            <a:fld id="{04358825-FB57-CA49-8B08-1E99B68E503C}" type="slidenum">
              <a:rPr lang="nl-NL"/>
              <a:pPr/>
              <a:t>18</a:t>
            </a:fld>
            <a:endParaRPr lang="nl-NL"/>
          </a:p>
        </p:txBody>
      </p:sp>
    </p:spTree>
    <p:extLst>
      <p:ext uri="{BB962C8B-B14F-4D97-AF65-F5344CB8AC3E}">
        <p14:creationId xmlns:p14="http://schemas.microsoft.com/office/powerpoint/2010/main" val="2129009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786808" y="3075057"/>
            <a:ext cx="3960910" cy="707886"/>
          </a:xfrm>
          <a:prstGeom prst="rect">
            <a:avLst/>
          </a:prstGeom>
          <a:noFill/>
          <a:ln w="9525">
            <a:noFill/>
            <a:miter lim="800000"/>
            <a:headEnd/>
            <a:tailEnd/>
          </a:ln>
        </p:spPr>
        <p:txBody>
          <a:bodyPr wrap="square">
            <a:spAutoFit/>
          </a:bodyPr>
          <a:lstStyle/>
          <a:p>
            <a:r>
              <a:rPr lang="nl-NL" sz="4000" dirty="0">
                <a:solidFill>
                  <a:schemeClr val="bg1"/>
                </a:solidFill>
              </a:rPr>
              <a:t>5.1 Aerodynamica</a:t>
            </a:r>
          </a:p>
        </p:txBody>
      </p:sp>
    </p:spTree>
    <p:extLst>
      <p:ext uri="{BB962C8B-B14F-4D97-AF65-F5344CB8AC3E}">
        <p14:creationId xmlns:p14="http://schemas.microsoft.com/office/powerpoint/2010/main" val="3436937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graphicFrame>
        <p:nvGraphicFramePr>
          <p:cNvPr id="2" name="Tabel 1"/>
          <p:cNvGraphicFramePr>
            <a:graphicFrameLocks noGrp="1"/>
          </p:cNvGraphicFramePr>
          <p:nvPr/>
        </p:nvGraphicFramePr>
        <p:xfrm>
          <a:off x="512444" y="980727"/>
          <a:ext cx="8136904" cy="5451468"/>
        </p:xfrm>
        <a:graphic>
          <a:graphicData uri="http://schemas.openxmlformats.org/drawingml/2006/table">
            <a:tbl>
              <a:tblPr/>
              <a:tblGrid>
                <a:gridCol w="4068452">
                  <a:extLst>
                    <a:ext uri="{9D8B030D-6E8A-4147-A177-3AD203B41FA5}">
                      <a16:colId xmlns:a16="http://schemas.microsoft.com/office/drawing/2014/main" val="20000"/>
                    </a:ext>
                  </a:extLst>
                </a:gridCol>
                <a:gridCol w="4068452">
                  <a:extLst>
                    <a:ext uri="{9D8B030D-6E8A-4147-A177-3AD203B41FA5}">
                      <a16:colId xmlns:a16="http://schemas.microsoft.com/office/drawing/2014/main" val="20001"/>
                    </a:ext>
                  </a:extLst>
                </a:gridCol>
              </a:tblGrid>
              <a:tr h="936105">
                <a:tc>
                  <a:txBody>
                    <a:bodyPr/>
                    <a:lstStyle/>
                    <a:p>
                      <a:r>
                        <a:rPr lang="en-US" b="1" dirty="0">
                          <a:solidFill>
                            <a:srgbClr val="000080"/>
                          </a:solidFill>
                          <a:effectLst/>
                          <a:latin typeface="arial" panose="020B0604020202020204" pitchFamily="34" charset="0"/>
                        </a:rPr>
                        <a:t>5. PRINCIPLES OF FLIGHT   SAILPLANE</a:t>
                      </a:r>
                      <a:endParaRPr lang="en-US" dirty="0">
                        <a:effectLst/>
                      </a:endParaRPr>
                    </a:p>
                  </a:txBody>
                  <a:tcPr marL="0" marR="0" marT="0" marB="0" anchor="ctr">
                    <a:lnL>
                      <a:noFill/>
                    </a:lnL>
                    <a:lnR>
                      <a:noFill/>
                    </a:lnR>
                    <a:lnT>
                      <a:noFill/>
                    </a:lnT>
                    <a:lnB>
                      <a:noFill/>
                    </a:lnB>
                    <a:solidFill>
                      <a:srgbClr val="E0E0E0"/>
                    </a:solidFill>
                  </a:tcPr>
                </a:tc>
                <a:tc>
                  <a:txBody>
                    <a:bodyPr/>
                    <a:lstStyle/>
                    <a:p>
                      <a:r>
                        <a:rPr lang="nl-NL" b="1" dirty="0">
                          <a:solidFill>
                            <a:srgbClr val="000080"/>
                          </a:solidFill>
                          <a:effectLst/>
                          <a:latin typeface="arial" panose="020B0604020202020204" pitchFamily="34" charset="0"/>
                        </a:rPr>
                        <a:t>5. Beginselen van het zweefvliegen</a:t>
                      </a:r>
                      <a:endParaRPr lang="nl-NL" dirty="0">
                        <a:effectLst/>
                      </a:endParaRPr>
                    </a:p>
                  </a:txBody>
                  <a:tcPr marL="0" marR="0" marT="0" marB="0" anchor="ctr">
                    <a:lnL>
                      <a:noFill/>
                    </a:lnL>
                    <a:lnR>
                      <a:noFill/>
                    </a:lnR>
                    <a:lnT>
                      <a:noFill/>
                    </a:lnT>
                    <a:lnB>
                      <a:noFill/>
                    </a:lnB>
                    <a:solidFill>
                      <a:srgbClr val="E0E0E0"/>
                    </a:solidFill>
                  </a:tcPr>
                </a:tc>
                <a:extLst>
                  <a:ext uri="{0D108BD9-81ED-4DB2-BD59-A6C34878D82A}">
                    <a16:rowId xmlns:a16="http://schemas.microsoft.com/office/drawing/2014/main" val="10000"/>
                  </a:ext>
                </a:extLst>
              </a:tr>
              <a:tr h="607900">
                <a:tc>
                  <a:txBody>
                    <a:bodyPr/>
                    <a:lstStyle/>
                    <a:p>
                      <a:r>
                        <a:rPr lang="nl-NL" dirty="0">
                          <a:effectLst/>
                          <a:latin typeface="arial" panose="020B0604020202020204" pitchFamily="34" charset="0"/>
                        </a:rPr>
                        <a:t>5.1. AERODYNAMICS (AIRFLOW)</a:t>
                      </a:r>
                      <a:endParaRPr lang="nl-NL" dirty="0">
                        <a:effectLst/>
                      </a:endParaRPr>
                    </a:p>
                  </a:txBody>
                  <a:tcPr marL="0" marR="0" marT="0" marB="0" anchor="ctr">
                    <a:lnL>
                      <a:noFill/>
                    </a:lnL>
                    <a:lnR>
                      <a:noFill/>
                    </a:lnR>
                    <a:lnT>
                      <a:noFill/>
                    </a:lnT>
                    <a:lnB>
                      <a:noFill/>
                    </a:lnB>
                    <a:solidFill>
                      <a:srgbClr val="E0E0E0"/>
                    </a:solidFill>
                  </a:tcPr>
                </a:tc>
                <a:tc>
                  <a:txBody>
                    <a:bodyPr/>
                    <a:lstStyle/>
                    <a:p>
                      <a:r>
                        <a:rPr lang="nl-NL" dirty="0">
                          <a:effectLst/>
                          <a:latin typeface="arial" panose="020B0604020202020204" pitchFamily="34" charset="0"/>
                        </a:rPr>
                        <a:t>5.1. Aerodynamica</a:t>
                      </a:r>
                      <a:endParaRPr lang="nl-NL" dirty="0">
                        <a:effectLst/>
                      </a:endParaRPr>
                    </a:p>
                  </a:txBody>
                  <a:tcPr marL="0" marR="0" marT="0" marB="0" anchor="ctr">
                    <a:lnL>
                      <a:noFill/>
                    </a:lnL>
                    <a:lnR>
                      <a:noFill/>
                    </a:lnR>
                    <a:lnT>
                      <a:noFill/>
                    </a:lnT>
                    <a:lnB>
                      <a:noFill/>
                    </a:lnB>
                    <a:solidFill>
                      <a:srgbClr val="E0E0E0"/>
                    </a:solidFill>
                  </a:tcPr>
                </a:tc>
                <a:extLst>
                  <a:ext uri="{0D108BD9-81ED-4DB2-BD59-A6C34878D82A}">
                    <a16:rowId xmlns:a16="http://schemas.microsoft.com/office/drawing/2014/main" val="10001"/>
                  </a:ext>
                </a:extLst>
              </a:tr>
              <a:tr h="374115">
                <a:tc>
                  <a:txBody>
                    <a:bodyPr/>
                    <a:lstStyle/>
                    <a:p>
                      <a:r>
                        <a:rPr lang="nl-NL">
                          <a:effectLst/>
                        </a:rPr>
                        <a:t> </a:t>
                      </a:r>
                    </a:p>
                  </a:txBody>
                  <a:tcPr marL="0" marR="0" marT="0" marB="0" anchor="ctr">
                    <a:lnL>
                      <a:noFill/>
                    </a:lnL>
                    <a:lnR>
                      <a:noFill/>
                    </a:lnR>
                    <a:lnT>
                      <a:noFill/>
                    </a:lnT>
                    <a:lnB>
                      <a:noFill/>
                    </a:lnB>
                    <a:solidFill>
                      <a:srgbClr val="E0E0E0"/>
                    </a:solidFill>
                  </a:tcPr>
                </a:tc>
                <a:tc>
                  <a:txBody>
                    <a:bodyPr/>
                    <a:lstStyle/>
                    <a:p>
                      <a:r>
                        <a:rPr lang="nl-NL">
                          <a:effectLst/>
                        </a:rPr>
                        <a:t>5.1.1 De draagkracht</a:t>
                      </a:r>
                    </a:p>
                  </a:txBody>
                  <a:tcPr marL="0" marR="0" marT="0" marB="0" anchor="ctr">
                    <a:lnL>
                      <a:noFill/>
                    </a:lnL>
                    <a:lnR>
                      <a:noFill/>
                    </a:lnR>
                    <a:lnT>
                      <a:noFill/>
                    </a:lnT>
                    <a:lnB>
                      <a:noFill/>
                    </a:lnB>
                    <a:solidFill>
                      <a:srgbClr val="E0E0E0"/>
                    </a:solidFill>
                  </a:tcPr>
                </a:tc>
                <a:extLst>
                  <a:ext uri="{0D108BD9-81ED-4DB2-BD59-A6C34878D82A}">
                    <a16:rowId xmlns:a16="http://schemas.microsoft.com/office/drawing/2014/main" val="10002"/>
                  </a:ext>
                </a:extLst>
              </a:tr>
              <a:tr h="374115">
                <a:tc>
                  <a:txBody>
                    <a:bodyPr/>
                    <a:lstStyle/>
                    <a:p>
                      <a:r>
                        <a:rPr lang="nl-NL">
                          <a:effectLst/>
                        </a:rPr>
                        <a:t> </a:t>
                      </a:r>
                    </a:p>
                  </a:txBody>
                  <a:tcPr marL="0" marR="0" marT="0" marB="0" anchor="ctr">
                    <a:lnL>
                      <a:noFill/>
                    </a:lnL>
                    <a:lnR>
                      <a:noFill/>
                    </a:lnR>
                    <a:lnT>
                      <a:noFill/>
                    </a:lnT>
                    <a:lnB>
                      <a:noFill/>
                    </a:lnB>
                    <a:solidFill>
                      <a:srgbClr val="E0E0E0"/>
                    </a:solidFill>
                  </a:tcPr>
                </a:tc>
                <a:tc>
                  <a:txBody>
                    <a:bodyPr/>
                    <a:lstStyle/>
                    <a:p>
                      <a:r>
                        <a:rPr lang="nl-NL">
                          <a:effectLst/>
                        </a:rPr>
                        <a:t>5.1.2 De liftformule</a:t>
                      </a:r>
                    </a:p>
                  </a:txBody>
                  <a:tcPr marL="0" marR="0" marT="0" marB="0" anchor="ctr">
                    <a:lnL>
                      <a:noFill/>
                    </a:lnL>
                    <a:lnR>
                      <a:noFill/>
                    </a:lnR>
                    <a:lnT>
                      <a:noFill/>
                    </a:lnT>
                    <a:lnB>
                      <a:noFill/>
                    </a:lnB>
                    <a:solidFill>
                      <a:srgbClr val="E0E0E0"/>
                    </a:solidFill>
                  </a:tcPr>
                </a:tc>
                <a:extLst>
                  <a:ext uri="{0D108BD9-81ED-4DB2-BD59-A6C34878D82A}">
                    <a16:rowId xmlns:a16="http://schemas.microsoft.com/office/drawing/2014/main" val="10003"/>
                  </a:ext>
                </a:extLst>
              </a:tr>
              <a:tr h="374115">
                <a:tc>
                  <a:txBody>
                    <a:bodyPr/>
                    <a:lstStyle/>
                    <a:p>
                      <a:r>
                        <a:rPr lang="nl-NL" dirty="0">
                          <a:effectLst/>
                        </a:rPr>
                        <a:t> </a:t>
                      </a:r>
                    </a:p>
                  </a:txBody>
                  <a:tcPr marL="0" marR="0" marT="0" marB="0" anchor="ctr">
                    <a:lnL>
                      <a:noFill/>
                    </a:lnL>
                    <a:lnR>
                      <a:noFill/>
                    </a:lnR>
                    <a:lnT>
                      <a:noFill/>
                    </a:lnT>
                    <a:lnB>
                      <a:noFill/>
                    </a:lnB>
                    <a:solidFill>
                      <a:srgbClr val="E0E0E0"/>
                    </a:solidFill>
                  </a:tcPr>
                </a:tc>
                <a:tc>
                  <a:txBody>
                    <a:bodyPr/>
                    <a:lstStyle/>
                    <a:p>
                      <a:r>
                        <a:rPr lang="nl-NL" dirty="0">
                          <a:effectLst/>
                        </a:rPr>
                        <a:t>5.1.3 De weerstand</a:t>
                      </a:r>
                    </a:p>
                  </a:txBody>
                  <a:tcPr marL="0" marR="0" marT="0" marB="0" anchor="ctr">
                    <a:lnL>
                      <a:noFill/>
                    </a:lnL>
                    <a:lnR>
                      <a:noFill/>
                    </a:lnR>
                    <a:lnT>
                      <a:noFill/>
                    </a:lnT>
                    <a:lnB>
                      <a:noFill/>
                    </a:lnB>
                    <a:solidFill>
                      <a:srgbClr val="E0E0E0"/>
                    </a:solidFill>
                  </a:tcPr>
                </a:tc>
                <a:extLst>
                  <a:ext uri="{0D108BD9-81ED-4DB2-BD59-A6C34878D82A}">
                    <a16:rowId xmlns:a16="http://schemas.microsoft.com/office/drawing/2014/main" val="10004"/>
                  </a:ext>
                </a:extLst>
              </a:tr>
              <a:tr h="374115">
                <a:tc>
                  <a:txBody>
                    <a:bodyPr/>
                    <a:lstStyle/>
                    <a:p>
                      <a:r>
                        <a:rPr lang="nl-NL" dirty="0">
                          <a:effectLst/>
                          <a:latin typeface="arial" panose="020B0604020202020204" pitchFamily="34" charset="0"/>
                        </a:rPr>
                        <a:t>5.2. FLIGHT MECHANICS</a:t>
                      </a:r>
                      <a:endParaRPr lang="nl-NL" dirty="0">
                        <a:effectLst/>
                      </a:endParaRPr>
                    </a:p>
                  </a:txBody>
                  <a:tcPr marL="0" marR="0" marT="0" marB="0" anchor="ctr">
                    <a:lnL>
                      <a:noFill/>
                    </a:lnL>
                    <a:lnR>
                      <a:noFill/>
                    </a:lnR>
                    <a:lnT>
                      <a:noFill/>
                    </a:lnT>
                    <a:lnB>
                      <a:noFill/>
                    </a:lnB>
                    <a:solidFill>
                      <a:srgbClr val="E0E0E0"/>
                    </a:solidFill>
                  </a:tcPr>
                </a:tc>
                <a:tc>
                  <a:txBody>
                    <a:bodyPr/>
                    <a:lstStyle/>
                    <a:p>
                      <a:r>
                        <a:rPr lang="nl-NL">
                          <a:effectLst/>
                          <a:latin typeface="arial" panose="020B0604020202020204" pitchFamily="34" charset="0"/>
                        </a:rPr>
                        <a:t>5.2. Vliegmechanica</a:t>
                      </a:r>
                      <a:endParaRPr lang="nl-NL">
                        <a:effectLst/>
                      </a:endParaRPr>
                    </a:p>
                  </a:txBody>
                  <a:tcPr marL="0" marR="0" marT="0" marB="0" anchor="ctr">
                    <a:lnL>
                      <a:noFill/>
                    </a:lnL>
                    <a:lnR>
                      <a:noFill/>
                    </a:lnR>
                    <a:lnT>
                      <a:noFill/>
                    </a:lnT>
                    <a:lnB>
                      <a:noFill/>
                    </a:lnB>
                    <a:solidFill>
                      <a:srgbClr val="E0E0E0"/>
                    </a:solidFill>
                  </a:tcPr>
                </a:tc>
                <a:extLst>
                  <a:ext uri="{0D108BD9-81ED-4DB2-BD59-A6C34878D82A}">
                    <a16:rowId xmlns:a16="http://schemas.microsoft.com/office/drawing/2014/main" val="10005"/>
                  </a:ext>
                </a:extLst>
              </a:tr>
              <a:tr h="374115">
                <a:tc>
                  <a:txBody>
                    <a:bodyPr/>
                    <a:lstStyle/>
                    <a:p>
                      <a:r>
                        <a:rPr lang="nl-NL">
                          <a:effectLst/>
                          <a:latin typeface="arial" panose="020B0604020202020204" pitchFamily="34" charset="0"/>
                        </a:rPr>
                        <a:t>5.3. STABILITY</a:t>
                      </a:r>
                      <a:endParaRPr lang="nl-NL">
                        <a:effectLst/>
                      </a:endParaRPr>
                    </a:p>
                  </a:txBody>
                  <a:tcPr marL="0" marR="0" marT="0" marB="0" anchor="ctr">
                    <a:lnL>
                      <a:noFill/>
                    </a:lnL>
                    <a:lnR>
                      <a:noFill/>
                    </a:lnR>
                    <a:lnT>
                      <a:noFill/>
                    </a:lnT>
                    <a:lnB>
                      <a:noFill/>
                    </a:lnB>
                    <a:solidFill>
                      <a:srgbClr val="E0E0E0"/>
                    </a:solidFill>
                  </a:tcPr>
                </a:tc>
                <a:tc>
                  <a:txBody>
                    <a:bodyPr/>
                    <a:lstStyle/>
                    <a:p>
                      <a:r>
                        <a:rPr lang="nl-NL">
                          <a:effectLst/>
                          <a:latin typeface="arial" panose="020B0604020202020204" pitchFamily="34" charset="0"/>
                        </a:rPr>
                        <a:t>5.3. Stabiliteit</a:t>
                      </a:r>
                      <a:endParaRPr lang="nl-NL">
                        <a:effectLst/>
                      </a:endParaRPr>
                    </a:p>
                  </a:txBody>
                  <a:tcPr marL="0" marR="0" marT="0" marB="0" anchor="ctr">
                    <a:lnL>
                      <a:noFill/>
                    </a:lnL>
                    <a:lnR>
                      <a:noFill/>
                    </a:lnR>
                    <a:lnT>
                      <a:noFill/>
                    </a:lnT>
                    <a:lnB>
                      <a:noFill/>
                    </a:lnB>
                    <a:solidFill>
                      <a:srgbClr val="E0E0E0"/>
                    </a:solidFill>
                  </a:tcPr>
                </a:tc>
                <a:extLst>
                  <a:ext uri="{0D108BD9-81ED-4DB2-BD59-A6C34878D82A}">
                    <a16:rowId xmlns:a16="http://schemas.microsoft.com/office/drawing/2014/main" val="10006"/>
                  </a:ext>
                </a:extLst>
              </a:tr>
              <a:tr h="374115">
                <a:tc>
                  <a:txBody>
                    <a:bodyPr/>
                    <a:lstStyle/>
                    <a:p>
                      <a:r>
                        <a:rPr lang="nl-NL">
                          <a:effectLst/>
                          <a:latin typeface="arial" panose="020B0604020202020204" pitchFamily="34" charset="0"/>
                        </a:rPr>
                        <a:t>5.4. CONTROL</a:t>
                      </a:r>
                      <a:endParaRPr lang="nl-NL">
                        <a:effectLst/>
                      </a:endParaRPr>
                    </a:p>
                  </a:txBody>
                  <a:tcPr marL="0" marR="0" marT="0" marB="0" anchor="ctr">
                    <a:lnL>
                      <a:noFill/>
                    </a:lnL>
                    <a:lnR>
                      <a:noFill/>
                    </a:lnR>
                    <a:lnT>
                      <a:noFill/>
                    </a:lnT>
                    <a:lnB>
                      <a:noFill/>
                    </a:lnB>
                    <a:solidFill>
                      <a:srgbClr val="E0E0E0"/>
                    </a:solidFill>
                  </a:tcPr>
                </a:tc>
                <a:tc>
                  <a:txBody>
                    <a:bodyPr/>
                    <a:lstStyle/>
                    <a:p>
                      <a:r>
                        <a:rPr lang="nl-NL">
                          <a:effectLst/>
                          <a:latin typeface="arial" panose="020B0604020202020204" pitchFamily="34" charset="0"/>
                        </a:rPr>
                        <a:t>5.4. Besturingssysteem</a:t>
                      </a:r>
                      <a:endParaRPr lang="nl-NL">
                        <a:effectLst/>
                      </a:endParaRPr>
                    </a:p>
                  </a:txBody>
                  <a:tcPr marL="0" marR="0" marT="0" marB="0" anchor="ctr">
                    <a:lnL>
                      <a:noFill/>
                    </a:lnL>
                    <a:lnR>
                      <a:noFill/>
                    </a:lnR>
                    <a:lnT>
                      <a:noFill/>
                    </a:lnT>
                    <a:lnB>
                      <a:noFill/>
                    </a:lnB>
                    <a:solidFill>
                      <a:srgbClr val="E0E0E0"/>
                    </a:solidFill>
                  </a:tcPr>
                </a:tc>
                <a:extLst>
                  <a:ext uri="{0D108BD9-81ED-4DB2-BD59-A6C34878D82A}">
                    <a16:rowId xmlns:a16="http://schemas.microsoft.com/office/drawing/2014/main" val="10007"/>
                  </a:ext>
                </a:extLst>
              </a:tr>
              <a:tr h="1122346">
                <a:tc>
                  <a:txBody>
                    <a:bodyPr/>
                    <a:lstStyle/>
                    <a:p>
                      <a:r>
                        <a:rPr lang="en-US">
                          <a:effectLst/>
                          <a:latin typeface="arial" panose="020B0604020202020204" pitchFamily="34" charset="0"/>
                        </a:rPr>
                        <a:t>5.5. LIMITATIONS (LOAD FACTOR   AND MANOEUVRES)</a:t>
                      </a:r>
                      <a:endParaRPr lang="en-US">
                        <a:effectLst/>
                      </a:endParaRPr>
                    </a:p>
                  </a:txBody>
                  <a:tcPr marL="0" marR="0" marT="0" marB="0" anchor="ctr">
                    <a:lnL>
                      <a:noFill/>
                    </a:lnL>
                    <a:lnR>
                      <a:noFill/>
                    </a:lnR>
                    <a:lnT>
                      <a:noFill/>
                    </a:lnT>
                    <a:lnB>
                      <a:noFill/>
                    </a:lnB>
                    <a:solidFill>
                      <a:srgbClr val="E0E0E0"/>
                    </a:solidFill>
                  </a:tcPr>
                </a:tc>
                <a:tc>
                  <a:txBody>
                    <a:bodyPr/>
                    <a:lstStyle/>
                    <a:p>
                      <a:r>
                        <a:rPr lang="nl-NL" dirty="0">
                          <a:effectLst/>
                          <a:latin typeface="arial" panose="020B0604020202020204" pitchFamily="34" charset="0"/>
                        </a:rPr>
                        <a:t>5.5.Beperkingen (Belastingfactor en manoevreerdiagram)</a:t>
                      </a:r>
                      <a:endParaRPr lang="nl-NL" dirty="0">
                        <a:effectLst/>
                      </a:endParaRPr>
                    </a:p>
                  </a:txBody>
                  <a:tcPr marL="0" marR="0" marT="0" marB="0" anchor="ctr">
                    <a:lnL>
                      <a:noFill/>
                    </a:lnL>
                    <a:lnR>
                      <a:noFill/>
                    </a:lnR>
                    <a:lnT>
                      <a:noFill/>
                    </a:lnT>
                    <a:lnB>
                      <a:noFill/>
                    </a:lnB>
                    <a:solidFill>
                      <a:srgbClr val="E0E0E0"/>
                    </a:solidFill>
                  </a:tcPr>
                </a:tc>
                <a:extLst>
                  <a:ext uri="{0D108BD9-81ED-4DB2-BD59-A6C34878D82A}">
                    <a16:rowId xmlns:a16="http://schemas.microsoft.com/office/drawing/2014/main" val="10008"/>
                  </a:ext>
                </a:extLst>
              </a:tr>
              <a:tr h="540427">
                <a:tc>
                  <a:txBody>
                    <a:bodyPr/>
                    <a:lstStyle/>
                    <a:p>
                      <a:r>
                        <a:rPr lang="nl-NL">
                          <a:effectLst/>
                          <a:latin typeface="arial" panose="020B0604020202020204" pitchFamily="34" charset="0"/>
                        </a:rPr>
                        <a:t>5.6. STALLING AND SPINNING</a:t>
                      </a:r>
                      <a:endParaRPr lang="nl-NL">
                        <a:effectLst/>
                      </a:endParaRPr>
                    </a:p>
                  </a:txBody>
                  <a:tcPr marL="0" marR="0" marT="0" marB="0" anchor="ctr">
                    <a:lnL>
                      <a:noFill/>
                    </a:lnL>
                    <a:lnR>
                      <a:noFill/>
                    </a:lnR>
                    <a:lnT>
                      <a:noFill/>
                    </a:lnT>
                    <a:lnB>
                      <a:noFill/>
                    </a:lnB>
                    <a:solidFill>
                      <a:srgbClr val="E0E0E0"/>
                    </a:solidFill>
                  </a:tcPr>
                </a:tc>
                <a:tc>
                  <a:txBody>
                    <a:bodyPr/>
                    <a:lstStyle/>
                    <a:p>
                      <a:r>
                        <a:rPr lang="nl-NL" dirty="0">
                          <a:effectLst/>
                          <a:latin typeface="arial" panose="020B0604020202020204" pitchFamily="34" charset="0"/>
                        </a:rPr>
                        <a:t>5.6. Overtrek en vrille</a:t>
                      </a:r>
                      <a:endParaRPr lang="nl-NL" dirty="0">
                        <a:effectLst/>
                      </a:endParaRPr>
                    </a:p>
                  </a:txBody>
                  <a:tcPr marL="0" marR="0" marT="0" marB="0" anchor="ctr">
                    <a:lnL>
                      <a:noFill/>
                    </a:lnL>
                    <a:lnR>
                      <a:noFill/>
                    </a:lnR>
                    <a:lnT>
                      <a:noFill/>
                    </a:lnT>
                    <a:lnB>
                      <a:noFill/>
                    </a:lnB>
                    <a:solidFill>
                      <a:srgbClr val="E0E0E0"/>
                    </a:solidFill>
                  </a:tcPr>
                </a:tc>
                <a:extLst>
                  <a:ext uri="{0D108BD9-81ED-4DB2-BD59-A6C34878D82A}">
                    <a16:rowId xmlns:a16="http://schemas.microsoft.com/office/drawing/2014/main" val="10009"/>
                  </a:ext>
                </a:extLst>
              </a:tr>
            </a:tbl>
          </a:graphicData>
        </a:graphic>
      </p:graphicFrame>
      <p:sp>
        <p:nvSpPr>
          <p:cNvPr id="11" name="Text Box 6">
            <a:extLst>
              <a:ext uri="{FF2B5EF4-FFF2-40B4-BE49-F238E27FC236}">
                <a16:creationId xmlns:a16="http://schemas.microsoft.com/office/drawing/2014/main" id="{27F29250-C4D2-CF41-934A-393795018A61}"/>
              </a:ext>
            </a:extLst>
          </p:cNvPr>
          <p:cNvSpPr txBox="1">
            <a:spLocks noChangeArrowheads="1"/>
          </p:cNvSpPr>
          <p:nvPr/>
        </p:nvSpPr>
        <p:spPr bwMode="auto">
          <a:xfrm>
            <a:off x="2267744" y="97468"/>
            <a:ext cx="5259453" cy="523220"/>
          </a:xfrm>
          <a:prstGeom prst="rect">
            <a:avLst/>
          </a:prstGeom>
          <a:noFill/>
          <a:ln w="9525">
            <a:noFill/>
            <a:miter lim="800000"/>
            <a:headEnd/>
            <a:tailEnd/>
          </a:ln>
        </p:spPr>
        <p:txBody>
          <a:bodyPr wrap="none">
            <a:spAutoFit/>
          </a:bodyPr>
          <a:lstStyle/>
          <a:p>
            <a:r>
              <a:rPr lang="nl-NL" sz="2800" dirty="0">
                <a:solidFill>
                  <a:schemeClr val="bg1"/>
                </a:solidFill>
              </a:rPr>
              <a:t>5. Beginselen van het zweefvliegen</a:t>
            </a:r>
          </a:p>
        </p:txBody>
      </p:sp>
    </p:spTree>
    <p:extLst>
      <p:ext uri="{BB962C8B-B14F-4D97-AF65-F5344CB8AC3E}">
        <p14:creationId xmlns:p14="http://schemas.microsoft.com/office/powerpoint/2010/main" val="1530110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3059832" y="74538"/>
            <a:ext cx="2819298" cy="523220"/>
          </a:xfrm>
          <a:prstGeom prst="rect">
            <a:avLst/>
          </a:prstGeom>
          <a:noFill/>
          <a:ln w="9525">
            <a:noFill/>
            <a:miter lim="800000"/>
            <a:headEnd/>
            <a:tailEnd/>
          </a:ln>
        </p:spPr>
        <p:txBody>
          <a:bodyPr wrap="none">
            <a:spAutoFit/>
          </a:bodyPr>
          <a:lstStyle/>
          <a:p>
            <a:r>
              <a:rPr lang="nl-NL" sz="2800" dirty="0">
                <a:solidFill>
                  <a:schemeClr val="bg1"/>
                </a:solidFill>
              </a:rPr>
              <a:t>5.1 Aerodynamica</a:t>
            </a:r>
          </a:p>
        </p:txBody>
      </p:sp>
      <p:sp>
        <p:nvSpPr>
          <p:cNvPr id="12" name="Tekstvak 11"/>
          <p:cNvSpPr txBox="1"/>
          <p:nvPr/>
        </p:nvSpPr>
        <p:spPr>
          <a:xfrm>
            <a:off x="215008" y="4245794"/>
            <a:ext cx="8928992" cy="2185214"/>
          </a:xfrm>
          <a:prstGeom prst="rect">
            <a:avLst/>
          </a:prstGeom>
          <a:noFill/>
        </p:spPr>
        <p:txBody>
          <a:bodyPr wrap="square" rtlCol="0">
            <a:spAutoFit/>
          </a:bodyPr>
          <a:lstStyle/>
          <a:p>
            <a:pPr lvl="0">
              <a:buFont typeface="Wingdings" pitchFamily="2" charset="2"/>
              <a:buChar char="Ø"/>
            </a:pPr>
            <a:r>
              <a:rPr lang="nl-NL" sz="2800" dirty="0"/>
              <a:t> Lucht = bewegende moleculen</a:t>
            </a:r>
          </a:p>
          <a:p>
            <a:pPr lvl="0">
              <a:buFont typeface="Wingdings" pitchFamily="2" charset="2"/>
              <a:buChar char="Ø"/>
            </a:pPr>
            <a:r>
              <a:rPr lang="nl-NL" sz="2800" dirty="0"/>
              <a:t> De</a:t>
            </a:r>
            <a:r>
              <a:rPr lang="nl-NL" sz="2800" dirty="0">
                <a:solidFill>
                  <a:schemeClr val="accent2">
                    <a:lumMod val="75000"/>
                  </a:schemeClr>
                </a:solidFill>
              </a:rPr>
              <a:t> </a:t>
            </a:r>
            <a:r>
              <a:rPr lang="nl-NL" sz="2800" b="1" dirty="0">
                <a:solidFill>
                  <a:srgbClr val="C00000"/>
                </a:solidFill>
              </a:rPr>
              <a:t>luchtdruk</a:t>
            </a:r>
            <a:r>
              <a:rPr lang="nl-NL" sz="2800" dirty="0">
                <a:solidFill>
                  <a:srgbClr val="C00000"/>
                </a:solidFill>
              </a:rPr>
              <a:t> (P) </a:t>
            </a:r>
            <a:r>
              <a:rPr lang="nl-NL" sz="2800" dirty="0"/>
              <a:t>= kracht van botsingen op de wand</a:t>
            </a:r>
          </a:p>
          <a:p>
            <a:pPr lvl="0"/>
            <a:r>
              <a:rPr lang="nl-NL" sz="2800" dirty="0"/>
              <a:t>	1013,25hPa   (eenheid Pascal)</a:t>
            </a:r>
            <a:endParaRPr lang="nl-NL" sz="2600" dirty="0"/>
          </a:p>
          <a:p>
            <a:pPr lvl="0">
              <a:buFont typeface="Wingdings" pitchFamily="2" charset="2"/>
              <a:buChar char="Ø"/>
            </a:pPr>
            <a:r>
              <a:rPr lang="nl-NL" sz="2600" dirty="0"/>
              <a:t> De </a:t>
            </a:r>
            <a:r>
              <a:rPr lang="nl-NL" sz="2600" b="1" dirty="0">
                <a:solidFill>
                  <a:srgbClr val="C00000"/>
                </a:solidFill>
              </a:rPr>
              <a:t>luchtdichtheid</a:t>
            </a:r>
            <a:r>
              <a:rPr lang="nl-NL" sz="2600" dirty="0">
                <a:solidFill>
                  <a:srgbClr val="C00000"/>
                </a:solidFill>
              </a:rPr>
              <a:t> (</a:t>
            </a:r>
            <a:r>
              <a:rPr lang="el-GR" sz="2600" dirty="0">
                <a:solidFill>
                  <a:srgbClr val="C00000"/>
                </a:solidFill>
              </a:rPr>
              <a:t>ρ</a:t>
            </a:r>
            <a:r>
              <a:rPr lang="fr-CA" sz="2600" dirty="0">
                <a:solidFill>
                  <a:srgbClr val="C00000"/>
                </a:solidFill>
              </a:rPr>
              <a:t>, rho)</a:t>
            </a:r>
            <a:r>
              <a:rPr lang="fr-CA" sz="2600" dirty="0"/>
              <a:t> = </a:t>
            </a:r>
            <a:r>
              <a:rPr lang="fr-CA" sz="2600" dirty="0" err="1"/>
              <a:t>aantal</a:t>
            </a:r>
            <a:r>
              <a:rPr lang="fr-CA" sz="2600" dirty="0"/>
              <a:t> per volume</a:t>
            </a:r>
          </a:p>
          <a:p>
            <a:pPr lvl="0">
              <a:buClr>
                <a:srgbClr val="FF0000"/>
              </a:buClr>
            </a:pPr>
            <a:r>
              <a:rPr lang="fr-CA" sz="2600" dirty="0">
                <a:solidFill>
                  <a:srgbClr val="C00000"/>
                </a:solidFill>
              </a:rPr>
              <a:t>	</a:t>
            </a:r>
            <a:r>
              <a:rPr lang="fr-CA" sz="2600" dirty="0"/>
              <a:t>1,225kg/m</a:t>
            </a:r>
            <a:r>
              <a:rPr lang="fr-CA" sz="2600" baseline="30000" dirty="0"/>
              <a:t>3</a:t>
            </a:r>
            <a:endParaRPr lang="nl-NL" sz="2600" baseline="30000" dirty="0"/>
          </a:p>
        </p:txBody>
      </p:sp>
      <p:pic>
        <p:nvPicPr>
          <p:cNvPr id="11" name="Afbeelding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6877" y="1228884"/>
            <a:ext cx="3969582" cy="2505076"/>
          </a:xfrm>
          <a:prstGeom prst="rect">
            <a:avLst/>
          </a:prstGeom>
        </p:spPr>
      </p:pic>
      <p:pic>
        <p:nvPicPr>
          <p:cNvPr id="19458" name="Picture 2" descr="http://www.zweefvliegopleiding.nl/images/beginselen/luchtdruk2.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81075" y="1228884"/>
            <a:ext cx="2857500" cy="2505076"/>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ijdelijke aanduiding voor dianummer 5">
            <a:extLst>
              <a:ext uri="{FF2B5EF4-FFF2-40B4-BE49-F238E27FC236}">
                <a16:creationId xmlns:a16="http://schemas.microsoft.com/office/drawing/2014/main" id="{C9C93AC1-5140-0341-9517-524582707899}"/>
              </a:ext>
            </a:extLst>
          </p:cNvPr>
          <p:cNvSpPr>
            <a:spLocks noGrp="1"/>
          </p:cNvSpPr>
          <p:nvPr>
            <p:ph type="sldNum" sz="quarter" idx="12"/>
          </p:nvPr>
        </p:nvSpPr>
        <p:spPr>
          <a:xfrm>
            <a:off x="6553200" y="6356350"/>
            <a:ext cx="2133600" cy="365125"/>
          </a:xfrm>
        </p:spPr>
        <p:txBody>
          <a:bodyPr/>
          <a:lstStyle/>
          <a:p>
            <a:fld id="{04358825-FB57-CA49-8B08-1E99B68E503C}" type="slidenum">
              <a:rPr lang="nl-NL"/>
              <a:pPr/>
              <a:t>20</a:t>
            </a:fld>
            <a:endParaRPr lang="nl-NL" dirty="0"/>
          </a:p>
        </p:txBody>
      </p:sp>
    </p:spTree>
    <p:extLst>
      <p:ext uri="{BB962C8B-B14F-4D97-AF65-F5344CB8AC3E}">
        <p14:creationId xmlns:p14="http://schemas.microsoft.com/office/powerpoint/2010/main" val="8034984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3059832" y="74538"/>
            <a:ext cx="2819298" cy="523220"/>
          </a:xfrm>
          <a:prstGeom prst="rect">
            <a:avLst/>
          </a:prstGeom>
          <a:noFill/>
          <a:ln w="9525">
            <a:noFill/>
            <a:miter lim="800000"/>
            <a:headEnd/>
            <a:tailEnd/>
          </a:ln>
        </p:spPr>
        <p:txBody>
          <a:bodyPr wrap="none">
            <a:spAutoFit/>
          </a:bodyPr>
          <a:lstStyle/>
          <a:p>
            <a:r>
              <a:rPr lang="nl-NL" sz="2800" dirty="0">
                <a:solidFill>
                  <a:schemeClr val="bg1"/>
                </a:solidFill>
              </a:rPr>
              <a:t>5.1 Aerodynamica</a:t>
            </a:r>
          </a:p>
        </p:txBody>
      </p:sp>
      <p:sp>
        <p:nvSpPr>
          <p:cNvPr id="12" name="Tekstvak 11"/>
          <p:cNvSpPr txBox="1"/>
          <p:nvPr/>
        </p:nvSpPr>
        <p:spPr>
          <a:xfrm>
            <a:off x="610863" y="4457283"/>
            <a:ext cx="3672408" cy="2092881"/>
          </a:xfrm>
          <a:prstGeom prst="rect">
            <a:avLst/>
          </a:prstGeom>
          <a:noFill/>
        </p:spPr>
        <p:txBody>
          <a:bodyPr wrap="square" rtlCol="0">
            <a:spAutoFit/>
          </a:bodyPr>
          <a:lstStyle/>
          <a:p>
            <a:pPr marL="457200" indent="-457200">
              <a:buFont typeface="Wingdings" pitchFamily="2" charset="2"/>
              <a:buChar char="Ø"/>
            </a:pPr>
            <a:r>
              <a:rPr lang="nl-NL" sz="2600" dirty="0"/>
              <a:t>Actie is reactie, </a:t>
            </a:r>
            <a:r>
              <a:rPr lang="nl-NL" sz="2600" b="1" dirty="0">
                <a:solidFill>
                  <a:srgbClr val="C00000"/>
                </a:solidFill>
              </a:rPr>
              <a:t>derde wet van Newton:</a:t>
            </a:r>
            <a:r>
              <a:rPr lang="nl-NL" sz="2600" dirty="0">
                <a:solidFill>
                  <a:srgbClr val="C00000"/>
                </a:solidFill>
              </a:rPr>
              <a:t> </a:t>
            </a:r>
            <a:r>
              <a:rPr lang="nl-NL" sz="2600" dirty="0"/>
              <a:t>Luchtstroming buigt af, dit  geeft </a:t>
            </a:r>
            <a:r>
              <a:rPr lang="nl-NL" sz="2600" b="1" dirty="0"/>
              <a:t>reactiekracht</a:t>
            </a:r>
          </a:p>
        </p:txBody>
      </p:sp>
      <p:pic>
        <p:nvPicPr>
          <p:cNvPr id="6146" name="Picture 2" descr="http://www.zweefvliegopleiding.nl/images/beginselen/stroming-rond-een-profie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0818" y="1521829"/>
            <a:ext cx="3908602" cy="2123674"/>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ekstvak 12">
            <a:extLst>
              <a:ext uri="{FF2B5EF4-FFF2-40B4-BE49-F238E27FC236}">
                <a16:creationId xmlns:a16="http://schemas.microsoft.com/office/drawing/2014/main" id="{5676CC86-5F98-E642-9FEF-881D0CC757A2}"/>
              </a:ext>
            </a:extLst>
          </p:cNvPr>
          <p:cNvSpPr txBox="1"/>
          <p:nvPr/>
        </p:nvSpPr>
        <p:spPr>
          <a:xfrm>
            <a:off x="4697688" y="4001304"/>
            <a:ext cx="4274862" cy="2492990"/>
          </a:xfrm>
          <a:prstGeom prst="rect">
            <a:avLst/>
          </a:prstGeom>
          <a:noFill/>
        </p:spPr>
        <p:txBody>
          <a:bodyPr wrap="square" rtlCol="0">
            <a:spAutoFit/>
          </a:bodyPr>
          <a:lstStyle/>
          <a:p>
            <a:pPr marL="457200" indent="-457200">
              <a:buFont typeface="Wingdings" pitchFamily="2" charset="2"/>
              <a:buChar char="Ø"/>
            </a:pPr>
            <a:r>
              <a:rPr lang="nl-NL" sz="2600" dirty="0"/>
              <a:t>De </a:t>
            </a:r>
            <a:r>
              <a:rPr lang="nl-NL" sz="2600" b="1" dirty="0"/>
              <a:t>continuïteitswet</a:t>
            </a:r>
            <a:r>
              <a:rPr lang="nl-NL" sz="2600" dirty="0"/>
              <a:t> en de</a:t>
            </a:r>
            <a:r>
              <a:rPr lang="nl-NL" sz="2600" b="1" dirty="0"/>
              <a:t> </a:t>
            </a:r>
            <a:r>
              <a:rPr lang="nl-NL" sz="2600" b="1" dirty="0">
                <a:solidFill>
                  <a:srgbClr val="C00000"/>
                </a:solidFill>
              </a:rPr>
              <a:t>wet van Bernoulli:</a:t>
            </a:r>
            <a:endParaRPr lang="nl-NL" sz="2600" dirty="0">
              <a:solidFill>
                <a:srgbClr val="C00000"/>
              </a:solidFill>
            </a:endParaRPr>
          </a:p>
          <a:p>
            <a:pPr lvl="1">
              <a:buClr>
                <a:srgbClr val="FF0000"/>
              </a:buClr>
            </a:pPr>
            <a:r>
              <a:rPr lang="nl-NL" sz="2600" dirty="0"/>
              <a:t>Een toename in de snelheid van een gas gaat gepaard met een </a:t>
            </a:r>
            <a:r>
              <a:rPr lang="nl-NL" sz="2600" b="1" dirty="0"/>
              <a:t>verlaging van de druk</a:t>
            </a:r>
            <a:r>
              <a:rPr lang="nl-NL" sz="2600" dirty="0"/>
              <a:t>. </a:t>
            </a:r>
          </a:p>
        </p:txBody>
      </p:sp>
      <p:sp>
        <p:nvSpPr>
          <p:cNvPr id="14" name="Tekstvak 13">
            <a:extLst>
              <a:ext uri="{FF2B5EF4-FFF2-40B4-BE49-F238E27FC236}">
                <a16:creationId xmlns:a16="http://schemas.microsoft.com/office/drawing/2014/main" id="{8999337F-2188-D847-95C6-0689FF13B9B9}"/>
              </a:ext>
            </a:extLst>
          </p:cNvPr>
          <p:cNvSpPr txBox="1"/>
          <p:nvPr/>
        </p:nvSpPr>
        <p:spPr>
          <a:xfrm>
            <a:off x="773906" y="872013"/>
            <a:ext cx="7018730" cy="492443"/>
          </a:xfrm>
          <a:prstGeom prst="rect">
            <a:avLst/>
          </a:prstGeom>
          <a:noFill/>
        </p:spPr>
        <p:txBody>
          <a:bodyPr wrap="square" rtlCol="0">
            <a:spAutoFit/>
          </a:bodyPr>
          <a:lstStyle/>
          <a:p>
            <a:pPr>
              <a:buClr>
                <a:srgbClr val="FF0000"/>
              </a:buClr>
            </a:pPr>
            <a:r>
              <a:rPr lang="nl-NL" sz="2600" dirty="0"/>
              <a:t>Verschillende effecten/oorzaken:</a:t>
            </a:r>
          </a:p>
        </p:txBody>
      </p:sp>
      <p:pic>
        <p:nvPicPr>
          <p:cNvPr id="15" name="Afbeelding 14">
            <a:extLst>
              <a:ext uri="{FF2B5EF4-FFF2-40B4-BE49-F238E27FC236}">
                <a16:creationId xmlns:a16="http://schemas.microsoft.com/office/drawing/2014/main" id="{742ABB57-4DC9-BB41-B898-28D37DF84A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56" y="1457068"/>
            <a:ext cx="3836657" cy="2877493"/>
          </a:xfrm>
          <a:prstGeom prst="rect">
            <a:avLst/>
          </a:prstGeom>
        </p:spPr>
      </p:pic>
      <p:sp>
        <p:nvSpPr>
          <p:cNvPr id="16" name="Tijdelijke aanduiding voor dianummer 5">
            <a:extLst>
              <a:ext uri="{FF2B5EF4-FFF2-40B4-BE49-F238E27FC236}">
                <a16:creationId xmlns:a16="http://schemas.microsoft.com/office/drawing/2014/main" id="{EC7DFDFE-2B08-054E-BE50-1C71C657D2AD}"/>
              </a:ext>
            </a:extLst>
          </p:cNvPr>
          <p:cNvSpPr>
            <a:spLocks noGrp="1"/>
          </p:cNvSpPr>
          <p:nvPr>
            <p:ph type="sldNum" sz="quarter" idx="12"/>
          </p:nvPr>
        </p:nvSpPr>
        <p:spPr>
          <a:xfrm>
            <a:off x="6553200" y="6356350"/>
            <a:ext cx="2133600" cy="365125"/>
          </a:xfrm>
        </p:spPr>
        <p:txBody>
          <a:bodyPr/>
          <a:lstStyle/>
          <a:p>
            <a:fld id="{04358825-FB57-CA49-8B08-1E99B68E503C}" type="slidenum">
              <a:rPr lang="nl-NL"/>
              <a:pPr/>
              <a:t>21</a:t>
            </a:fld>
            <a:endParaRPr lang="nl-NL" dirty="0"/>
          </a:p>
        </p:txBody>
      </p:sp>
    </p:spTree>
    <p:extLst>
      <p:ext uri="{BB962C8B-B14F-4D97-AF65-F5344CB8AC3E}">
        <p14:creationId xmlns:p14="http://schemas.microsoft.com/office/powerpoint/2010/main" val="11044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3059832" y="74538"/>
            <a:ext cx="2819298" cy="523220"/>
          </a:xfrm>
          <a:prstGeom prst="rect">
            <a:avLst/>
          </a:prstGeom>
          <a:noFill/>
          <a:ln w="9525">
            <a:noFill/>
            <a:miter lim="800000"/>
            <a:headEnd/>
            <a:tailEnd/>
          </a:ln>
        </p:spPr>
        <p:txBody>
          <a:bodyPr wrap="none">
            <a:spAutoFit/>
          </a:bodyPr>
          <a:lstStyle/>
          <a:p>
            <a:r>
              <a:rPr lang="nl-NL" sz="2800" dirty="0">
                <a:solidFill>
                  <a:schemeClr val="bg1"/>
                </a:solidFill>
              </a:rPr>
              <a:t>5.1 Aerodynamica</a:t>
            </a:r>
          </a:p>
        </p:txBody>
      </p:sp>
      <p:sp>
        <p:nvSpPr>
          <p:cNvPr id="12" name="Tekstvak 11"/>
          <p:cNvSpPr txBox="1"/>
          <p:nvPr/>
        </p:nvSpPr>
        <p:spPr>
          <a:xfrm>
            <a:off x="7604891" y="11744811"/>
            <a:ext cx="1204336" cy="492443"/>
          </a:xfrm>
          <a:prstGeom prst="rect">
            <a:avLst/>
          </a:prstGeom>
          <a:noFill/>
        </p:spPr>
        <p:txBody>
          <a:bodyPr wrap="square" rtlCol="0">
            <a:spAutoFit/>
          </a:bodyPr>
          <a:lstStyle/>
          <a:p>
            <a:pPr lvl="0">
              <a:buClr>
                <a:srgbClr val="FF0000"/>
              </a:buClr>
              <a:buFont typeface="Wingdings" pitchFamily="2" charset="2"/>
              <a:buChar char="Ø"/>
            </a:pPr>
            <a:r>
              <a:rPr lang="nl-NL" sz="2600" b="1" dirty="0"/>
              <a:t> </a:t>
            </a:r>
            <a:r>
              <a:rPr lang="nl-NL" sz="2600" dirty="0"/>
              <a:t> </a:t>
            </a:r>
          </a:p>
        </p:txBody>
      </p:sp>
      <p:pic>
        <p:nvPicPr>
          <p:cNvPr id="14" name="Picture 4" descr="http://www.zweefvliegopleiding.nl/images/beginselen/de-continuiteitswe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303" y="835621"/>
            <a:ext cx="5299566" cy="279774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hthoek 1"/>
          <p:cNvSpPr/>
          <p:nvPr/>
        </p:nvSpPr>
        <p:spPr>
          <a:xfrm>
            <a:off x="5633815" y="1602259"/>
            <a:ext cx="3618135" cy="3416320"/>
          </a:xfrm>
          <a:prstGeom prst="rect">
            <a:avLst/>
          </a:prstGeom>
        </p:spPr>
        <p:txBody>
          <a:bodyPr wrap="square">
            <a:spAutoFit/>
          </a:bodyPr>
          <a:lstStyle/>
          <a:p>
            <a:pPr lvl="0">
              <a:buClr>
                <a:srgbClr val="FF0000"/>
              </a:buClr>
            </a:pPr>
            <a:r>
              <a:rPr lang="nl-NL" sz="2600" b="1" dirty="0">
                <a:solidFill>
                  <a:srgbClr val="C00000"/>
                </a:solidFill>
              </a:rPr>
              <a:t>Continuïteitswet</a:t>
            </a:r>
            <a:r>
              <a:rPr lang="nl-NL" sz="2600" b="1" dirty="0"/>
              <a:t>:</a:t>
            </a:r>
            <a:r>
              <a:rPr lang="nl-NL" sz="2600" dirty="0"/>
              <a:t> wet van behoud van </a:t>
            </a:r>
            <a:r>
              <a:rPr lang="nl-NL" sz="2600" b="1" dirty="0"/>
              <a:t>massa</a:t>
            </a:r>
          </a:p>
          <a:p>
            <a:pPr lvl="0">
              <a:buClr>
                <a:srgbClr val="FF0000"/>
              </a:buClr>
            </a:pPr>
            <a:endParaRPr lang="nl-NL" sz="2600" dirty="0"/>
          </a:p>
          <a:p>
            <a:pPr lvl="0">
              <a:buClr>
                <a:srgbClr val="FF0000"/>
              </a:buClr>
            </a:pPr>
            <a:r>
              <a:rPr lang="nl-NL" sz="2600" dirty="0"/>
              <a:t>V</a:t>
            </a:r>
            <a:r>
              <a:rPr lang="nl-NL" sz="2600" baseline="-25000" dirty="0"/>
              <a:t>1</a:t>
            </a:r>
            <a:r>
              <a:rPr lang="nl-NL" sz="2600" dirty="0"/>
              <a:t> x A</a:t>
            </a:r>
            <a:r>
              <a:rPr lang="nl-NL" sz="2600" baseline="-25000" dirty="0"/>
              <a:t>1</a:t>
            </a:r>
            <a:r>
              <a:rPr lang="nl-NL" sz="2600" dirty="0"/>
              <a:t> x </a:t>
            </a:r>
            <a:r>
              <a:rPr lang="el-GR" sz="2600" dirty="0"/>
              <a:t>ρ</a:t>
            </a:r>
            <a:r>
              <a:rPr lang="fr-CA" sz="2600" dirty="0"/>
              <a:t> = V</a:t>
            </a:r>
            <a:r>
              <a:rPr lang="fr-CA" sz="2600" baseline="-25000" dirty="0"/>
              <a:t>2</a:t>
            </a:r>
            <a:r>
              <a:rPr lang="fr-CA" sz="2600" dirty="0"/>
              <a:t> x A</a:t>
            </a:r>
            <a:r>
              <a:rPr lang="fr-CA" sz="2600" baseline="-25000" dirty="0"/>
              <a:t>2</a:t>
            </a:r>
            <a:r>
              <a:rPr lang="fr-CA" sz="2600" dirty="0"/>
              <a:t> x </a:t>
            </a:r>
            <a:r>
              <a:rPr lang="el-GR" sz="2600" dirty="0"/>
              <a:t>ρ</a:t>
            </a:r>
            <a:endParaRPr lang="fr-CA" sz="2600" dirty="0"/>
          </a:p>
          <a:p>
            <a:pPr lvl="0">
              <a:buClr>
                <a:srgbClr val="FF0000"/>
              </a:buClr>
            </a:pPr>
            <a:r>
              <a:rPr lang="fr-CA" sz="2600" dirty="0"/>
              <a:t>-&gt; V x A = constant</a:t>
            </a:r>
          </a:p>
          <a:p>
            <a:pPr lvl="0">
              <a:buClr>
                <a:srgbClr val="FF0000"/>
              </a:buClr>
            </a:pPr>
            <a:endParaRPr lang="fr-CA" sz="2600" dirty="0"/>
          </a:p>
          <a:p>
            <a:pPr lvl="0">
              <a:buClr>
                <a:srgbClr val="FF0000"/>
              </a:buClr>
            </a:pPr>
            <a:r>
              <a:rPr lang="fr-CA" sz="2600" dirty="0"/>
              <a:t>m/s x m</a:t>
            </a:r>
            <a:r>
              <a:rPr lang="fr-CA" sz="2600" baseline="30000" dirty="0"/>
              <a:t>2</a:t>
            </a:r>
            <a:r>
              <a:rPr lang="fr-CA" sz="2600" dirty="0"/>
              <a:t> x kg/m</a:t>
            </a:r>
            <a:r>
              <a:rPr lang="fr-CA" sz="2600" baseline="30000" dirty="0"/>
              <a:t>3</a:t>
            </a:r>
            <a:r>
              <a:rPr lang="fr-CA" sz="2600" dirty="0"/>
              <a:t> = kg/s</a:t>
            </a:r>
          </a:p>
          <a:p>
            <a:pPr lvl="0">
              <a:buClr>
                <a:srgbClr val="FF0000"/>
              </a:buClr>
            </a:pPr>
            <a:r>
              <a:rPr lang="fr-CA" sz="2600" dirty="0"/>
              <a:t>	</a:t>
            </a:r>
            <a:endParaRPr lang="nl-NL" sz="2600" dirty="0"/>
          </a:p>
        </p:txBody>
      </p:sp>
      <p:pic>
        <p:nvPicPr>
          <p:cNvPr id="16" name="Picture 2" descr="http://www.zweefvliegopleiding.nl/images/beginselen/Venturi.gif">
            <a:extLst>
              <a:ext uri="{FF2B5EF4-FFF2-40B4-BE49-F238E27FC236}">
                <a16:creationId xmlns:a16="http://schemas.microsoft.com/office/drawing/2014/main" id="{89485B33-81A7-B341-9B13-AADAF2A64E7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17349" y="3706716"/>
            <a:ext cx="5299566" cy="2985423"/>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Tijdelijke aanduiding voor dianummer 5">
            <a:extLst>
              <a:ext uri="{FF2B5EF4-FFF2-40B4-BE49-F238E27FC236}">
                <a16:creationId xmlns:a16="http://schemas.microsoft.com/office/drawing/2014/main" id="{60B55309-BC2D-E944-9E8D-0EBC4B59ED3A}"/>
              </a:ext>
            </a:extLst>
          </p:cNvPr>
          <p:cNvSpPr>
            <a:spLocks noGrp="1"/>
          </p:cNvSpPr>
          <p:nvPr>
            <p:ph type="sldNum" sz="quarter" idx="12"/>
          </p:nvPr>
        </p:nvSpPr>
        <p:spPr>
          <a:xfrm>
            <a:off x="6553200" y="6356350"/>
            <a:ext cx="2133600" cy="365125"/>
          </a:xfrm>
        </p:spPr>
        <p:txBody>
          <a:bodyPr/>
          <a:lstStyle/>
          <a:p>
            <a:fld id="{04358825-FB57-CA49-8B08-1E99B68E503C}" type="slidenum">
              <a:rPr lang="nl-NL"/>
              <a:pPr/>
              <a:t>22</a:t>
            </a:fld>
            <a:endParaRPr lang="nl-NL" dirty="0"/>
          </a:p>
        </p:txBody>
      </p:sp>
    </p:spTree>
    <p:extLst>
      <p:ext uri="{BB962C8B-B14F-4D97-AF65-F5344CB8AC3E}">
        <p14:creationId xmlns:p14="http://schemas.microsoft.com/office/powerpoint/2010/main" val="704659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dirty="0"/>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3059832" y="74538"/>
            <a:ext cx="2819298" cy="523220"/>
          </a:xfrm>
          <a:prstGeom prst="rect">
            <a:avLst/>
          </a:prstGeom>
          <a:noFill/>
          <a:ln w="9525">
            <a:noFill/>
            <a:miter lim="800000"/>
            <a:headEnd/>
            <a:tailEnd/>
          </a:ln>
        </p:spPr>
        <p:txBody>
          <a:bodyPr wrap="none">
            <a:spAutoFit/>
          </a:bodyPr>
          <a:lstStyle/>
          <a:p>
            <a:r>
              <a:rPr lang="nl-NL" sz="2800" dirty="0">
                <a:solidFill>
                  <a:schemeClr val="bg1"/>
                </a:solidFill>
              </a:rPr>
              <a:t>5.1 Aerodynamica</a:t>
            </a:r>
          </a:p>
        </p:txBody>
      </p:sp>
      <p:sp>
        <p:nvSpPr>
          <p:cNvPr id="12" name="Tekstvak 11"/>
          <p:cNvSpPr txBox="1"/>
          <p:nvPr/>
        </p:nvSpPr>
        <p:spPr>
          <a:xfrm>
            <a:off x="1003522" y="9982330"/>
            <a:ext cx="6926212" cy="523220"/>
          </a:xfrm>
          <a:prstGeom prst="rect">
            <a:avLst/>
          </a:prstGeom>
          <a:noFill/>
        </p:spPr>
        <p:txBody>
          <a:bodyPr wrap="square" rtlCol="0">
            <a:spAutoFit/>
          </a:bodyPr>
          <a:lstStyle/>
          <a:p>
            <a:pPr lvl="0">
              <a:buClr>
                <a:srgbClr val="FF0000"/>
              </a:buClr>
              <a:buFont typeface="Wingdings" pitchFamily="2" charset="2"/>
              <a:buChar char="Ø"/>
            </a:pPr>
            <a:r>
              <a:rPr lang="nl-NL" sz="2800" b="1" dirty="0"/>
              <a:t> </a:t>
            </a:r>
            <a:endParaRPr lang="nl-NL" sz="2600" dirty="0"/>
          </a:p>
        </p:txBody>
      </p:sp>
      <p:pic>
        <p:nvPicPr>
          <p:cNvPr id="16388" name="Picture 4" descr="http://www.zweefvliegopleiding.nl/images/beginselen/continuiteitswet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9485" y="4056999"/>
            <a:ext cx="5753065" cy="2288304"/>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hthoek 1"/>
          <p:cNvSpPr/>
          <p:nvPr/>
        </p:nvSpPr>
        <p:spPr>
          <a:xfrm>
            <a:off x="107409" y="973931"/>
            <a:ext cx="2991934" cy="4975721"/>
          </a:xfrm>
          <a:prstGeom prst="rect">
            <a:avLst/>
          </a:prstGeom>
        </p:spPr>
        <p:txBody>
          <a:bodyPr wrap="square">
            <a:spAutoFit/>
          </a:bodyPr>
          <a:lstStyle/>
          <a:p>
            <a:pPr lvl="0">
              <a:buClr>
                <a:srgbClr val="FF0000"/>
              </a:buClr>
            </a:pPr>
            <a:r>
              <a:rPr lang="nl-NL" sz="2600" b="1" dirty="0">
                <a:solidFill>
                  <a:srgbClr val="C00000"/>
                </a:solidFill>
                <a:latin typeface="Calibri" charset="0"/>
              </a:rPr>
              <a:t>Bernoulli</a:t>
            </a:r>
            <a:r>
              <a:rPr lang="nl-NL" sz="2600" b="1" dirty="0">
                <a:latin typeface="Calibri" charset="0"/>
              </a:rPr>
              <a:t>: </a:t>
            </a:r>
            <a:r>
              <a:rPr lang="nl-NL" sz="2600" dirty="0">
                <a:latin typeface="Calibri" charset="0"/>
              </a:rPr>
              <a:t>wet van behoud van </a:t>
            </a:r>
            <a:r>
              <a:rPr lang="nl-NL" sz="2600" b="1" dirty="0">
                <a:latin typeface="Calibri" charset="0"/>
              </a:rPr>
              <a:t>energie</a:t>
            </a:r>
          </a:p>
          <a:p>
            <a:pPr lvl="0">
              <a:buClr>
                <a:srgbClr val="FF0000"/>
              </a:buClr>
            </a:pPr>
            <a:endParaRPr lang="nl-NL" sz="2600" b="1" dirty="0">
              <a:latin typeface="Calibri" charset="0"/>
            </a:endParaRPr>
          </a:p>
          <a:p>
            <a:pPr lvl="0">
              <a:buClr>
                <a:srgbClr val="FF0000"/>
              </a:buClr>
            </a:pPr>
            <a:r>
              <a:rPr lang="nl-NL" sz="2400" dirty="0">
                <a:latin typeface="Calibri" charset="0"/>
              </a:rPr>
              <a:t>Dyn. + Pot. + Stat. = </a:t>
            </a:r>
            <a:r>
              <a:rPr lang="nl-NL" sz="2400" dirty="0" err="1">
                <a:latin typeface="Calibri" charset="0"/>
              </a:rPr>
              <a:t>C</a:t>
            </a:r>
            <a:r>
              <a:rPr lang="nl-NL" sz="2400" baseline="30000" dirty="0" err="1">
                <a:latin typeface="Calibri" charset="0"/>
              </a:rPr>
              <a:t>te</a:t>
            </a:r>
            <a:endParaRPr lang="nl-NL" sz="2400" dirty="0">
              <a:latin typeface="Calibri" charset="0"/>
            </a:endParaRPr>
          </a:p>
          <a:p>
            <a:pPr lvl="0">
              <a:buClr>
                <a:srgbClr val="FF0000"/>
              </a:buClr>
            </a:pPr>
            <a:endParaRPr lang="nl-NL" sz="2000" dirty="0">
              <a:latin typeface="Calibri" charset="0"/>
            </a:endParaRPr>
          </a:p>
          <a:p>
            <a:pPr lvl="0">
              <a:buClr>
                <a:srgbClr val="FF0000"/>
              </a:buClr>
            </a:pPr>
            <a:r>
              <a:rPr lang="nl-NL" sz="2400" dirty="0">
                <a:latin typeface="Calibri" charset="0"/>
              </a:rPr>
              <a:t>1/2</a:t>
            </a:r>
            <a:r>
              <a:rPr lang="el-GR" sz="2400" dirty="0"/>
              <a:t> ρ</a:t>
            </a:r>
            <a:r>
              <a:rPr lang="fr-CA" sz="2400" dirty="0"/>
              <a:t>V</a:t>
            </a:r>
            <a:r>
              <a:rPr lang="fr-CA" sz="2400" baseline="30000" dirty="0"/>
              <a:t>2</a:t>
            </a:r>
            <a:r>
              <a:rPr lang="fr-CA" sz="2400" dirty="0"/>
              <a:t> + </a:t>
            </a:r>
            <a:r>
              <a:rPr lang="el-GR" sz="2400" dirty="0"/>
              <a:t>ρ</a:t>
            </a:r>
            <a:r>
              <a:rPr lang="fr-CA" sz="2400" dirty="0" err="1"/>
              <a:t>gh</a:t>
            </a:r>
            <a:r>
              <a:rPr lang="fr-CA" sz="2400" dirty="0"/>
              <a:t> + P = </a:t>
            </a:r>
            <a:r>
              <a:rPr lang="fr-CA" sz="2400" dirty="0" err="1"/>
              <a:t>C</a:t>
            </a:r>
            <a:r>
              <a:rPr lang="fr-CA" sz="2400" baseline="30000" dirty="0" err="1"/>
              <a:t>te</a:t>
            </a:r>
            <a:endParaRPr lang="fr-CA" sz="2400" baseline="30000" dirty="0"/>
          </a:p>
          <a:p>
            <a:pPr lvl="0">
              <a:buClr>
                <a:srgbClr val="FF0000"/>
              </a:buClr>
            </a:pPr>
            <a:endParaRPr lang="fr-CA" sz="2400" baseline="30000" dirty="0"/>
          </a:p>
          <a:p>
            <a:pPr lvl="0">
              <a:buClr>
                <a:srgbClr val="FF0000"/>
              </a:buClr>
            </a:pPr>
            <a:r>
              <a:rPr lang="fr-CA" sz="2400" dirty="0"/>
              <a:t>Op </a:t>
            </a:r>
            <a:r>
              <a:rPr lang="fr-CA" sz="2400" dirty="0" err="1"/>
              <a:t>éénzelfde</a:t>
            </a:r>
            <a:r>
              <a:rPr lang="fr-CA" sz="2400" dirty="0"/>
              <a:t> </a:t>
            </a:r>
            <a:r>
              <a:rPr lang="fr-CA" sz="2400" dirty="0" err="1"/>
              <a:t>hoogte</a:t>
            </a:r>
            <a:r>
              <a:rPr lang="fr-CA" sz="2400" dirty="0"/>
              <a:t>:</a:t>
            </a:r>
          </a:p>
          <a:p>
            <a:pPr lvl="0">
              <a:buClr>
                <a:srgbClr val="FF0000"/>
              </a:buClr>
            </a:pPr>
            <a:endParaRPr lang="fr-CA" sz="2000" dirty="0"/>
          </a:p>
          <a:p>
            <a:pPr>
              <a:buClr>
                <a:srgbClr val="FF0000"/>
              </a:buClr>
            </a:pPr>
            <a:r>
              <a:rPr lang="nl-NL" dirty="0">
                <a:latin typeface="Calibri" charset="0"/>
              </a:rPr>
              <a:t>1/2</a:t>
            </a:r>
            <a:r>
              <a:rPr lang="el-GR" sz="2000" dirty="0"/>
              <a:t> ρ</a:t>
            </a:r>
            <a:r>
              <a:rPr lang="fr-CA" sz="2000" dirty="0"/>
              <a:t>V</a:t>
            </a:r>
            <a:r>
              <a:rPr lang="fr-CA" sz="2000" baseline="-25000" dirty="0"/>
              <a:t>1</a:t>
            </a:r>
            <a:r>
              <a:rPr lang="fr-CA" sz="2000" baseline="30000" dirty="0"/>
              <a:t>2</a:t>
            </a:r>
            <a:r>
              <a:rPr lang="fr-CA" sz="2000" dirty="0"/>
              <a:t> + P</a:t>
            </a:r>
            <a:r>
              <a:rPr lang="fr-CA" sz="2000" baseline="-25000" dirty="0"/>
              <a:t>1</a:t>
            </a:r>
            <a:r>
              <a:rPr lang="fr-CA" sz="2000" dirty="0"/>
              <a:t> = </a:t>
            </a:r>
            <a:r>
              <a:rPr lang="nl-NL" dirty="0">
                <a:latin typeface="Calibri" charset="0"/>
              </a:rPr>
              <a:t>1/2</a:t>
            </a:r>
            <a:r>
              <a:rPr lang="el-GR" sz="2000" dirty="0"/>
              <a:t> ρ</a:t>
            </a:r>
            <a:r>
              <a:rPr lang="fr-CA" sz="2000" dirty="0"/>
              <a:t>V</a:t>
            </a:r>
            <a:r>
              <a:rPr lang="fr-CA" sz="2000" baseline="-25000" dirty="0"/>
              <a:t>2</a:t>
            </a:r>
            <a:r>
              <a:rPr lang="fr-CA" sz="2000" baseline="30000" dirty="0"/>
              <a:t>2</a:t>
            </a:r>
            <a:r>
              <a:rPr lang="fr-CA" sz="2000" dirty="0"/>
              <a:t> + P</a:t>
            </a:r>
            <a:r>
              <a:rPr lang="fr-CA" sz="2000" baseline="-25000" dirty="0"/>
              <a:t>2</a:t>
            </a:r>
          </a:p>
          <a:p>
            <a:pPr lvl="0">
              <a:buClr>
                <a:srgbClr val="FF0000"/>
              </a:buClr>
            </a:pPr>
            <a:endParaRPr lang="fr-CA" sz="2000" baseline="30000" dirty="0"/>
          </a:p>
          <a:p>
            <a:pPr lvl="0">
              <a:buClr>
                <a:srgbClr val="FF0000"/>
              </a:buClr>
            </a:pPr>
            <a:r>
              <a:rPr lang="nl-NL" sz="2600" dirty="0"/>
              <a:t>Stijgt de snelheid dan </a:t>
            </a:r>
            <a:r>
              <a:rPr lang="nl-NL" sz="2600" b="1" dirty="0"/>
              <a:t>daalt de druk</a:t>
            </a:r>
            <a:r>
              <a:rPr lang="nl-NL" sz="2600" dirty="0"/>
              <a:t> en omgekeerd.</a:t>
            </a:r>
          </a:p>
        </p:txBody>
      </p:sp>
      <p:pic>
        <p:nvPicPr>
          <p:cNvPr id="6" name="Afbeelding 5">
            <a:extLst>
              <a:ext uri="{FF2B5EF4-FFF2-40B4-BE49-F238E27FC236}">
                <a16:creationId xmlns:a16="http://schemas.microsoft.com/office/drawing/2014/main" id="{F89B7E90-7D62-C94A-9D5C-6AB9819E1F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19485" y="845613"/>
            <a:ext cx="5753064" cy="3159934"/>
          </a:xfrm>
          <a:prstGeom prst="rect">
            <a:avLst/>
          </a:prstGeom>
        </p:spPr>
      </p:pic>
      <p:sp>
        <p:nvSpPr>
          <p:cNvPr id="18" name="Tijdelijke aanduiding voor dianummer 5">
            <a:extLst>
              <a:ext uri="{FF2B5EF4-FFF2-40B4-BE49-F238E27FC236}">
                <a16:creationId xmlns:a16="http://schemas.microsoft.com/office/drawing/2014/main" id="{64C97A25-51E3-7B40-950A-EB6CABB74C07}"/>
              </a:ext>
            </a:extLst>
          </p:cNvPr>
          <p:cNvSpPr>
            <a:spLocks noGrp="1"/>
          </p:cNvSpPr>
          <p:nvPr>
            <p:ph type="sldNum" sz="quarter" idx="12"/>
          </p:nvPr>
        </p:nvSpPr>
        <p:spPr>
          <a:xfrm>
            <a:off x="6553200" y="6356350"/>
            <a:ext cx="2133600" cy="365125"/>
          </a:xfrm>
        </p:spPr>
        <p:txBody>
          <a:bodyPr/>
          <a:lstStyle/>
          <a:p>
            <a:fld id="{04358825-FB57-CA49-8B08-1E99B68E503C}" type="slidenum">
              <a:rPr lang="nl-NL"/>
              <a:pPr/>
              <a:t>23</a:t>
            </a:fld>
            <a:endParaRPr lang="nl-NL" dirty="0"/>
          </a:p>
        </p:txBody>
      </p:sp>
    </p:spTree>
    <p:extLst>
      <p:ext uri="{BB962C8B-B14F-4D97-AF65-F5344CB8AC3E}">
        <p14:creationId xmlns:p14="http://schemas.microsoft.com/office/powerpoint/2010/main" val="35671246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548680"/>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3059832" y="74538"/>
            <a:ext cx="2819298" cy="523220"/>
          </a:xfrm>
          <a:prstGeom prst="rect">
            <a:avLst/>
          </a:prstGeom>
          <a:noFill/>
          <a:ln w="9525">
            <a:noFill/>
            <a:miter lim="800000"/>
            <a:headEnd/>
            <a:tailEnd/>
          </a:ln>
        </p:spPr>
        <p:txBody>
          <a:bodyPr wrap="none">
            <a:spAutoFit/>
          </a:bodyPr>
          <a:lstStyle/>
          <a:p>
            <a:r>
              <a:rPr lang="nl-NL" sz="2800" dirty="0">
                <a:solidFill>
                  <a:schemeClr val="bg1"/>
                </a:solidFill>
              </a:rPr>
              <a:t>5.1 Aerodynamica</a:t>
            </a:r>
          </a:p>
        </p:txBody>
      </p:sp>
      <p:sp>
        <p:nvSpPr>
          <p:cNvPr id="12" name="Tekstvak 11"/>
          <p:cNvSpPr txBox="1"/>
          <p:nvPr/>
        </p:nvSpPr>
        <p:spPr>
          <a:xfrm>
            <a:off x="7604891" y="11744811"/>
            <a:ext cx="1204336" cy="492443"/>
          </a:xfrm>
          <a:prstGeom prst="rect">
            <a:avLst/>
          </a:prstGeom>
          <a:noFill/>
        </p:spPr>
        <p:txBody>
          <a:bodyPr wrap="square" rtlCol="0">
            <a:spAutoFit/>
          </a:bodyPr>
          <a:lstStyle/>
          <a:p>
            <a:pPr lvl="0">
              <a:buClr>
                <a:srgbClr val="FF0000"/>
              </a:buClr>
              <a:buFont typeface="Wingdings" pitchFamily="2" charset="2"/>
              <a:buChar char="Ø"/>
            </a:pPr>
            <a:r>
              <a:rPr lang="nl-NL" sz="2600" b="1" dirty="0"/>
              <a:t> </a:t>
            </a:r>
            <a:r>
              <a:rPr lang="nl-NL" sz="2600" dirty="0"/>
              <a:t> </a:t>
            </a:r>
          </a:p>
        </p:txBody>
      </p:sp>
      <p:pic>
        <p:nvPicPr>
          <p:cNvPr id="13" name="Picture 2" descr="http://www.zweefvliegopleiding.nl/images/beginselen/stroombuis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130" y="786544"/>
            <a:ext cx="4603133" cy="1511362"/>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4" descr="http://www.zweefvliegopleiding.nl/images/beginselen/de-continuiteitswe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560" y="2502286"/>
            <a:ext cx="4560271" cy="2407454"/>
          </a:xfrm>
          <a:prstGeom prst="rect">
            <a:avLst/>
          </a:prstGeom>
          <a:noFill/>
          <a:extLst>
            <a:ext uri="{909E8E84-426E-40dd-AFC4-6F175D3DCCD1}">
              <a14:hiddenFill xmlns="" xmlns:a14="http://schemas.microsoft.com/office/drawing/2010/main">
                <a:solidFill>
                  <a:srgbClr val="FFFFFF"/>
                </a:solidFill>
              </a14:hiddenFill>
            </a:ext>
          </a:extLst>
        </p:spPr>
      </p:pic>
      <p:pic>
        <p:nvPicPr>
          <p:cNvPr id="17414" name="Picture 6" descr="http://www.zweefvliegopleiding.nl/images/beginselen/stroombuis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4130" y="5092371"/>
            <a:ext cx="4551597" cy="157788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hthoek 1"/>
          <p:cNvSpPr/>
          <p:nvPr/>
        </p:nvSpPr>
        <p:spPr>
          <a:xfrm>
            <a:off x="4818724" y="870615"/>
            <a:ext cx="4345604" cy="4893647"/>
          </a:xfrm>
          <a:prstGeom prst="rect">
            <a:avLst/>
          </a:prstGeom>
        </p:spPr>
        <p:txBody>
          <a:bodyPr wrap="square">
            <a:spAutoFit/>
          </a:bodyPr>
          <a:lstStyle/>
          <a:p>
            <a:pPr lvl="0">
              <a:buFont typeface="Wingdings" pitchFamily="2" charset="2"/>
              <a:buChar char="Ø"/>
            </a:pPr>
            <a:r>
              <a:rPr lang="nl-NL" sz="2600" b="1" dirty="0"/>
              <a:t> </a:t>
            </a:r>
            <a:r>
              <a:rPr lang="nl-NL" sz="2600" b="1" dirty="0">
                <a:solidFill>
                  <a:srgbClr val="C00000"/>
                </a:solidFill>
              </a:rPr>
              <a:t>Stroomlijn</a:t>
            </a:r>
            <a:r>
              <a:rPr lang="nl-NL" sz="2600" b="1" dirty="0"/>
              <a:t>: </a:t>
            </a:r>
            <a:r>
              <a:rPr lang="nl-NL" sz="2600" dirty="0"/>
              <a:t>de baan van luchtdeeltjes in een stroming. </a:t>
            </a:r>
          </a:p>
          <a:p>
            <a:pPr lvl="0">
              <a:buFont typeface="Wingdings" pitchFamily="2" charset="2"/>
              <a:buChar char="Ø"/>
            </a:pPr>
            <a:endParaRPr lang="nl-NL" sz="2600" dirty="0"/>
          </a:p>
          <a:p>
            <a:pPr lvl="0">
              <a:buFont typeface="Wingdings" pitchFamily="2" charset="2"/>
              <a:buChar char="Ø"/>
            </a:pPr>
            <a:r>
              <a:rPr lang="nl-NL" sz="2600" dirty="0"/>
              <a:t> </a:t>
            </a:r>
            <a:r>
              <a:rPr lang="nl-NL" sz="2600" b="1" dirty="0">
                <a:solidFill>
                  <a:srgbClr val="C00000"/>
                </a:solidFill>
              </a:rPr>
              <a:t>Stroombuis</a:t>
            </a:r>
            <a:r>
              <a:rPr lang="nl-NL" sz="2600" b="1" dirty="0"/>
              <a:t>:</a:t>
            </a:r>
            <a:r>
              <a:rPr lang="nl-NL" sz="2600" dirty="0"/>
              <a:t> een denkbeeldige pijp waarvan de wand bestaat uit stroomlijnen.</a:t>
            </a:r>
          </a:p>
          <a:p>
            <a:pPr lvl="0">
              <a:buFont typeface="Wingdings" pitchFamily="2" charset="2"/>
              <a:buChar char="Ø"/>
            </a:pPr>
            <a:endParaRPr lang="nl-NL" sz="2600" dirty="0"/>
          </a:p>
          <a:p>
            <a:pPr lvl="0">
              <a:buFont typeface="Wingdings" pitchFamily="2" charset="2"/>
              <a:buChar char="Ø"/>
            </a:pPr>
            <a:r>
              <a:rPr lang="nl-NL" sz="2600" dirty="0"/>
              <a:t> </a:t>
            </a:r>
            <a:r>
              <a:rPr lang="nl-NL" sz="2600" b="1" dirty="0"/>
              <a:t>Continuïteitswet: </a:t>
            </a:r>
            <a:r>
              <a:rPr lang="nl-NL" sz="2600" dirty="0"/>
              <a:t>de massastroom die de buis instroomt, is even groot als de massastroom die uitstroomt. </a:t>
            </a:r>
          </a:p>
        </p:txBody>
      </p:sp>
      <p:sp>
        <p:nvSpPr>
          <p:cNvPr id="15" name="Tijdelijke aanduiding voor dianummer 5">
            <a:extLst>
              <a:ext uri="{FF2B5EF4-FFF2-40B4-BE49-F238E27FC236}">
                <a16:creationId xmlns:a16="http://schemas.microsoft.com/office/drawing/2014/main" id="{451C6B6F-3BC5-8A4B-A782-1C530098F459}"/>
              </a:ext>
            </a:extLst>
          </p:cNvPr>
          <p:cNvSpPr>
            <a:spLocks noGrp="1"/>
          </p:cNvSpPr>
          <p:nvPr>
            <p:ph type="sldNum" sz="quarter" idx="12"/>
          </p:nvPr>
        </p:nvSpPr>
        <p:spPr>
          <a:xfrm>
            <a:off x="6553200" y="6356350"/>
            <a:ext cx="2133600" cy="365125"/>
          </a:xfrm>
        </p:spPr>
        <p:txBody>
          <a:bodyPr/>
          <a:lstStyle/>
          <a:p>
            <a:fld id="{04358825-FB57-CA49-8B08-1E99B68E503C}" type="slidenum">
              <a:rPr lang="nl-NL"/>
              <a:pPr/>
              <a:t>24</a:t>
            </a:fld>
            <a:endParaRPr lang="nl-NL" dirty="0"/>
          </a:p>
        </p:txBody>
      </p:sp>
    </p:spTree>
    <p:extLst>
      <p:ext uri="{BB962C8B-B14F-4D97-AF65-F5344CB8AC3E}">
        <p14:creationId xmlns:p14="http://schemas.microsoft.com/office/powerpoint/2010/main" val="32324223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548680"/>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3059832" y="74538"/>
            <a:ext cx="2819298" cy="523220"/>
          </a:xfrm>
          <a:prstGeom prst="rect">
            <a:avLst/>
          </a:prstGeom>
          <a:noFill/>
          <a:ln w="9525">
            <a:noFill/>
            <a:miter lim="800000"/>
            <a:headEnd/>
            <a:tailEnd/>
          </a:ln>
        </p:spPr>
        <p:txBody>
          <a:bodyPr wrap="none">
            <a:spAutoFit/>
          </a:bodyPr>
          <a:lstStyle/>
          <a:p>
            <a:r>
              <a:rPr lang="nl-NL" sz="2800" dirty="0">
                <a:solidFill>
                  <a:schemeClr val="bg1"/>
                </a:solidFill>
              </a:rPr>
              <a:t>5.1 Aerodynamica</a:t>
            </a:r>
          </a:p>
        </p:txBody>
      </p:sp>
      <p:sp>
        <p:nvSpPr>
          <p:cNvPr id="12" name="Tekstvak 11"/>
          <p:cNvSpPr txBox="1"/>
          <p:nvPr/>
        </p:nvSpPr>
        <p:spPr>
          <a:xfrm>
            <a:off x="7604891" y="11744811"/>
            <a:ext cx="1204336" cy="492443"/>
          </a:xfrm>
          <a:prstGeom prst="rect">
            <a:avLst/>
          </a:prstGeom>
          <a:noFill/>
        </p:spPr>
        <p:txBody>
          <a:bodyPr wrap="square" rtlCol="0">
            <a:spAutoFit/>
          </a:bodyPr>
          <a:lstStyle/>
          <a:p>
            <a:pPr lvl="0">
              <a:buClr>
                <a:srgbClr val="FF0000"/>
              </a:buClr>
              <a:buFont typeface="Wingdings" pitchFamily="2" charset="2"/>
              <a:buChar char="Ø"/>
            </a:pPr>
            <a:r>
              <a:rPr lang="nl-NL" sz="2600" b="1" dirty="0"/>
              <a:t> </a:t>
            </a:r>
            <a:r>
              <a:rPr lang="nl-NL" sz="2600" dirty="0"/>
              <a:t> </a:t>
            </a:r>
          </a:p>
        </p:txBody>
      </p:sp>
      <p:sp>
        <p:nvSpPr>
          <p:cNvPr id="2" name="Rechthoek 1"/>
          <p:cNvSpPr/>
          <p:nvPr/>
        </p:nvSpPr>
        <p:spPr>
          <a:xfrm>
            <a:off x="176695" y="5085184"/>
            <a:ext cx="8964488" cy="1692771"/>
          </a:xfrm>
          <a:prstGeom prst="rect">
            <a:avLst/>
          </a:prstGeom>
        </p:spPr>
        <p:txBody>
          <a:bodyPr wrap="square">
            <a:spAutoFit/>
          </a:bodyPr>
          <a:lstStyle/>
          <a:p>
            <a:pPr lvl="0">
              <a:buFont typeface="Wingdings" pitchFamily="2" charset="2"/>
              <a:buChar char="Ø"/>
            </a:pPr>
            <a:r>
              <a:rPr lang="nl-NL" sz="2600" b="1" dirty="0"/>
              <a:t> </a:t>
            </a:r>
            <a:r>
              <a:rPr lang="nl-NL" sz="2600" b="1" dirty="0">
                <a:solidFill>
                  <a:srgbClr val="C00000"/>
                </a:solidFill>
              </a:rPr>
              <a:t>Stroomlijn</a:t>
            </a:r>
            <a:r>
              <a:rPr lang="nl-NL" sz="2600" b="1" dirty="0"/>
              <a:t>: </a:t>
            </a:r>
            <a:r>
              <a:rPr lang="nl-NL" sz="2600" dirty="0"/>
              <a:t>de baan van luchtdeeltjes in een stroming. </a:t>
            </a:r>
          </a:p>
          <a:p>
            <a:pPr lvl="0">
              <a:buFont typeface="Wingdings" pitchFamily="2" charset="2"/>
              <a:buChar char="Ø"/>
            </a:pPr>
            <a:endParaRPr lang="nl-NL" sz="2600" dirty="0"/>
          </a:p>
          <a:p>
            <a:pPr lvl="0">
              <a:buFont typeface="Wingdings" pitchFamily="2" charset="2"/>
              <a:buChar char="Ø"/>
            </a:pPr>
            <a:r>
              <a:rPr lang="nl-NL" sz="2600" dirty="0"/>
              <a:t> </a:t>
            </a:r>
            <a:r>
              <a:rPr lang="nl-NL" sz="2600" b="1" dirty="0">
                <a:solidFill>
                  <a:srgbClr val="C00000"/>
                </a:solidFill>
              </a:rPr>
              <a:t>Stroombuis</a:t>
            </a:r>
            <a:r>
              <a:rPr lang="nl-NL" sz="2600" b="1" dirty="0"/>
              <a:t>:</a:t>
            </a:r>
            <a:r>
              <a:rPr lang="nl-NL" sz="2600" dirty="0"/>
              <a:t> een denkbeeldige pijp waarvan de wand bestaat uit stroomlijnen.</a:t>
            </a:r>
          </a:p>
        </p:txBody>
      </p:sp>
      <p:pic>
        <p:nvPicPr>
          <p:cNvPr id="3" name="Afbeelding 2"/>
          <p:cNvPicPr>
            <a:picLocks noChangeAspect="1"/>
          </p:cNvPicPr>
          <p:nvPr/>
        </p:nvPicPr>
        <p:blipFill>
          <a:blip r:embed="rId4"/>
          <a:stretch>
            <a:fillRect/>
          </a:stretch>
        </p:blipFill>
        <p:spPr>
          <a:xfrm>
            <a:off x="611559" y="728960"/>
            <a:ext cx="7845635" cy="4284216"/>
          </a:xfrm>
          <a:prstGeom prst="rect">
            <a:avLst/>
          </a:prstGeom>
        </p:spPr>
      </p:pic>
      <p:sp>
        <p:nvSpPr>
          <p:cNvPr id="13" name="Tijdelijke aanduiding voor dianummer 5">
            <a:extLst>
              <a:ext uri="{FF2B5EF4-FFF2-40B4-BE49-F238E27FC236}">
                <a16:creationId xmlns:a16="http://schemas.microsoft.com/office/drawing/2014/main" id="{B97FDD35-603D-4F41-9426-7D3CC0E67403}"/>
              </a:ext>
            </a:extLst>
          </p:cNvPr>
          <p:cNvSpPr>
            <a:spLocks noGrp="1"/>
          </p:cNvSpPr>
          <p:nvPr>
            <p:ph type="sldNum" sz="quarter" idx="12"/>
          </p:nvPr>
        </p:nvSpPr>
        <p:spPr>
          <a:xfrm>
            <a:off x="6553200" y="6356350"/>
            <a:ext cx="2133600" cy="365125"/>
          </a:xfrm>
        </p:spPr>
        <p:txBody>
          <a:bodyPr/>
          <a:lstStyle/>
          <a:p>
            <a:fld id="{04358825-FB57-CA49-8B08-1E99B68E503C}" type="slidenum">
              <a:rPr lang="nl-NL"/>
              <a:pPr/>
              <a:t>25</a:t>
            </a:fld>
            <a:endParaRPr lang="nl-NL" dirty="0"/>
          </a:p>
        </p:txBody>
      </p:sp>
    </p:spTree>
    <p:extLst>
      <p:ext uri="{BB962C8B-B14F-4D97-AF65-F5344CB8AC3E}">
        <p14:creationId xmlns:p14="http://schemas.microsoft.com/office/powerpoint/2010/main" val="23367034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3059832" y="74538"/>
            <a:ext cx="2819298" cy="523220"/>
          </a:xfrm>
          <a:prstGeom prst="rect">
            <a:avLst/>
          </a:prstGeom>
          <a:noFill/>
          <a:ln w="9525">
            <a:noFill/>
            <a:miter lim="800000"/>
            <a:headEnd/>
            <a:tailEnd/>
          </a:ln>
        </p:spPr>
        <p:txBody>
          <a:bodyPr wrap="none">
            <a:spAutoFit/>
          </a:bodyPr>
          <a:lstStyle/>
          <a:p>
            <a:r>
              <a:rPr lang="nl-NL" sz="2800" dirty="0">
                <a:solidFill>
                  <a:schemeClr val="bg1"/>
                </a:solidFill>
              </a:rPr>
              <a:t>5.1 Aerodynamica</a:t>
            </a:r>
          </a:p>
        </p:txBody>
      </p:sp>
      <p:sp>
        <p:nvSpPr>
          <p:cNvPr id="12" name="Tekstvak 11"/>
          <p:cNvSpPr txBox="1"/>
          <p:nvPr/>
        </p:nvSpPr>
        <p:spPr>
          <a:xfrm>
            <a:off x="107950" y="3960820"/>
            <a:ext cx="9144000" cy="2492990"/>
          </a:xfrm>
          <a:prstGeom prst="rect">
            <a:avLst/>
          </a:prstGeom>
          <a:noFill/>
        </p:spPr>
        <p:txBody>
          <a:bodyPr wrap="square" rtlCol="0">
            <a:spAutoFit/>
          </a:bodyPr>
          <a:lstStyle/>
          <a:p>
            <a:r>
              <a:rPr lang="nl-NL" sz="2600" dirty="0"/>
              <a:t>Eenparig rechtlijnige vlucht: 4 krachten in evenwicht</a:t>
            </a:r>
          </a:p>
          <a:p>
            <a:pPr marL="457200" indent="-457200">
              <a:buFont typeface="Wingdings" panose="05000000000000000000" pitchFamily="2" charset="2"/>
              <a:buChar char="Ø"/>
            </a:pPr>
            <a:r>
              <a:rPr lang="nl-NL" sz="2600" dirty="0"/>
              <a:t>P  = de </a:t>
            </a:r>
            <a:r>
              <a:rPr lang="nl-NL" sz="2600" dirty="0">
                <a:solidFill>
                  <a:srgbClr val="C00000"/>
                </a:solidFill>
              </a:rPr>
              <a:t>trekkracht</a:t>
            </a:r>
            <a:r>
              <a:rPr lang="nl-NL" sz="2600" dirty="0"/>
              <a:t> van de propeller.</a:t>
            </a:r>
          </a:p>
          <a:p>
            <a:pPr marL="457200" indent="-457200">
              <a:buFont typeface="Wingdings" panose="05000000000000000000" pitchFamily="2" charset="2"/>
              <a:buChar char="Ø"/>
            </a:pPr>
            <a:r>
              <a:rPr lang="nl-NL" sz="2600" dirty="0"/>
              <a:t>W = de </a:t>
            </a:r>
            <a:r>
              <a:rPr lang="nl-NL" sz="2600" dirty="0">
                <a:solidFill>
                  <a:srgbClr val="C00000"/>
                </a:solidFill>
              </a:rPr>
              <a:t>weerstand, </a:t>
            </a:r>
            <a:r>
              <a:rPr lang="nl-NL" sz="2600" dirty="0"/>
              <a:t>wrijving van de lucht op romp en vleugels</a:t>
            </a:r>
          </a:p>
          <a:p>
            <a:pPr marL="457200" indent="-457200">
              <a:buFont typeface="Wingdings" panose="05000000000000000000" pitchFamily="2" charset="2"/>
              <a:buChar char="Ø"/>
            </a:pPr>
            <a:r>
              <a:rPr lang="nl-NL" sz="2600" dirty="0"/>
              <a:t>G  = het </a:t>
            </a:r>
            <a:r>
              <a:rPr lang="nl-NL" sz="2600" dirty="0">
                <a:solidFill>
                  <a:srgbClr val="C00000"/>
                </a:solidFill>
              </a:rPr>
              <a:t>gewicht</a:t>
            </a:r>
            <a:r>
              <a:rPr lang="nl-NL" sz="2600" dirty="0"/>
              <a:t>, oftewel de zwaartekracht</a:t>
            </a:r>
          </a:p>
          <a:p>
            <a:pPr marL="457200" indent="-457200">
              <a:buFont typeface="Wingdings" panose="05000000000000000000" pitchFamily="2" charset="2"/>
              <a:buChar char="Ø"/>
            </a:pPr>
            <a:r>
              <a:rPr lang="nl-NL" sz="2600" dirty="0"/>
              <a:t>L  = de </a:t>
            </a:r>
            <a:r>
              <a:rPr lang="nl-NL" sz="2600" dirty="0">
                <a:solidFill>
                  <a:srgbClr val="C00000"/>
                </a:solidFill>
              </a:rPr>
              <a:t>draagkracht</a:t>
            </a:r>
            <a:r>
              <a:rPr lang="nl-NL" sz="2600" dirty="0"/>
              <a:t> (Lift) die een even grote kracht op het vliegtuig uitoefent als de zwaartekracht.</a:t>
            </a:r>
          </a:p>
        </p:txBody>
      </p:sp>
      <p:pic>
        <p:nvPicPr>
          <p:cNvPr id="15362" name="Picture 2" descr="http://www.zweefvliegopleiding.nl/images/beginselen/twin-P=W.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9751" y="935050"/>
            <a:ext cx="4464497" cy="278287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3"/>
          <p:cNvSpPr>
            <a:spLocks noChangeArrowheads="1"/>
          </p:cNvSpPr>
          <p:nvPr/>
        </p:nvSpPr>
        <p:spPr bwMode="auto">
          <a:xfrm>
            <a:off x="2357" y="-1415349"/>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nl-NL" altLang="nl-NL" sz="1800" b="0" i="0" u="none" strike="noStrike" cap="none" normalizeH="0" baseline="0">
                <a:ln>
                  <a:noFill/>
                </a:ln>
                <a:solidFill>
                  <a:schemeClr val="tx1"/>
                </a:solidFill>
                <a:effectLst/>
                <a:latin typeface="Arial" panose="020B0604020202020204" pitchFamily="34" charset="0"/>
              </a:rPr>
              <a:t>P  = De trekkracht van de propeller.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nl-NL" altLang="nl-NL" sz="1800" b="0" i="0" u="none" strike="noStrike" cap="none" normalizeH="0" baseline="0">
                <a:ln>
                  <a:noFill/>
                </a:ln>
                <a:solidFill>
                  <a:schemeClr val="tx1"/>
                </a:solidFill>
                <a:effectLst/>
                <a:latin typeface="Arial" panose="020B0604020202020204" pitchFamily="34" charset="0"/>
              </a:rPr>
              <a:t>W = De weerstand door de wrijving van de lucht te romp en de vleugels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nl-NL" altLang="nl-NL" sz="1800" b="0" i="0" u="none" strike="noStrike" cap="none" normalizeH="0" baseline="0">
                <a:ln>
                  <a:noFill/>
                </a:ln>
                <a:solidFill>
                  <a:schemeClr val="tx1"/>
                </a:solidFill>
                <a:effectLst/>
                <a:latin typeface="Arial" panose="020B0604020202020204" pitchFamily="34" charset="0"/>
              </a:rPr>
              <a:t>G  = Het gewicht, oftewel de kracht van de zwaartekracht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nl-NL" altLang="nl-NL" sz="1800" b="0" i="0" u="none" strike="noStrike" cap="none" normalizeH="0" baseline="0">
                <a:ln>
                  <a:noFill/>
                </a:ln>
                <a:solidFill>
                  <a:schemeClr val="tx1"/>
                </a:solidFill>
                <a:effectLst/>
                <a:latin typeface="Arial" panose="020B0604020202020204" pitchFamily="34" charset="0"/>
              </a:rPr>
              <a:t>L  = Lift. De lift die een even grote kracht op het vliegtuig uitoefent als de zwaartekracht </a:t>
            </a:r>
          </a:p>
        </p:txBody>
      </p:sp>
      <p:sp>
        <p:nvSpPr>
          <p:cNvPr id="13" name="Tijdelijke aanduiding voor dianummer 5">
            <a:extLst>
              <a:ext uri="{FF2B5EF4-FFF2-40B4-BE49-F238E27FC236}">
                <a16:creationId xmlns:a16="http://schemas.microsoft.com/office/drawing/2014/main" id="{A71C57CE-9A7D-3B49-A62D-A99B11B68332}"/>
              </a:ext>
            </a:extLst>
          </p:cNvPr>
          <p:cNvSpPr>
            <a:spLocks noGrp="1"/>
          </p:cNvSpPr>
          <p:nvPr>
            <p:ph type="sldNum" sz="quarter" idx="12"/>
          </p:nvPr>
        </p:nvSpPr>
        <p:spPr>
          <a:xfrm>
            <a:off x="6553200" y="6356350"/>
            <a:ext cx="2133600" cy="365125"/>
          </a:xfrm>
        </p:spPr>
        <p:txBody>
          <a:bodyPr/>
          <a:lstStyle/>
          <a:p>
            <a:fld id="{04358825-FB57-CA49-8B08-1E99B68E503C}" type="slidenum">
              <a:rPr lang="nl-NL"/>
              <a:pPr/>
              <a:t>26</a:t>
            </a:fld>
            <a:endParaRPr lang="nl-NL" dirty="0"/>
          </a:p>
        </p:txBody>
      </p:sp>
    </p:spTree>
    <p:extLst>
      <p:ext uri="{BB962C8B-B14F-4D97-AF65-F5344CB8AC3E}">
        <p14:creationId xmlns:p14="http://schemas.microsoft.com/office/powerpoint/2010/main" val="19584507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3059832" y="74538"/>
            <a:ext cx="2819298" cy="523220"/>
          </a:xfrm>
          <a:prstGeom prst="rect">
            <a:avLst/>
          </a:prstGeom>
          <a:noFill/>
          <a:ln w="9525">
            <a:noFill/>
            <a:miter lim="800000"/>
            <a:headEnd/>
            <a:tailEnd/>
          </a:ln>
        </p:spPr>
        <p:txBody>
          <a:bodyPr wrap="none">
            <a:spAutoFit/>
          </a:bodyPr>
          <a:lstStyle/>
          <a:p>
            <a:r>
              <a:rPr lang="nl-NL" sz="2800" dirty="0">
                <a:solidFill>
                  <a:schemeClr val="bg1"/>
                </a:solidFill>
              </a:rPr>
              <a:t>5.1 Aerodynamica</a:t>
            </a:r>
          </a:p>
        </p:txBody>
      </p:sp>
      <p:sp>
        <p:nvSpPr>
          <p:cNvPr id="12" name="Tekstvak 11"/>
          <p:cNvSpPr txBox="1"/>
          <p:nvPr/>
        </p:nvSpPr>
        <p:spPr>
          <a:xfrm>
            <a:off x="4767263" y="3828807"/>
            <a:ext cx="4060397" cy="2523768"/>
          </a:xfrm>
          <a:prstGeom prst="rect">
            <a:avLst/>
          </a:prstGeom>
          <a:noFill/>
        </p:spPr>
        <p:txBody>
          <a:bodyPr wrap="square" rtlCol="0">
            <a:spAutoFit/>
          </a:bodyPr>
          <a:lstStyle/>
          <a:p>
            <a:pPr lvl="0">
              <a:buClr>
                <a:srgbClr val="FF0000"/>
              </a:buClr>
            </a:pPr>
            <a:r>
              <a:rPr lang="nl-NL" sz="2600" b="1" dirty="0"/>
              <a:t>Zweefvliegtuig</a:t>
            </a:r>
          </a:p>
          <a:p>
            <a:pPr lvl="0">
              <a:buFont typeface="Wingdings" pitchFamily="2" charset="2"/>
              <a:buChar char="Ø"/>
            </a:pPr>
            <a:r>
              <a:rPr lang="nl-NL" sz="2600" dirty="0"/>
              <a:t> R = G</a:t>
            </a:r>
          </a:p>
          <a:p>
            <a:pPr lvl="0">
              <a:buFont typeface="Wingdings" pitchFamily="2" charset="2"/>
              <a:buChar char="Ø"/>
            </a:pPr>
            <a:r>
              <a:rPr lang="nl-NL" sz="2600" dirty="0"/>
              <a:t> R = L + W</a:t>
            </a:r>
          </a:p>
          <a:p>
            <a:pPr lvl="0">
              <a:buFont typeface="Wingdings" pitchFamily="2" charset="2"/>
              <a:buChar char="Ø"/>
            </a:pPr>
            <a:r>
              <a:rPr lang="nl-NL" sz="2600" dirty="0"/>
              <a:t> G = G</a:t>
            </a:r>
            <a:r>
              <a:rPr lang="nl-NL" sz="1600" dirty="0"/>
              <a:t>1</a:t>
            </a:r>
            <a:r>
              <a:rPr lang="nl-NL" sz="2600" dirty="0"/>
              <a:t> + G</a:t>
            </a:r>
            <a:r>
              <a:rPr lang="nl-NL" sz="1600" dirty="0"/>
              <a:t>2</a:t>
            </a:r>
            <a:endParaRPr lang="nl-NL" sz="2600" dirty="0"/>
          </a:p>
          <a:p>
            <a:pPr lvl="0">
              <a:buFont typeface="Wingdings" pitchFamily="2" charset="2"/>
              <a:buChar char="Ø"/>
            </a:pPr>
            <a:r>
              <a:rPr lang="nl-NL" sz="2600" dirty="0"/>
              <a:t> </a:t>
            </a:r>
            <a:r>
              <a:rPr lang="nl-NL" sz="2600" b="1" dirty="0">
                <a:solidFill>
                  <a:srgbClr val="C00000"/>
                </a:solidFill>
              </a:rPr>
              <a:t>G</a:t>
            </a:r>
            <a:r>
              <a:rPr lang="nl-NL" sz="1600" b="1" dirty="0">
                <a:solidFill>
                  <a:srgbClr val="C00000"/>
                </a:solidFill>
              </a:rPr>
              <a:t>2</a:t>
            </a:r>
            <a:r>
              <a:rPr lang="nl-NL" sz="2600" dirty="0"/>
              <a:t> vervangt de trekkracht van de propeller</a:t>
            </a:r>
          </a:p>
        </p:txBody>
      </p:sp>
      <p:pic>
        <p:nvPicPr>
          <p:cNvPr id="14342" name="Picture 6" descr="http://www.zweefvliegopleiding.nl/images/beginselen/twin-P=W.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099" y="877390"/>
            <a:ext cx="4462093" cy="2781372"/>
          </a:xfrm>
          <a:prstGeom prst="rect">
            <a:avLst/>
          </a:prstGeom>
          <a:noFill/>
          <a:extLst>
            <a:ext uri="{909E8E84-426E-40dd-AFC4-6F175D3DCCD1}">
              <a14:hiddenFill xmlns="" xmlns:a14="http://schemas.microsoft.com/office/drawing/2010/main">
                <a:solidFill>
                  <a:srgbClr val="FFFFFF"/>
                </a:solidFill>
              </a14:hiddenFill>
            </a:ext>
          </a:extLst>
        </p:spPr>
      </p:pic>
      <p:pic>
        <p:nvPicPr>
          <p:cNvPr id="14344" name="Picture 8" descr="http://www.zweefvliegopleiding.nl/images/beginselen/twin-G1=W.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34504" y="877390"/>
            <a:ext cx="4060397" cy="2781373"/>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ekstvak 12">
            <a:extLst>
              <a:ext uri="{FF2B5EF4-FFF2-40B4-BE49-F238E27FC236}">
                <a16:creationId xmlns:a16="http://schemas.microsoft.com/office/drawing/2014/main" id="{FE71633D-920E-EE41-89DA-BDF7DFF91873}"/>
              </a:ext>
            </a:extLst>
          </p:cNvPr>
          <p:cNvSpPr txBox="1"/>
          <p:nvPr/>
        </p:nvSpPr>
        <p:spPr>
          <a:xfrm>
            <a:off x="249098" y="3828807"/>
            <a:ext cx="4462093" cy="1292662"/>
          </a:xfrm>
          <a:prstGeom prst="rect">
            <a:avLst/>
          </a:prstGeom>
          <a:noFill/>
        </p:spPr>
        <p:txBody>
          <a:bodyPr wrap="square" rtlCol="0">
            <a:spAutoFit/>
          </a:bodyPr>
          <a:lstStyle/>
          <a:p>
            <a:pPr lvl="0">
              <a:buClr>
                <a:srgbClr val="FF0000"/>
              </a:buClr>
            </a:pPr>
            <a:r>
              <a:rPr lang="nl-NL" sz="2600" b="1" dirty="0"/>
              <a:t>Motorvliegtuig</a:t>
            </a:r>
          </a:p>
          <a:p>
            <a:pPr lvl="0">
              <a:buFont typeface="Wingdings" pitchFamily="2" charset="2"/>
              <a:buChar char="Ø"/>
            </a:pPr>
            <a:r>
              <a:rPr lang="nl-NL" sz="2600" dirty="0"/>
              <a:t> L = G</a:t>
            </a:r>
          </a:p>
          <a:p>
            <a:pPr lvl="0">
              <a:buFont typeface="Wingdings" pitchFamily="2" charset="2"/>
              <a:buChar char="Ø"/>
            </a:pPr>
            <a:r>
              <a:rPr lang="nl-NL" sz="2600" dirty="0"/>
              <a:t> P = W</a:t>
            </a:r>
          </a:p>
        </p:txBody>
      </p:sp>
      <p:sp>
        <p:nvSpPr>
          <p:cNvPr id="14" name="Tijdelijke aanduiding voor dianummer 5">
            <a:extLst>
              <a:ext uri="{FF2B5EF4-FFF2-40B4-BE49-F238E27FC236}">
                <a16:creationId xmlns:a16="http://schemas.microsoft.com/office/drawing/2014/main" id="{210EEE25-C369-F444-B36E-3687403CA401}"/>
              </a:ext>
            </a:extLst>
          </p:cNvPr>
          <p:cNvSpPr>
            <a:spLocks noGrp="1"/>
          </p:cNvSpPr>
          <p:nvPr>
            <p:ph type="sldNum" sz="quarter" idx="12"/>
          </p:nvPr>
        </p:nvSpPr>
        <p:spPr>
          <a:xfrm>
            <a:off x="6553200" y="6356350"/>
            <a:ext cx="2133600" cy="365125"/>
          </a:xfrm>
        </p:spPr>
        <p:txBody>
          <a:bodyPr/>
          <a:lstStyle/>
          <a:p>
            <a:fld id="{04358825-FB57-CA49-8B08-1E99B68E503C}" type="slidenum">
              <a:rPr lang="nl-NL"/>
              <a:pPr/>
              <a:t>27</a:t>
            </a:fld>
            <a:endParaRPr lang="nl-NL" dirty="0"/>
          </a:p>
        </p:txBody>
      </p:sp>
    </p:spTree>
    <p:extLst>
      <p:ext uri="{BB962C8B-B14F-4D97-AF65-F5344CB8AC3E}">
        <p14:creationId xmlns:p14="http://schemas.microsoft.com/office/powerpoint/2010/main" val="292788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3059832" y="74538"/>
            <a:ext cx="2819298" cy="523220"/>
          </a:xfrm>
          <a:prstGeom prst="rect">
            <a:avLst/>
          </a:prstGeom>
          <a:noFill/>
          <a:ln w="9525">
            <a:noFill/>
            <a:miter lim="800000"/>
            <a:headEnd/>
            <a:tailEnd/>
          </a:ln>
        </p:spPr>
        <p:txBody>
          <a:bodyPr wrap="none">
            <a:spAutoFit/>
          </a:bodyPr>
          <a:lstStyle/>
          <a:p>
            <a:r>
              <a:rPr lang="nl-NL" sz="2800" dirty="0">
                <a:solidFill>
                  <a:schemeClr val="bg1"/>
                </a:solidFill>
              </a:rPr>
              <a:t>5.1 Aerodynamica</a:t>
            </a:r>
          </a:p>
        </p:txBody>
      </p:sp>
      <p:sp>
        <p:nvSpPr>
          <p:cNvPr id="12" name="Tekstvak 11"/>
          <p:cNvSpPr txBox="1"/>
          <p:nvPr/>
        </p:nvSpPr>
        <p:spPr>
          <a:xfrm>
            <a:off x="5435526" y="3555958"/>
            <a:ext cx="3816424" cy="2893100"/>
          </a:xfrm>
          <a:prstGeom prst="rect">
            <a:avLst/>
          </a:prstGeom>
          <a:noFill/>
        </p:spPr>
        <p:txBody>
          <a:bodyPr wrap="square" rtlCol="0">
            <a:spAutoFit/>
          </a:bodyPr>
          <a:lstStyle/>
          <a:p>
            <a:pPr lvl="0">
              <a:buClr>
                <a:srgbClr val="FF0000"/>
              </a:buClr>
            </a:pPr>
            <a:r>
              <a:rPr lang="nl-NL" sz="2600" b="1" dirty="0"/>
              <a:t>⍺ </a:t>
            </a:r>
            <a:r>
              <a:rPr lang="nl-BE" sz="2600" b="1" dirty="0"/>
              <a:t>&gt; </a:t>
            </a:r>
            <a:r>
              <a:rPr lang="nl-NL" sz="2600" b="1" dirty="0"/>
              <a:t>0</a:t>
            </a:r>
          </a:p>
          <a:p>
            <a:pPr lvl="0">
              <a:buFont typeface="Wingdings" pitchFamily="2" charset="2"/>
              <a:buChar char="Ø"/>
            </a:pPr>
            <a:r>
              <a:rPr lang="nl-NL" sz="2600" dirty="0"/>
              <a:t> Actie – reactie door naar beneden afgebogen lucht geeft </a:t>
            </a:r>
            <a:r>
              <a:rPr lang="nl-NL" sz="2600" b="1" dirty="0">
                <a:solidFill>
                  <a:srgbClr val="C00000"/>
                </a:solidFill>
              </a:rPr>
              <a:t>draagkracht</a:t>
            </a:r>
            <a:r>
              <a:rPr lang="nl-NL" sz="2600" dirty="0"/>
              <a:t> (L)</a:t>
            </a:r>
          </a:p>
          <a:p>
            <a:pPr lvl="0"/>
            <a:endParaRPr lang="nl-NL" sz="2600" dirty="0"/>
          </a:p>
          <a:p>
            <a:pPr lvl="0">
              <a:buFont typeface="Wingdings" pitchFamily="2" charset="2"/>
              <a:buChar char="Ø"/>
            </a:pPr>
            <a:r>
              <a:rPr lang="nl-NL" sz="2600" dirty="0"/>
              <a:t> </a:t>
            </a:r>
            <a:r>
              <a:rPr lang="nl-NL" sz="2600" b="1" dirty="0">
                <a:solidFill>
                  <a:srgbClr val="C00000"/>
                </a:solidFill>
              </a:rPr>
              <a:t>Resultante</a:t>
            </a:r>
            <a:r>
              <a:rPr lang="nl-NL" sz="2600" dirty="0"/>
              <a:t> R, combinatie van L en W</a:t>
            </a:r>
          </a:p>
        </p:txBody>
      </p:sp>
      <p:pic>
        <p:nvPicPr>
          <p:cNvPr id="13314" name="Picture 2" descr="http://www.zweefvliegopleiding.nl/images/beginselen/luchtstroom-plan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858551"/>
            <a:ext cx="5187075" cy="2498441"/>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795B108E-E727-C74B-A515-C178250498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512" y="3553063"/>
            <a:ext cx="5187075" cy="2841162"/>
          </a:xfrm>
          <a:prstGeom prst="rect">
            <a:avLst/>
          </a:prstGeom>
        </p:spPr>
      </p:pic>
      <p:sp>
        <p:nvSpPr>
          <p:cNvPr id="15" name="Tekstvak 14">
            <a:extLst>
              <a:ext uri="{FF2B5EF4-FFF2-40B4-BE49-F238E27FC236}">
                <a16:creationId xmlns:a16="http://schemas.microsoft.com/office/drawing/2014/main" id="{C0A64CE0-9586-4E49-8289-B46717F80B72}"/>
              </a:ext>
            </a:extLst>
          </p:cNvPr>
          <p:cNvSpPr txBox="1"/>
          <p:nvPr/>
        </p:nvSpPr>
        <p:spPr>
          <a:xfrm>
            <a:off x="5435526" y="1613283"/>
            <a:ext cx="3816424" cy="892552"/>
          </a:xfrm>
          <a:prstGeom prst="rect">
            <a:avLst/>
          </a:prstGeom>
          <a:noFill/>
        </p:spPr>
        <p:txBody>
          <a:bodyPr wrap="square" rtlCol="0">
            <a:spAutoFit/>
          </a:bodyPr>
          <a:lstStyle/>
          <a:p>
            <a:pPr>
              <a:buClr>
                <a:srgbClr val="FF0000"/>
              </a:buClr>
            </a:pPr>
            <a:r>
              <a:rPr lang="nl-NL" sz="2600" b="1" dirty="0"/>
              <a:t>⍺ = 0</a:t>
            </a:r>
            <a:endParaRPr lang="nl-NL" sz="2600" dirty="0"/>
          </a:p>
          <a:p>
            <a:pPr lvl="0">
              <a:buFont typeface="Wingdings" pitchFamily="2" charset="2"/>
              <a:buChar char="Ø"/>
            </a:pPr>
            <a:r>
              <a:rPr lang="nl-NL" sz="2600" dirty="0"/>
              <a:t> Enkel </a:t>
            </a:r>
            <a:r>
              <a:rPr lang="nl-NL" sz="2600" b="1" dirty="0">
                <a:solidFill>
                  <a:srgbClr val="C00000"/>
                </a:solidFill>
              </a:rPr>
              <a:t>weerstand</a:t>
            </a:r>
            <a:r>
              <a:rPr lang="nl-NL" sz="2600" dirty="0"/>
              <a:t> (W)</a:t>
            </a:r>
          </a:p>
        </p:txBody>
      </p:sp>
      <p:sp>
        <p:nvSpPr>
          <p:cNvPr id="16" name="Tijdelijke aanduiding voor dianummer 5">
            <a:extLst>
              <a:ext uri="{FF2B5EF4-FFF2-40B4-BE49-F238E27FC236}">
                <a16:creationId xmlns:a16="http://schemas.microsoft.com/office/drawing/2014/main" id="{B350DB1B-DCF7-C147-B070-DE9E3C2FA076}"/>
              </a:ext>
            </a:extLst>
          </p:cNvPr>
          <p:cNvSpPr>
            <a:spLocks noGrp="1"/>
          </p:cNvSpPr>
          <p:nvPr>
            <p:ph type="sldNum" sz="quarter" idx="12"/>
          </p:nvPr>
        </p:nvSpPr>
        <p:spPr>
          <a:xfrm>
            <a:off x="6553200" y="6356350"/>
            <a:ext cx="2133600" cy="365125"/>
          </a:xfrm>
        </p:spPr>
        <p:txBody>
          <a:bodyPr/>
          <a:lstStyle/>
          <a:p>
            <a:fld id="{04358825-FB57-CA49-8B08-1E99B68E503C}" type="slidenum">
              <a:rPr lang="nl-NL"/>
              <a:pPr/>
              <a:t>28</a:t>
            </a:fld>
            <a:endParaRPr lang="nl-NL" dirty="0"/>
          </a:p>
        </p:txBody>
      </p:sp>
    </p:spTree>
    <p:extLst>
      <p:ext uri="{BB962C8B-B14F-4D97-AF65-F5344CB8AC3E}">
        <p14:creationId xmlns:p14="http://schemas.microsoft.com/office/powerpoint/2010/main" val="4136462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3059832" y="74538"/>
            <a:ext cx="2819298" cy="523220"/>
          </a:xfrm>
          <a:prstGeom prst="rect">
            <a:avLst/>
          </a:prstGeom>
          <a:noFill/>
          <a:ln w="9525">
            <a:noFill/>
            <a:miter lim="800000"/>
            <a:headEnd/>
            <a:tailEnd/>
          </a:ln>
        </p:spPr>
        <p:txBody>
          <a:bodyPr wrap="none">
            <a:spAutoFit/>
          </a:bodyPr>
          <a:lstStyle/>
          <a:p>
            <a:r>
              <a:rPr lang="nl-NL" sz="2800" dirty="0">
                <a:solidFill>
                  <a:schemeClr val="bg1"/>
                </a:solidFill>
              </a:rPr>
              <a:t>5.1 Aerodynamica</a:t>
            </a:r>
          </a:p>
        </p:txBody>
      </p:sp>
      <p:pic>
        <p:nvPicPr>
          <p:cNvPr id="1026" name="Picture 2" descr="http://www.zweefvliegopleiding.nl/images/beginselen/airflow-stall.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183481" y="1040347"/>
            <a:ext cx="4572000" cy="2571751"/>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ekstvak 12"/>
          <p:cNvSpPr txBox="1"/>
          <p:nvPr/>
        </p:nvSpPr>
        <p:spPr>
          <a:xfrm>
            <a:off x="331584" y="4149080"/>
            <a:ext cx="8928992" cy="2092881"/>
          </a:xfrm>
          <a:prstGeom prst="rect">
            <a:avLst/>
          </a:prstGeom>
          <a:noFill/>
        </p:spPr>
        <p:txBody>
          <a:bodyPr wrap="square" rtlCol="0">
            <a:spAutoFit/>
          </a:bodyPr>
          <a:lstStyle/>
          <a:p>
            <a:pPr marL="457200" indent="-457200">
              <a:buFont typeface="Wingdings" panose="05000000000000000000" pitchFamily="2" charset="2"/>
              <a:buChar char="Ø"/>
            </a:pPr>
            <a:r>
              <a:rPr lang="nl-NL" sz="2600" dirty="0"/>
              <a:t>Bij vergroting van de aanvalshoek neemt de lift en de weerstand toe.</a:t>
            </a:r>
          </a:p>
          <a:p>
            <a:pPr marL="457200" indent="-457200">
              <a:buFont typeface="Wingdings" panose="05000000000000000000" pitchFamily="2" charset="2"/>
              <a:buChar char="Ø"/>
            </a:pPr>
            <a:endParaRPr lang="nl-NL" sz="2600" dirty="0"/>
          </a:p>
          <a:p>
            <a:pPr marL="457200" indent="-457200">
              <a:buFont typeface="Wingdings" panose="05000000000000000000" pitchFamily="2" charset="2"/>
              <a:buChar char="Ø"/>
            </a:pPr>
            <a:r>
              <a:rPr lang="nl-NL" sz="2600" dirty="0"/>
              <a:t>Bij het bereiken van de </a:t>
            </a:r>
            <a:r>
              <a:rPr lang="nl-NL" sz="2600" b="1" dirty="0">
                <a:solidFill>
                  <a:srgbClr val="C00000"/>
                </a:solidFill>
              </a:rPr>
              <a:t>kritische aanvalshoek</a:t>
            </a:r>
            <a:r>
              <a:rPr lang="nl-NL" sz="2600" dirty="0"/>
              <a:t> neemt de lift sterk af en de weerstand sterk toe.</a:t>
            </a:r>
          </a:p>
        </p:txBody>
      </p:sp>
      <p:sp>
        <p:nvSpPr>
          <p:cNvPr id="12" name="Tijdelijke aanduiding voor dianummer 5">
            <a:extLst>
              <a:ext uri="{FF2B5EF4-FFF2-40B4-BE49-F238E27FC236}">
                <a16:creationId xmlns:a16="http://schemas.microsoft.com/office/drawing/2014/main" id="{0F6CAE9C-9D4C-D147-ACD1-D0D546C8CF4C}"/>
              </a:ext>
            </a:extLst>
          </p:cNvPr>
          <p:cNvSpPr>
            <a:spLocks noGrp="1"/>
          </p:cNvSpPr>
          <p:nvPr>
            <p:ph type="sldNum" sz="quarter" idx="12"/>
          </p:nvPr>
        </p:nvSpPr>
        <p:spPr>
          <a:xfrm>
            <a:off x="6553200" y="6356350"/>
            <a:ext cx="2133600" cy="365125"/>
          </a:xfrm>
        </p:spPr>
        <p:txBody>
          <a:bodyPr/>
          <a:lstStyle/>
          <a:p>
            <a:fld id="{04358825-FB57-CA49-8B08-1E99B68E503C}" type="slidenum">
              <a:rPr lang="nl-NL"/>
              <a:pPr/>
              <a:t>29</a:t>
            </a:fld>
            <a:endParaRPr lang="nl-NL" dirty="0"/>
          </a:p>
        </p:txBody>
      </p:sp>
    </p:spTree>
    <p:extLst>
      <p:ext uri="{BB962C8B-B14F-4D97-AF65-F5344CB8AC3E}">
        <p14:creationId xmlns:p14="http://schemas.microsoft.com/office/powerpoint/2010/main" val="107577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pic>
        <p:nvPicPr>
          <p:cNvPr id="1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pic>
        <p:nvPicPr>
          <p:cNvPr id="17"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4" name="Tijdelijke aanduiding voor inhoud 3">
            <a:extLst>
              <a:ext uri="{FF2B5EF4-FFF2-40B4-BE49-F238E27FC236}">
                <a16:creationId xmlns:a16="http://schemas.microsoft.com/office/drawing/2014/main" id="{66F0F58C-B3B5-4448-8B1B-67736F0F52BB}"/>
              </a:ext>
            </a:extLst>
          </p:cNvPr>
          <p:cNvSpPr>
            <a:spLocks noGrp="1"/>
          </p:cNvSpPr>
          <p:nvPr>
            <p:ph sz="half" idx="1"/>
          </p:nvPr>
        </p:nvSpPr>
        <p:spPr>
          <a:xfrm>
            <a:off x="464758" y="1340768"/>
            <a:ext cx="4038600" cy="4525963"/>
          </a:xfrm>
        </p:spPr>
        <p:txBody>
          <a:bodyPr>
            <a:normAutofit fontScale="92500"/>
          </a:bodyPr>
          <a:lstStyle/>
          <a:p>
            <a:pPr marL="0" indent="0" algn="ctr">
              <a:buNone/>
            </a:pPr>
            <a:r>
              <a:rPr lang="nl-BE" b="1" dirty="0">
                <a:solidFill>
                  <a:srgbClr val="C00000"/>
                </a:solidFill>
              </a:rPr>
              <a:t>Aerodynamica</a:t>
            </a:r>
          </a:p>
          <a:p>
            <a:pPr marL="0" indent="0">
              <a:buNone/>
            </a:pPr>
            <a:r>
              <a:rPr lang="nl-BE" dirty="0"/>
              <a:t>= Stromingsleer</a:t>
            </a:r>
          </a:p>
          <a:p>
            <a:pPr>
              <a:buFont typeface="Wingdings" pitchFamily="2" charset="2"/>
              <a:buChar char="Ø"/>
            </a:pPr>
            <a:r>
              <a:rPr lang="nl-BE" dirty="0"/>
              <a:t>Krachten en momenten t.g.v. omstromende lucht</a:t>
            </a:r>
          </a:p>
        </p:txBody>
      </p:sp>
      <p:sp>
        <p:nvSpPr>
          <p:cNvPr id="5" name="Tijdelijke aanduiding voor inhoud 4">
            <a:extLst>
              <a:ext uri="{FF2B5EF4-FFF2-40B4-BE49-F238E27FC236}">
                <a16:creationId xmlns:a16="http://schemas.microsoft.com/office/drawing/2014/main" id="{21452ABE-FAAA-2A4A-8E21-3612FF490A13}"/>
              </a:ext>
            </a:extLst>
          </p:cNvPr>
          <p:cNvSpPr>
            <a:spLocks noGrp="1"/>
          </p:cNvSpPr>
          <p:nvPr>
            <p:ph sz="half" idx="2"/>
          </p:nvPr>
        </p:nvSpPr>
        <p:spPr>
          <a:xfrm>
            <a:off x="4648200" y="1340768"/>
            <a:ext cx="4038600" cy="4608510"/>
          </a:xfrm>
        </p:spPr>
        <p:txBody>
          <a:bodyPr>
            <a:normAutofit fontScale="92500"/>
          </a:bodyPr>
          <a:lstStyle/>
          <a:p>
            <a:pPr marL="0" indent="0" algn="ctr">
              <a:buNone/>
            </a:pPr>
            <a:r>
              <a:rPr lang="nl-BE" b="1" dirty="0">
                <a:solidFill>
                  <a:srgbClr val="C00000"/>
                </a:solidFill>
              </a:rPr>
              <a:t>Vliegmechanica</a:t>
            </a:r>
          </a:p>
          <a:p>
            <a:pPr marL="0" indent="0">
              <a:buNone/>
            </a:pPr>
            <a:r>
              <a:rPr lang="nl-BE" dirty="0"/>
              <a:t>= Beweging van het vliegtuig o.i.v. aerodynamica</a:t>
            </a:r>
          </a:p>
          <a:p>
            <a:pPr marL="0" indent="0">
              <a:buNone/>
            </a:pPr>
            <a:endParaRPr lang="nl-BE" dirty="0"/>
          </a:p>
          <a:p>
            <a:pPr marL="0" indent="0">
              <a:buNone/>
            </a:pPr>
            <a:r>
              <a:rPr lang="nl-BE" u="sng" dirty="0"/>
              <a:t>Prestatieleer</a:t>
            </a:r>
          </a:p>
          <a:p>
            <a:pPr>
              <a:buFont typeface="Wingdings" pitchFamily="2" charset="2"/>
              <a:buChar char="Ø"/>
            </a:pPr>
            <a:r>
              <a:rPr lang="nl-BE" dirty="0"/>
              <a:t>Beweging </a:t>
            </a:r>
            <a:r>
              <a:rPr lang="nl-BE" b="1" dirty="0"/>
              <a:t>van het</a:t>
            </a:r>
            <a:r>
              <a:rPr lang="nl-BE" dirty="0"/>
              <a:t> vliegtuigzwaartepunt</a:t>
            </a:r>
          </a:p>
          <a:p>
            <a:pPr marL="0" indent="0">
              <a:buNone/>
            </a:pPr>
            <a:r>
              <a:rPr lang="nl-BE" u="sng" dirty="0"/>
              <a:t>Vliegeigenschappen</a:t>
            </a:r>
          </a:p>
          <a:p>
            <a:pPr>
              <a:buFont typeface="Wingdings" pitchFamily="2" charset="2"/>
              <a:buChar char="Ø"/>
            </a:pPr>
            <a:r>
              <a:rPr lang="nl-BE" dirty="0"/>
              <a:t>Beweging </a:t>
            </a:r>
            <a:r>
              <a:rPr lang="nl-BE" b="1" dirty="0"/>
              <a:t>om het</a:t>
            </a:r>
            <a:r>
              <a:rPr lang="nl-BE" dirty="0"/>
              <a:t> vliegtuigzwaartepunt</a:t>
            </a:r>
          </a:p>
        </p:txBody>
      </p:sp>
      <p:sp>
        <p:nvSpPr>
          <p:cNvPr id="20" name="Text Box 6">
            <a:extLst>
              <a:ext uri="{FF2B5EF4-FFF2-40B4-BE49-F238E27FC236}">
                <a16:creationId xmlns:a16="http://schemas.microsoft.com/office/drawing/2014/main" id="{760E9EC4-F91A-4345-9A78-9487DFED5877}"/>
              </a:ext>
            </a:extLst>
          </p:cNvPr>
          <p:cNvSpPr txBox="1">
            <a:spLocks noChangeArrowheads="1"/>
          </p:cNvSpPr>
          <p:nvPr/>
        </p:nvSpPr>
        <p:spPr bwMode="auto">
          <a:xfrm>
            <a:off x="2267744" y="97468"/>
            <a:ext cx="5259453" cy="523220"/>
          </a:xfrm>
          <a:prstGeom prst="rect">
            <a:avLst/>
          </a:prstGeom>
          <a:noFill/>
          <a:ln w="9525">
            <a:noFill/>
            <a:miter lim="800000"/>
            <a:headEnd/>
            <a:tailEnd/>
          </a:ln>
        </p:spPr>
        <p:txBody>
          <a:bodyPr wrap="none">
            <a:spAutoFit/>
          </a:bodyPr>
          <a:lstStyle/>
          <a:p>
            <a:r>
              <a:rPr lang="nl-NL" sz="2800" dirty="0">
                <a:solidFill>
                  <a:schemeClr val="bg1"/>
                </a:solidFill>
              </a:rPr>
              <a:t>5. Beginselen van het zweefvliegen</a:t>
            </a:r>
          </a:p>
        </p:txBody>
      </p:sp>
      <p:sp>
        <p:nvSpPr>
          <p:cNvPr id="21" name="Tijdelijke aanduiding voor dianummer 5">
            <a:extLst>
              <a:ext uri="{FF2B5EF4-FFF2-40B4-BE49-F238E27FC236}">
                <a16:creationId xmlns:a16="http://schemas.microsoft.com/office/drawing/2014/main" id="{E80722FE-9958-DA4D-8509-708E1B6B1363}"/>
              </a:ext>
            </a:extLst>
          </p:cNvPr>
          <p:cNvSpPr>
            <a:spLocks noGrp="1"/>
          </p:cNvSpPr>
          <p:nvPr>
            <p:ph type="sldNum" sz="quarter" idx="12"/>
          </p:nvPr>
        </p:nvSpPr>
        <p:spPr>
          <a:xfrm>
            <a:off x="6553200" y="6356350"/>
            <a:ext cx="2133600" cy="365125"/>
          </a:xfrm>
        </p:spPr>
        <p:txBody>
          <a:bodyPr/>
          <a:lstStyle/>
          <a:p>
            <a:fld id="{90FD3544-9F97-5B44-8B2B-2D49AE50ED83}" type="slidenum">
              <a:rPr lang="nl-NL"/>
              <a:pPr/>
              <a:t>3</a:t>
            </a:fld>
            <a:endParaRPr lang="nl-NL" dirty="0"/>
          </a:p>
        </p:txBody>
      </p:sp>
    </p:spTree>
    <p:extLst>
      <p:ext uri="{BB962C8B-B14F-4D97-AF65-F5344CB8AC3E}">
        <p14:creationId xmlns:p14="http://schemas.microsoft.com/office/powerpoint/2010/main" val="400458957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12" name="Tekstvak 11"/>
          <p:cNvSpPr txBox="1"/>
          <p:nvPr/>
        </p:nvSpPr>
        <p:spPr>
          <a:xfrm>
            <a:off x="287528" y="3405096"/>
            <a:ext cx="8752087" cy="2893100"/>
          </a:xfrm>
          <a:prstGeom prst="rect">
            <a:avLst/>
          </a:prstGeom>
          <a:noFill/>
        </p:spPr>
        <p:txBody>
          <a:bodyPr wrap="square" rtlCol="0">
            <a:spAutoFit/>
          </a:bodyPr>
          <a:lstStyle/>
          <a:p>
            <a:r>
              <a:rPr lang="nl-NL" sz="2600" dirty="0"/>
              <a:t>De grootte van de draagkracht is afhankelijk van:</a:t>
            </a:r>
          </a:p>
          <a:p>
            <a:endParaRPr lang="nl-NL" sz="2600" dirty="0"/>
          </a:p>
          <a:p>
            <a:pPr marL="514350" indent="-514350">
              <a:buClr>
                <a:srgbClr val="C00000"/>
              </a:buClr>
              <a:buFont typeface="+mj-lt"/>
              <a:buAutoNum type="arabicPeriod"/>
            </a:pPr>
            <a:r>
              <a:rPr lang="nl-NL" sz="2600" dirty="0"/>
              <a:t>de luchtsnelheid (V)</a:t>
            </a:r>
          </a:p>
          <a:p>
            <a:pPr marL="514350" indent="-514350">
              <a:buClr>
                <a:srgbClr val="C00000"/>
              </a:buClr>
              <a:buFont typeface="+mj-lt"/>
              <a:buAutoNum type="arabicPeriod"/>
            </a:pPr>
            <a:r>
              <a:rPr lang="nl-NL" sz="2600" dirty="0"/>
              <a:t>de grootte van het vleugeloppervlak (S)</a:t>
            </a:r>
          </a:p>
          <a:p>
            <a:pPr marL="514350" indent="-514350">
              <a:buClr>
                <a:srgbClr val="C00000"/>
              </a:buClr>
              <a:buFont typeface="+mj-lt"/>
              <a:buAutoNum type="arabicPeriod"/>
            </a:pPr>
            <a:r>
              <a:rPr lang="nl-NL" sz="2600" dirty="0"/>
              <a:t>de aanvalshoek van de vleugel (α)</a:t>
            </a:r>
          </a:p>
          <a:p>
            <a:pPr marL="514350" indent="-514350">
              <a:buClr>
                <a:srgbClr val="C00000"/>
              </a:buClr>
              <a:buFont typeface="+mj-lt"/>
              <a:buAutoNum type="arabicPeriod"/>
            </a:pPr>
            <a:r>
              <a:rPr lang="nl-NL" sz="2600" dirty="0"/>
              <a:t>de eigenschappen van het vleugelprofielvorm</a:t>
            </a:r>
          </a:p>
          <a:p>
            <a:pPr marL="514350" indent="-514350">
              <a:buClr>
                <a:srgbClr val="C00000"/>
              </a:buClr>
              <a:buFont typeface="+mj-lt"/>
              <a:buAutoNum type="arabicPeriod"/>
            </a:pPr>
            <a:r>
              <a:rPr lang="nl-NL" sz="2600" dirty="0"/>
              <a:t>de luchtdichtheid (</a:t>
            </a:r>
            <a:r>
              <a:rPr lang="nl-NL" altLang="ja-JP" sz="2600" b="1" dirty="0"/>
              <a:t>ρ</a:t>
            </a:r>
            <a:r>
              <a:rPr lang="nl-NL" sz="2600" dirty="0"/>
              <a:t>)</a:t>
            </a:r>
          </a:p>
        </p:txBody>
      </p:sp>
      <p:sp>
        <p:nvSpPr>
          <p:cNvPr id="2" name="Rechteraccolade 1"/>
          <p:cNvSpPr/>
          <p:nvPr/>
        </p:nvSpPr>
        <p:spPr>
          <a:xfrm>
            <a:off x="6981825" y="5119346"/>
            <a:ext cx="360040" cy="720080"/>
          </a:xfrm>
          <a:prstGeom prst="rightBrace">
            <a:avLst/>
          </a:pr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nl-NL"/>
          </a:p>
        </p:txBody>
      </p:sp>
      <p:sp>
        <p:nvSpPr>
          <p:cNvPr id="3" name="Tekstvak 2"/>
          <p:cNvSpPr txBox="1"/>
          <p:nvPr/>
        </p:nvSpPr>
        <p:spPr>
          <a:xfrm>
            <a:off x="7461823" y="5233164"/>
            <a:ext cx="442750" cy="492443"/>
          </a:xfrm>
          <a:prstGeom prst="rect">
            <a:avLst/>
          </a:prstGeom>
          <a:noFill/>
        </p:spPr>
        <p:txBody>
          <a:bodyPr wrap="none" rtlCol="0">
            <a:spAutoFit/>
          </a:bodyPr>
          <a:lstStyle/>
          <a:p>
            <a:r>
              <a:rPr lang="nl-NL" sz="2600" b="1" dirty="0"/>
              <a:t>Cl</a:t>
            </a:r>
          </a:p>
        </p:txBody>
      </p:sp>
      <p:pic>
        <p:nvPicPr>
          <p:cNvPr id="4" name="Afbeelding 3" descr="37.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836712"/>
            <a:ext cx="8677469" cy="2332653"/>
          </a:xfrm>
          <a:prstGeom prst="rect">
            <a:avLst/>
          </a:prstGeom>
        </p:spPr>
      </p:pic>
      <p:sp>
        <p:nvSpPr>
          <p:cNvPr id="15" name="Tijdelijke aanduiding voor dianummer 5">
            <a:extLst>
              <a:ext uri="{FF2B5EF4-FFF2-40B4-BE49-F238E27FC236}">
                <a16:creationId xmlns:a16="http://schemas.microsoft.com/office/drawing/2014/main" id="{D19161DD-227F-6D49-A7B6-F4DC87A8640E}"/>
              </a:ext>
            </a:extLst>
          </p:cNvPr>
          <p:cNvSpPr>
            <a:spLocks noGrp="1"/>
          </p:cNvSpPr>
          <p:nvPr>
            <p:ph type="sldNum" sz="quarter" idx="12"/>
          </p:nvPr>
        </p:nvSpPr>
        <p:spPr>
          <a:xfrm>
            <a:off x="6553200" y="6356350"/>
            <a:ext cx="2133600" cy="365125"/>
          </a:xfrm>
        </p:spPr>
        <p:txBody>
          <a:bodyPr/>
          <a:lstStyle/>
          <a:p>
            <a:fld id="{04358825-FB57-CA49-8B08-1E99B68E503C}" type="slidenum">
              <a:rPr lang="nl-NL"/>
              <a:pPr/>
              <a:t>30</a:t>
            </a:fld>
            <a:endParaRPr lang="nl-NL" dirty="0"/>
          </a:p>
        </p:txBody>
      </p:sp>
      <p:sp>
        <p:nvSpPr>
          <p:cNvPr id="16" name="Text Box 6">
            <a:extLst>
              <a:ext uri="{FF2B5EF4-FFF2-40B4-BE49-F238E27FC236}">
                <a16:creationId xmlns:a16="http://schemas.microsoft.com/office/drawing/2014/main" id="{4F10AE83-1B68-5A42-A102-412BB2783B3F}"/>
              </a:ext>
            </a:extLst>
          </p:cNvPr>
          <p:cNvSpPr txBox="1">
            <a:spLocks noChangeArrowheads="1"/>
          </p:cNvSpPr>
          <p:nvPr/>
        </p:nvSpPr>
        <p:spPr bwMode="auto">
          <a:xfrm>
            <a:off x="3059832" y="74538"/>
            <a:ext cx="3207481" cy="523220"/>
          </a:xfrm>
          <a:prstGeom prst="rect">
            <a:avLst/>
          </a:prstGeom>
          <a:noFill/>
          <a:ln w="9525">
            <a:noFill/>
            <a:miter lim="800000"/>
            <a:headEnd/>
            <a:tailEnd/>
          </a:ln>
        </p:spPr>
        <p:txBody>
          <a:bodyPr wrap="none">
            <a:spAutoFit/>
          </a:bodyPr>
          <a:lstStyle/>
          <a:p>
            <a:r>
              <a:rPr lang="nl-NL" sz="2800" dirty="0">
                <a:solidFill>
                  <a:schemeClr val="bg1"/>
                </a:solidFill>
              </a:rPr>
              <a:t>5.1.1 De draagkracht</a:t>
            </a:r>
          </a:p>
        </p:txBody>
      </p:sp>
    </p:spTree>
    <p:extLst>
      <p:ext uri="{BB962C8B-B14F-4D97-AF65-F5344CB8AC3E}">
        <p14:creationId xmlns:p14="http://schemas.microsoft.com/office/powerpoint/2010/main" val="365376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2" name="Tekstvak 11"/>
          <p:cNvSpPr txBox="1"/>
          <p:nvPr/>
        </p:nvSpPr>
        <p:spPr>
          <a:xfrm>
            <a:off x="179512" y="3212976"/>
            <a:ext cx="8752087" cy="492443"/>
          </a:xfrm>
          <a:prstGeom prst="rect">
            <a:avLst/>
          </a:prstGeom>
          <a:noFill/>
        </p:spPr>
        <p:txBody>
          <a:bodyPr wrap="square" rtlCol="0">
            <a:spAutoFit/>
          </a:bodyPr>
          <a:lstStyle/>
          <a:p>
            <a:r>
              <a:rPr lang="nl-NL" sz="2600" dirty="0">
                <a:solidFill>
                  <a:srgbClr val="C00000"/>
                </a:solidFill>
              </a:rPr>
              <a:t>1. De luchtsnelheid (V)</a:t>
            </a:r>
          </a:p>
        </p:txBody>
      </p:sp>
      <p:sp>
        <p:nvSpPr>
          <p:cNvPr id="4" name="Tekstvak 3"/>
          <p:cNvSpPr txBox="1"/>
          <p:nvPr/>
        </p:nvSpPr>
        <p:spPr>
          <a:xfrm>
            <a:off x="234330" y="3943141"/>
            <a:ext cx="8668881" cy="1692771"/>
          </a:xfrm>
          <a:prstGeom prst="rect">
            <a:avLst/>
          </a:prstGeom>
          <a:noFill/>
        </p:spPr>
        <p:txBody>
          <a:bodyPr wrap="square" rtlCol="0">
            <a:spAutoFit/>
          </a:bodyPr>
          <a:lstStyle/>
          <a:p>
            <a:pPr marL="457200" indent="-457200">
              <a:buFont typeface="Wingdings" pitchFamily="2" charset="2"/>
              <a:buChar char="Ø"/>
            </a:pPr>
            <a:r>
              <a:rPr lang="nl-NL" sz="2600" dirty="0"/>
              <a:t>Wanneer je twee keer zo snel vliegt dan is de draagkracht vier keer zo groot. </a:t>
            </a:r>
          </a:p>
          <a:p>
            <a:pPr marL="457200" indent="-457200">
              <a:buFont typeface="Wingdings" pitchFamily="2" charset="2"/>
              <a:buChar char="Ø"/>
            </a:pPr>
            <a:r>
              <a:rPr lang="nl-NL" sz="2600" dirty="0"/>
              <a:t>De draagkracht is recht evenredig met het </a:t>
            </a:r>
            <a:r>
              <a:rPr lang="nl-NL" sz="2600" b="1" dirty="0">
                <a:solidFill>
                  <a:srgbClr val="C00000"/>
                </a:solidFill>
              </a:rPr>
              <a:t>kwadraat </a:t>
            </a:r>
            <a:r>
              <a:rPr lang="nl-NL" sz="2600" dirty="0">
                <a:solidFill>
                  <a:srgbClr val="C00000"/>
                </a:solidFill>
              </a:rPr>
              <a:t>van de vliegsnelheid</a:t>
            </a:r>
            <a:r>
              <a:rPr lang="nl-NL" sz="2600" dirty="0"/>
              <a:t> en recht evenredig met de luchtdichtheid ρ.</a:t>
            </a:r>
          </a:p>
        </p:txBody>
      </p:sp>
      <p:pic>
        <p:nvPicPr>
          <p:cNvPr id="5" name="Afbeelding 4" descr="2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331" y="853431"/>
            <a:ext cx="8677469" cy="2332653"/>
          </a:xfrm>
          <a:prstGeom prst="rect">
            <a:avLst/>
          </a:prstGeom>
        </p:spPr>
      </p:pic>
      <p:sp>
        <p:nvSpPr>
          <p:cNvPr id="13" name="Text Box 6">
            <a:extLst>
              <a:ext uri="{FF2B5EF4-FFF2-40B4-BE49-F238E27FC236}">
                <a16:creationId xmlns:a16="http://schemas.microsoft.com/office/drawing/2014/main" id="{EC76899E-6750-6F44-BF00-DEDC79E52B9E}"/>
              </a:ext>
            </a:extLst>
          </p:cNvPr>
          <p:cNvSpPr txBox="1">
            <a:spLocks noChangeArrowheads="1"/>
          </p:cNvSpPr>
          <p:nvPr/>
        </p:nvSpPr>
        <p:spPr bwMode="auto">
          <a:xfrm>
            <a:off x="3059832" y="74538"/>
            <a:ext cx="3207481" cy="523220"/>
          </a:xfrm>
          <a:prstGeom prst="rect">
            <a:avLst/>
          </a:prstGeom>
          <a:noFill/>
          <a:ln w="9525">
            <a:noFill/>
            <a:miter lim="800000"/>
            <a:headEnd/>
            <a:tailEnd/>
          </a:ln>
        </p:spPr>
        <p:txBody>
          <a:bodyPr wrap="none">
            <a:spAutoFit/>
          </a:bodyPr>
          <a:lstStyle/>
          <a:p>
            <a:r>
              <a:rPr lang="nl-NL" sz="2800" dirty="0">
                <a:solidFill>
                  <a:schemeClr val="bg1"/>
                </a:solidFill>
              </a:rPr>
              <a:t>5.1.1 De draagkracht</a:t>
            </a:r>
          </a:p>
        </p:txBody>
      </p:sp>
      <p:sp>
        <p:nvSpPr>
          <p:cNvPr id="14" name="Tijdelijke aanduiding voor dianummer 5">
            <a:extLst>
              <a:ext uri="{FF2B5EF4-FFF2-40B4-BE49-F238E27FC236}">
                <a16:creationId xmlns:a16="http://schemas.microsoft.com/office/drawing/2014/main" id="{1377B37A-A64E-694D-9724-6B65311A144E}"/>
              </a:ext>
            </a:extLst>
          </p:cNvPr>
          <p:cNvSpPr>
            <a:spLocks noGrp="1"/>
          </p:cNvSpPr>
          <p:nvPr>
            <p:ph type="sldNum" sz="quarter" idx="12"/>
          </p:nvPr>
        </p:nvSpPr>
        <p:spPr>
          <a:xfrm>
            <a:off x="6553200" y="6356350"/>
            <a:ext cx="2133600" cy="365125"/>
          </a:xfrm>
        </p:spPr>
        <p:txBody>
          <a:bodyPr/>
          <a:lstStyle/>
          <a:p>
            <a:fld id="{04358825-FB57-CA49-8B08-1E99B68E503C}" type="slidenum">
              <a:rPr lang="nl-NL"/>
              <a:pPr/>
              <a:t>31</a:t>
            </a:fld>
            <a:endParaRPr lang="nl-NL" dirty="0"/>
          </a:p>
        </p:txBody>
      </p:sp>
    </p:spTree>
    <p:extLst>
      <p:ext uri="{BB962C8B-B14F-4D97-AF65-F5344CB8AC3E}">
        <p14:creationId xmlns:p14="http://schemas.microsoft.com/office/powerpoint/2010/main" val="297799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2" name="Tekstvak 11"/>
          <p:cNvSpPr txBox="1"/>
          <p:nvPr/>
        </p:nvSpPr>
        <p:spPr>
          <a:xfrm>
            <a:off x="179512" y="3212976"/>
            <a:ext cx="8752087" cy="492443"/>
          </a:xfrm>
          <a:prstGeom prst="rect">
            <a:avLst/>
          </a:prstGeom>
          <a:noFill/>
        </p:spPr>
        <p:txBody>
          <a:bodyPr wrap="square" rtlCol="0">
            <a:spAutoFit/>
          </a:bodyPr>
          <a:lstStyle/>
          <a:p>
            <a:r>
              <a:rPr lang="nl-NL" sz="2600" dirty="0">
                <a:solidFill>
                  <a:srgbClr val="C00000"/>
                </a:solidFill>
              </a:rPr>
              <a:t>2. De grootte van het vleugeloppervlak  (S)</a:t>
            </a:r>
          </a:p>
        </p:txBody>
      </p:sp>
      <p:sp>
        <p:nvSpPr>
          <p:cNvPr id="4" name="Tekstvak 3"/>
          <p:cNvSpPr txBox="1"/>
          <p:nvPr/>
        </p:nvSpPr>
        <p:spPr>
          <a:xfrm>
            <a:off x="219988" y="3918535"/>
            <a:ext cx="8816507" cy="2092881"/>
          </a:xfrm>
          <a:prstGeom prst="rect">
            <a:avLst/>
          </a:prstGeom>
          <a:noFill/>
        </p:spPr>
        <p:txBody>
          <a:bodyPr wrap="square" rtlCol="0">
            <a:spAutoFit/>
          </a:bodyPr>
          <a:lstStyle/>
          <a:p>
            <a:pPr marL="457200" indent="-457200">
              <a:buFont typeface="Wingdings" pitchFamily="2" charset="2"/>
              <a:buChar char="Ø"/>
            </a:pPr>
            <a:r>
              <a:rPr lang="nl-NL" sz="2600" dirty="0"/>
              <a:t>Twee keer zo'n groot vleugeloppervlak levert bij dezelfde snelheid en zelfde aanvalshoek twee keer zoveel draagkracht.</a:t>
            </a:r>
          </a:p>
          <a:p>
            <a:pPr marL="457200" indent="-457200">
              <a:buFont typeface="Wingdings" charset="2"/>
              <a:buChar char="Ø"/>
            </a:pPr>
            <a:r>
              <a:rPr lang="nl-NL" sz="2600" dirty="0"/>
              <a:t>Het gewicht gedeeld door het vleugeloppervlak noemen we de </a:t>
            </a:r>
            <a:r>
              <a:rPr lang="nl-NL" sz="2600" b="1" dirty="0">
                <a:solidFill>
                  <a:srgbClr val="C00000"/>
                </a:solidFill>
              </a:rPr>
              <a:t>vleugelbelasting</a:t>
            </a:r>
            <a:r>
              <a:rPr lang="nl-NL" sz="2600" dirty="0"/>
              <a:t>.</a:t>
            </a:r>
          </a:p>
        </p:txBody>
      </p:sp>
      <p:pic>
        <p:nvPicPr>
          <p:cNvPr id="2" name="Afbeelding 1" descr="1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989" y="833804"/>
            <a:ext cx="8756414" cy="2353875"/>
          </a:xfrm>
          <a:prstGeom prst="rect">
            <a:avLst/>
          </a:prstGeom>
        </p:spPr>
      </p:pic>
      <p:sp>
        <p:nvSpPr>
          <p:cNvPr id="13" name="Tijdelijke aanduiding voor dianummer 5">
            <a:extLst>
              <a:ext uri="{FF2B5EF4-FFF2-40B4-BE49-F238E27FC236}">
                <a16:creationId xmlns:a16="http://schemas.microsoft.com/office/drawing/2014/main" id="{C9E28186-F53F-7048-A28E-743F0D5E557C}"/>
              </a:ext>
            </a:extLst>
          </p:cNvPr>
          <p:cNvSpPr>
            <a:spLocks noGrp="1"/>
          </p:cNvSpPr>
          <p:nvPr>
            <p:ph type="sldNum" sz="quarter" idx="12"/>
          </p:nvPr>
        </p:nvSpPr>
        <p:spPr>
          <a:xfrm>
            <a:off x="6553200" y="6356350"/>
            <a:ext cx="2133600" cy="365125"/>
          </a:xfrm>
        </p:spPr>
        <p:txBody>
          <a:bodyPr/>
          <a:lstStyle/>
          <a:p>
            <a:fld id="{04358825-FB57-CA49-8B08-1E99B68E503C}" type="slidenum">
              <a:rPr lang="nl-NL"/>
              <a:pPr/>
              <a:t>32</a:t>
            </a:fld>
            <a:endParaRPr lang="nl-NL" dirty="0"/>
          </a:p>
        </p:txBody>
      </p:sp>
      <p:sp>
        <p:nvSpPr>
          <p:cNvPr id="14" name="Text Box 6">
            <a:extLst>
              <a:ext uri="{FF2B5EF4-FFF2-40B4-BE49-F238E27FC236}">
                <a16:creationId xmlns:a16="http://schemas.microsoft.com/office/drawing/2014/main" id="{EDF88CD5-65ED-5A48-A57E-2572DA2CDC0D}"/>
              </a:ext>
            </a:extLst>
          </p:cNvPr>
          <p:cNvSpPr txBox="1">
            <a:spLocks noChangeArrowheads="1"/>
          </p:cNvSpPr>
          <p:nvPr/>
        </p:nvSpPr>
        <p:spPr bwMode="auto">
          <a:xfrm>
            <a:off x="3059832" y="74538"/>
            <a:ext cx="3207481" cy="523220"/>
          </a:xfrm>
          <a:prstGeom prst="rect">
            <a:avLst/>
          </a:prstGeom>
          <a:noFill/>
          <a:ln w="9525">
            <a:noFill/>
            <a:miter lim="800000"/>
            <a:headEnd/>
            <a:tailEnd/>
          </a:ln>
        </p:spPr>
        <p:txBody>
          <a:bodyPr wrap="none">
            <a:spAutoFit/>
          </a:bodyPr>
          <a:lstStyle/>
          <a:p>
            <a:r>
              <a:rPr lang="nl-NL" sz="2800" dirty="0">
                <a:solidFill>
                  <a:schemeClr val="bg1"/>
                </a:solidFill>
              </a:rPr>
              <a:t>5.1.1 De draagkracht</a:t>
            </a:r>
          </a:p>
        </p:txBody>
      </p:sp>
    </p:spTree>
    <p:extLst>
      <p:ext uri="{BB962C8B-B14F-4D97-AF65-F5344CB8AC3E}">
        <p14:creationId xmlns:p14="http://schemas.microsoft.com/office/powerpoint/2010/main" val="340973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12" name="Tekstvak 11"/>
          <p:cNvSpPr txBox="1"/>
          <p:nvPr/>
        </p:nvSpPr>
        <p:spPr>
          <a:xfrm>
            <a:off x="215008" y="3714730"/>
            <a:ext cx="8928992" cy="2492990"/>
          </a:xfrm>
          <a:prstGeom prst="rect">
            <a:avLst/>
          </a:prstGeom>
          <a:noFill/>
          <a:effectLst>
            <a:glow>
              <a:schemeClr val="bg1"/>
            </a:glow>
          </a:effectLst>
        </p:spPr>
        <p:txBody>
          <a:bodyPr wrap="square" rtlCol="0">
            <a:spAutoFit/>
          </a:bodyPr>
          <a:lstStyle/>
          <a:p>
            <a:pPr marL="457200" indent="-457200">
              <a:buFont typeface="Wingdings" panose="05000000000000000000" pitchFamily="2" charset="2"/>
              <a:buChar char="Ø"/>
            </a:pPr>
            <a:r>
              <a:rPr lang="nl-NL" sz="2600" dirty="0"/>
              <a:t>Hoe groter de aanvalshoek hoe groter de draagkracht. Bij kleine aanvalshoeken neemt de draagkracht </a:t>
            </a:r>
            <a:r>
              <a:rPr lang="nl-NL" sz="2600" dirty="0">
                <a:solidFill>
                  <a:srgbClr val="C00000"/>
                </a:solidFill>
              </a:rPr>
              <a:t>recht evenredig toe met de aanvalshoek</a:t>
            </a:r>
            <a:r>
              <a:rPr lang="nl-NL" sz="2600" dirty="0"/>
              <a:t>. Twee keer zo'n grote aanvalshoek levert ongeveer twee keer zoveel draagkracht op. </a:t>
            </a:r>
          </a:p>
          <a:p>
            <a:pPr marL="457200" indent="-457200">
              <a:buFont typeface="Wingdings" panose="05000000000000000000" pitchFamily="2" charset="2"/>
              <a:buChar char="Ø"/>
            </a:pPr>
            <a:r>
              <a:rPr lang="nl-NL" sz="2600" dirty="0"/>
              <a:t>Vergroot je de aanvalshoek te veel, te veel trekken aan de stuurknuppel, dan </a:t>
            </a:r>
            <a:r>
              <a:rPr lang="nl-NL" sz="2600" b="1" dirty="0">
                <a:solidFill>
                  <a:srgbClr val="C00000"/>
                </a:solidFill>
              </a:rPr>
              <a:t>overtrek</a:t>
            </a:r>
            <a:r>
              <a:rPr lang="nl-NL" sz="2600" dirty="0"/>
              <a:t> je het vliegtuig.</a:t>
            </a:r>
            <a:r>
              <a:rPr lang="nl-NL" sz="2600" b="1" dirty="0"/>
              <a:t> </a:t>
            </a:r>
            <a:endParaRPr lang="nl-NL" sz="2600" dirty="0"/>
          </a:p>
        </p:txBody>
      </p:sp>
      <p:pic>
        <p:nvPicPr>
          <p:cNvPr id="3" name="Afbeelding 2"/>
          <p:cNvPicPr>
            <a:picLocks noChangeAspect="1"/>
          </p:cNvPicPr>
          <p:nvPr/>
        </p:nvPicPr>
        <p:blipFill rotWithShape="1">
          <a:blip r:embed="rId5"/>
          <a:srcRect r="12244"/>
          <a:stretch/>
        </p:blipFill>
        <p:spPr>
          <a:xfrm>
            <a:off x="295438" y="846368"/>
            <a:ext cx="3686895" cy="2387724"/>
          </a:xfrm>
          <a:prstGeom prst="rect">
            <a:avLst/>
          </a:prstGeom>
        </p:spPr>
      </p:pic>
      <p:pic>
        <p:nvPicPr>
          <p:cNvPr id="4" name="Afbeelding 3"/>
          <p:cNvPicPr>
            <a:picLocks noChangeAspect="1"/>
          </p:cNvPicPr>
          <p:nvPr/>
        </p:nvPicPr>
        <p:blipFill rotWithShape="1">
          <a:blip r:embed="rId6"/>
          <a:srcRect l="6292"/>
          <a:stretch/>
        </p:blipFill>
        <p:spPr>
          <a:xfrm>
            <a:off x="4183537" y="822697"/>
            <a:ext cx="4677468" cy="2370984"/>
          </a:xfrm>
          <a:prstGeom prst="rect">
            <a:avLst/>
          </a:prstGeom>
          <a:ln>
            <a:noFill/>
          </a:ln>
          <a:effectLst>
            <a:glow>
              <a:schemeClr val="bg1"/>
            </a:glow>
            <a:softEdge rad="0"/>
          </a:effectLst>
        </p:spPr>
      </p:pic>
      <p:sp>
        <p:nvSpPr>
          <p:cNvPr id="14" name="Tijdelijke aanduiding voor dianummer 5">
            <a:extLst>
              <a:ext uri="{FF2B5EF4-FFF2-40B4-BE49-F238E27FC236}">
                <a16:creationId xmlns:a16="http://schemas.microsoft.com/office/drawing/2014/main" id="{C0CCAC8E-4E78-7240-BD16-5F7F9C4538E6}"/>
              </a:ext>
            </a:extLst>
          </p:cNvPr>
          <p:cNvSpPr>
            <a:spLocks noGrp="1"/>
          </p:cNvSpPr>
          <p:nvPr>
            <p:ph type="sldNum" sz="quarter" idx="12"/>
          </p:nvPr>
        </p:nvSpPr>
        <p:spPr>
          <a:xfrm>
            <a:off x="6553200" y="6356350"/>
            <a:ext cx="2133600" cy="365125"/>
          </a:xfrm>
        </p:spPr>
        <p:txBody>
          <a:bodyPr/>
          <a:lstStyle/>
          <a:p>
            <a:fld id="{04358825-FB57-CA49-8B08-1E99B68E503C}" type="slidenum">
              <a:rPr lang="nl-NL"/>
              <a:pPr/>
              <a:t>33</a:t>
            </a:fld>
            <a:endParaRPr lang="nl-NL" dirty="0"/>
          </a:p>
        </p:txBody>
      </p:sp>
      <p:sp>
        <p:nvSpPr>
          <p:cNvPr id="15" name="Text Box 6">
            <a:extLst>
              <a:ext uri="{FF2B5EF4-FFF2-40B4-BE49-F238E27FC236}">
                <a16:creationId xmlns:a16="http://schemas.microsoft.com/office/drawing/2014/main" id="{CABC3C47-C966-334E-B6F7-28EAE7E66EC5}"/>
              </a:ext>
            </a:extLst>
          </p:cNvPr>
          <p:cNvSpPr txBox="1">
            <a:spLocks noChangeArrowheads="1"/>
          </p:cNvSpPr>
          <p:nvPr/>
        </p:nvSpPr>
        <p:spPr bwMode="auto">
          <a:xfrm>
            <a:off x="3059832" y="74538"/>
            <a:ext cx="3207481" cy="523220"/>
          </a:xfrm>
          <a:prstGeom prst="rect">
            <a:avLst/>
          </a:prstGeom>
          <a:noFill/>
          <a:ln w="9525">
            <a:noFill/>
            <a:miter lim="800000"/>
            <a:headEnd/>
            <a:tailEnd/>
          </a:ln>
        </p:spPr>
        <p:txBody>
          <a:bodyPr wrap="none">
            <a:spAutoFit/>
          </a:bodyPr>
          <a:lstStyle/>
          <a:p>
            <a:r>
              <a:rPr lang="nl-NL" sz="2800" dirty="0">
                <a:solidFill>
                  <a:schemeClr val="bg1"/>
                </a:solidFill>
              </a:rPr>
              <a:t>5.1.1 De draagkracht</a:t>
            </a:r>
          </a:p>
        </p:txBody>
      </p:sp>
      <p:sp>
        <p:nvSpPr>
          <p:cNvPr id="16" name="Tekstvak 15">
            <a:extLst>
              <a:ext uri="{FF2B5EF4-FFF2-40B4-BE49-F238E27FC236}">
                <a16:creationId xmlns:a16="http://schemas.microsoft.com/office/drawing/2014/main" id="{6A74326C-ED5A-444A-B4B7-D071D277DCCC}"/>
              </a:ext>
            </a:extLst>
          </p:cNvPr>
          <p:cNvSpPr txBox="1"/>
          <p:nvPr/>
        </p:nvSpPr>
        <p:spPr>
          <a:xfrm>
            <a:off x="179512" y="3212976"/>
            <a:ext cx="8752087" cy="492443"/>
          </a:xfrm>
          <a:prstGeom prst="rect">
            <a:avLst/>
          </a:prstGeom>
          <a:noFill/>
        </p:spPr>
        <p:txBody>
          <a:bodyPr wrap="square" rtlCol="0">
            <a:spAutoFit/>
          </a:bodyPr>
          <a:lstStyle/>
          <a:p>
            <a:r>
              <a:rPr lang="nl-NL" sz="2600" dirty="0">
                <a:solidFill>
                  <a:srgbClr val="C00000"/>
                </a:solidFill>
              </a:rPr>
              <a:t>3. De aanvalshoek van de vleugel  (</a:t>
            </a:r>
            <a:r>
              <a:rPr lang="nl-NL" sz="2400" dirty="0">
                <a:solidFill>
                  <a:srgbClr val="C00000"/>
                </a:solidFill>
              </a:rPr>
              <a:t>α</a:t>
            </a:r>
            <a:r>
              <a:rPr lang="nl-NL" sz="2600" dirty="0">
                <a:solidFill>
                  <a:srgbClr val="C00000"/>
                </a:solidFill>
              </a:rPr>
              <a:t>)</a:t>
            </a:r>
          </a:p>
        </p:txBody>
      </p:sp>
    </p:spTree>
    <p:extLst>
      <p:ext uri="{BB962C8B-B14F-4D97-AF65-F5344CB8AC3E}">
        <p14:creationId xmlns:p14="http://schemas.microsoft.com/office/powerpoint/2010/main" val="676571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2" name="Tekstvak 11"/>
          <p:cNvSpPr txBox="1"/>
          <p:nvPr/>
        </p:nvSpPr>
        <p:spPr>
          <a:xfrm>
            <a:off x="173307" y="3670758"/>
            <a:ext cx="8928992" cy="1692771"/>
          </a:xfrm>
          <a:prstGeom prst="rect">
            <a:avLst/>
          </a:prstGeom>
          <a:noFill/>
        </p:spPr>
        <p:txBody>
          <a:bodyPr wrap="square" rtlCol="0">
            <a:spAutoFit/>
          </a:bodyPr>
          <a:lstStyle/>
          <a:p>
            <a:pPr marL="457200" indent="-457200">
              <a:buFont typeface="Wingdings" panose="05000000000000000000" pitchFamily="2" charset="2"/>
              <a:buChar char="Ø"/>
            </a:pPr>
            <a:r>
              <a:rPr lang="nl-NL" sz="2600" dirty="0"/>
              <a:t>De profielvorm is van invloed op de </a:t>
            </a:r>
            <a:r>
              <a:rPr lang="nl-NL" sz="2600" dirty="0">
                <a:solidFill>
                  <a:srgbClr val="C00000"/>
                </a:solidFill>
              </a:rPr>
              <a:t>drukverdeling</a:t>
            </a:r>
            <a:r>
              <a:rPr lang="nl-NL" sz="2600" dirty="0"/>
              <a:t> aan de boven- en onderzijde van het vliegtuig.</a:t>
            </a:r>
          </a:p>
          <a:p>
            <a:pPr marL="457200" indent="-457200">
              <a:buFont typeface="Wingdings" panose="05000000000000000000" pitchFamily="2" charset="2"/>
              <a:buChar char="Ø"/>
            </a:pPr>
            <a:r>
              <a:rPr lang="nl-NL" sz="2600" dirty="0"/>
              <a:t>Voor het profiel ontstaat een opgaande stroming en achter het profiel een neergaande. </a:t>
            </a:r>
            <a:r>
              <a:rPr lang="nl-NL" sz="2600" b="1" dirty="0"/>
              <a:t> </a:t>
            </a:r>
            <a:endParaRPr lang="nl-NL" sz="2600" dirty="0"/>
          </a:p>
        </p:txBody>
      </p:sp>
      <p:pic>
        <p:nvPicPr>
          <p:cNvPr id="4102" name="Picture 6" descr="http://www.zweefvliegopleiding.nl/images/beginselen/vleugel-luchtstroo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915" y="913093"/>
            <a:ext cx="4658119" cy="2212608"/>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ekstvak 12"/>
          <p:cNvSpPr txBox="1"/>
          <p:nvPr/>
        </p:nvSpPr>
        <p:spPr>
          <a:xfrm>
            <a:off x="173307" y="3220094"/>
            <a:ext cx="8113444" cy="492443"/>
          </a:xfrm>
          <a:prstGeom prst="rect">
            <a:avLst/>
          </a:prstGeom>
          <a:noFill/>
        </p:spPr>
        <p:txBody>
          <a:bodyPr wrap="square" rtlCol="0">
            <a:spAutoFit/>
          </a:bodyPr>
          <a:lstStyle/>
          <a:p>
            <a:pPr>
              <a:buClr>
                <a:srgbClr val="FF0000"/>
              </a:buClr>
            </a:pPr>
            <a:r>
              <a:rPr lang="nl-NL" sz="2600" dirty="0">
                <a:solidFill>
                  <a:srgbClr val="C00000"/>
                </a:solidFill>
              </a:rPr>
              <a:t>4. De eigenschappen van het vleugelprofielvorm</a:t>
            </a:r>
          </a:p>
        </p:txBody>
      </p:sp>
      <p:sp>
        <p:nvSpPr>
          <p:cNvPr id="14" name="Tijdelijke aanduiding voor dianummer 5">
            <a:extLst>
              <a:ext uri="{FF2B5EF4-FFF2-40B4-BE49-F238E27FC236}">
                <a16:creationId xmlns:a16="http://schemas.microsoft.com/office/drawing/2014/main" id="{0070ED02-B69F-FB4F-A0F7-28321EE06F59}"/>
              </a:ext>
            </a:extLst>
          </p:cNvPr>
          <p:cNvSpPr>
            <a:spLocks noGrp="1"/>
          </p:cNvSpPr>
          <p:nvPr>
            <p:ph type="sldNum" sz="quarter" idx="12"/>
          </p:nvPr>
        </p:nvSpPr>
        <p:spPr>
          <a:xfrm>
            <a:off x="6553200" y="6356350"/>
            <a:ext cx="2133600" cy="365125"/>
          </a:xfrm>
        </p:spPr>
        <p:txBody>
          <a:bodyPr/>
          <a:lstStyle/>
          <a:p>
            <a:fld id="{04358825-FB57-CA49-8B08-1E99B68E503C}" type="slidenum">
              <a:rPr lang="nl-NL"/>
              <a:pPr/>
              <a:t>34</a:t>
            </a:fld>
            <a:endParaRPr lang="nl-NL" dirty="0"/>
          </a:p>
        </p:txBody>
      </p:sp>
      <p:sp>
        <p:nvSpPr>
          <p:cNvPr id="15" name="Text Box 6">
            <a:extLst>
              <a:ext uri="{FF2B5EF4-FFF2-40B4-BE49-F238E27FC236}">
                <a16:creationId xmlns:a16="http://schemas.microsoft.com/office/drawing/2014/main" id="{F9483606-053B-4648-A579-F9D9B350907D}"/>
              </a:ext>
            </a:extLst>
          </p:cNvPr>
          <p:cNvSpPr txBox="1">
            <a:spLocks noChangeArrowheads="1"/>
          </p:cNvSpPr>
          <p:nvPr/>
        </p:nvSpPr>
        <p:spPr bwMode="auto">
          <a:xfrm>
            <a:off x="3059832" y="74538"/>
            <a:ext cx="3207481" cy="523220"/>
          </a:xfrm>
          <a:prstGeom prst="rect">
            <a:avLst/>
          </a:prstGeom>
          <a:noFill/>
          <a:ln w="9525">
            <a:noFill/>
            <a:miter lim="800000"/>
            <a:headEnd/>
            <a:tailEnd/>
          </a:ln>
        </p:spPr>
        <p:txBody>
          <a:bodyPr wrap="none">
            <a:spAutoFit/>
          </a:bodyPr>
          <a:lstStyle/>
          <a:p>
            <a:r>
              <a:rPr lang="nl-NL" sz="2800" dirty="0">
                <a:solidFill>
                  <a:schemeClr val="bg1"/>
                </a:solidFill>
              </a:rPr>
              <a:t>5.1.1 De draagkracht</a:t>
            </a:r>
          </a:p>
        </p:txBody>
      </p:sp>
      <p:pic>
        <p:nvPicPr>
          <p:cNvPr id="18" name="Picture 4" descr="http://www.zweefvliegopleiding.nl/images/beginselen/axec1lehvch1zr9o0oq8.gif">
            <a:extLst>
              <a:ext uri="{FF2B5EF4-FFF2-40B4-BE49-F238E27FC236}">
                <a16:creationId xmlns:a16="http://schemas.microsoft.com/office/drawing/2014/main" id="{56DAF2DD-2694-4B4F-9664-5E526E52C3B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392045" y="804839"/>
            <a:ext cx="3294755" cy="2471066"/>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275CEC22-AD5C-5F43-AACA-B959882D4F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4019" y="5338295"/>
            <a:ext cx="5727700" cy="1384300"/>
          </a:xfrm>
          <a:prstGeom prst="rect">
            <a:avLst/>
          </a:prstGeom>
        </p:spPr>
      </p:pic>
    </p:spTree>
    <p:extLst>
      <p:ext uri="{BB962C8B-B14F-4D97-AF65-F5344CB8AC3E}">
        <p14:creationId xmlns:p14="http://schemas.microsoft.com/office/powerpoint/2010/main" val="41126264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12" name="Tekstvak 11"/>
          <p:cNvSpPr txBox="1"/>
          <p:nvPr/>
        </p:nvSpPr>
        <p:spPr>
          <a:xfrm>
            <a:off x="244794" y="4181545"/>
            <a:ext cx="8654412" cy="2492990"/>
          </a:xfrm>
          <a:prstGeom prst="rect">
            <a:avLst/>
          </a:prstGeom>
          <a:noFill/>
        </p:spPr>
        <p:txBody>
          <a:bodyPr wrap="square" rtlCol="0">
            <a:spAutoFit/>
          </a:bodyPr>
          <a:lstStyle/>
          <a:p>
            <a:pPr marL="457200" indent="-457200">
              <a:buFont typeface="Wingdings" panose="05000000000000000000" pitchFamily="2" charset="2"/>
              <a:buChar char="Ø"/>
            </a:pPr>
            <a:r>
              <a:rPr lang="nl-NL" sz="2600" dirty="0"/>
              <a:t>De </a:t>
            </a:r>
            <a:r>
              <a:rPr lang="nl-NL" sz="2600" b="1" dirty="0">
                <a:solidFill>
                  <a:srgbClr val="C00000"/>
                </a:solidFill>
              </a:rPr>
              <a:t>overdruk</a:t>
            </a:r>
            <a:r>
              <a:rPr lang="nl-NL" sz="2600" dirty="0"/>
              <a:t> aan de onderzijde van de vleugel en de </a:t>
            </a:r>
            <a:r>
              <a:rPr lang="nl-NL" sz="2600" b="1" dirty="0">
                <a:solidFill>
                  <a:srgbClr val="C00000"/>
                </a:solidFill>
              </a:rPr>
              <a:t>onderdruk</a:t>
            </a:r>
            <a:r>
              <a:rPr lang="nl-NL" sz="2600" dirty="0"/>
              <a:t> aan de bovenzijde van de vleugel zorgen voor de draagkracht (L). </a:t>
            </a:r>
          </a:p>
          <a:p>
            <a:pPr marL="457200" indent="-457200">
              <a:buFont typeface="Wingdings" panose="05000000000000000000" pitchFamily="2" charset="2"/>
              <a:buChar char="Ø"/>
            </a:pPr>
            <a:r>
              <a:rPr lang="nl-NL" sz="2600" dirty="0"/>
              <a:t>Aan de lengte van de pijlen kun je zien dat de onderdruk aan de </a:t>
            </a:r>
            <a:r>
              <a:rPr lang="nl-NL" sz="2600" dirty="0">
                <a:solidFill>
                  <a:srgbClr val="C00000"/>
                </a:solidFill>
              </a:rPr>
              <a:t>bovenzijde</a:t>
            </a:r>
            <a:r>
              <a:rPr lang="nl-NL" sz="2600" dirty="0"/>
              <a:t> van de vleugel een veel </a:t>
            </a:r>
            <a:r>
              <a:rPr lang="nl-NL" sz="2600" dirty="0">
                <a:solidFill>
                  <a:srgbClr val="C00000"/>
                </a:solidFill>
              </a:rPr>
              <a:t>grotere bijdrage</a:t>
            </a:r>
            <a:r>
              <a:rPr lang="nl-NL" sz="2600" dirty="0"/>
              <a:t> levert aan de lift dan de overdruk aan de onderzijde.</a:t>
            </a:r>
            <a:r>
              <a:rPr lang="nl-NL" sz="2600" b="1" dirty="0"/>
              <a:t> </a:t>
            </a:r>
            <a:endParaRPr lang="nl-NL" sz="2600" dirty="0"/>
          </a:p>
        </p:txBody>
      </p:sp>
      <p:pic>
        <p:nvPicPr>
          <p:cNvPr id="6146" name="Picture 2" descr="http://www.zweefvliegopleiding.nl/images/beginselen/drukverdeling-rond-een-profie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3130" y="860769"/>
            <a:ext cx="5017740" cy="3177902"/>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ijdelijke aanduiding voor dianummer 5">
            <a:extLst>
              <a:ext uri="{FF2B5EF4-FFF2-40B4-BE49-F238E27FC236}">
                <a16:creationId xmlns:a16="http://schemas.microsoft.com/office/drawing/2014/main" id="{A596008B-07CA-8449-8FEB-37BBFD43C6A0}"/>
              </a:ext>
            </a:extLst>
          </p:cNvPr>
          <p:cNvSpPr>
            <a:spLocks noGrp="1"/>
          </p:cNvSpPr>
          <p:nvPr>
            <p:ph type="sldNum" sz="quarter" idx="12"/>
          </p:nvPr>
        </p:nvSpPr>
        <p:spPr>
          <a:xfrm>
            <a:off x="6553200" y="6356350"/>
            <a:ext cx="2133600" cy="365125"/>
          </a:xfrm>
        </p:spPr>
        <p:txBody>
          <a:bodyPr/>
          <a:lstStyle/>
          <a:p>
            <a:fld id="{04358825-FB57-CA49-8B08-1E99B68E503C}" type="slidenum">
              <a:rPr lang="nl-NL"/>
              <a:pPr/>
              <a:t>35</a:t>
            </a:fld>
            <a:endParaRPr lang="nl-NL" dirty="0"/>
          </a:p>
        </p:txBody>
      </p:sp>
      <p:sp>
        <p:nvSpPr>
          <p:cNvPr id="14" name="Text Box 6">
            <a:extLst>
              <a:ext uri="{FF2B5EF4-FFF2-40B4-BE49-F238E27FC236}">
                <a16:creationId xmlns:a16="http://schemas.microsoft.com/office/drawing/2014/main" id="{71180B85-C66D-104F-9337-AE716B69CE8D}"/>
              </a:ext>
            </a:extLst>
          </p:cNvPr>
          <p:cNvSpPr txBox="1">
            <a:spLocks noChangeArrowheads="1"/>
          </p:cNvSpPr>
          <p:nvPr/>
        </p:nvSpPr>
        <p:spPr bwMode="auto">
          <a:xfrm>
            <a:off x="3059832" y="74538"/>
            <a:ext cx="3207481" cy="523220"/>
          </a:xfrm>
          <a:prstGeom prst="rect">
            <a:avLst/>
          </a:prstGeom>
          <a:noFill/>
          <a:ln w="9525">
            <a:noFill/>
            <a:miter lim="800000"/>
            <a:headEnd/>
            <a:tailEnd/>
          </a:ln>
        </p:spPr>
        <p:txBody>
          <a:bodyPr wrap="none">
            <a:spAutoFit/>
          </a:bodyPr>
          <a:lstStyle/>
          <a:p>
            <a:r>
              <a:rPr lang="nl-NL" sz="2800" dirty="0">
                <a:solidFill>
                  <a:schemeClr val="bg1"/>
                </a:solidFill>
              </a:rPr>
              <a:t>5.1.1 De draagkracht</a:t>
            </a:r>
          </a:p>
        </p:txBody>
      </p:sp>
    </p:spTree>
    <p:extLst>
      <p:ext uri="{BB962C8B-B14F-4D97-AF65-F5344CB8AC3E}">
        <p14:creationId xmlns:p14="http://schemas.microsoft.com/office/powerpoint/2010/main" val="105794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12" name="Tekstvak 11"/>
          <p:cNvSpPr txBox="1"/>
          <p:nvPr/>
        </p:nvSpPr>
        <p:spPr>
          <a:xfrm>
            <a:off x="89755" y="3478910"/>
            <a:ext cx="8964489" cy="2893100"/>
          </a:xfrm>
          <a:prstGeom prst="rect">
            <a:avLst/>
          </a:prstGeom>
          <a:noFill/>
        </p:spPr>
        <p:txBody>
          <a:bodyPr wrap="square" rtlCol="0">
            <a:spAutoFit/>
          </a:bodyPr>
          <a:lstStyle/>
          <a:p>
            <a:pPr marL="457200" indent="-457200">
              <a:buFont typeface="Wingdings" panose="05000000000000000000" pitchFamily="2" charset="2"/>
              <a:buChar char="Ø"/>
            </a:pPr>
            <a:r>
              <a:rPr lang="nl-NL" sz="2600" dirty="0"/>
              <a:t>Hoe groter de aanvalshoek, hoe groter de lift en bovendien komt het punt waar de lift het grootst is steeds meer naar voren te liggen. Het </a:t>
            </a:r>
            <a:r>
              <a:rPr lang="nl-NL" sz="2600" b="1" dirty="0">
                <a:solidFill>
                  <a:srgbClr val="C00000"/>
                </a:solidFill>
              </a:rPr>
              <a:t>drukpunt</a:t>
            </a:r>
            <a:r>
              <a:rPr lang="nl-NL" sz="2600" dirty="0"/>
              <a:t> schuift naar voren.</a:t>
            </a:r>
          </a:p>
          <a:p>
            <a:endParaRPr lang="nl-NL" sz="2600" dirty="0"/>
          </a:p>
          <a:p>
            <a:pPr marL="457200" indent="-457200">
              <a:buFont typeface="Wingdings" panose="05000000000000000000" pitchFamily="2" charset="2"/>
              <a:buChar char="Ø"/>
            </a:pPr>
            <a:r>
              <a:rPr lang="nl-NL" sz="2600" dirty="0"/>
              <a:t>Door de verplaatsing van het aangrijpingspunt (en de verandering van grootte en richting) van de luchtkrachten verandert ook het </a:t>
            </a:r>
            <a:r>
              <a:rPr lang="nl-NL" sz="2600" b="1" dirty="0">
                <a:solidFill>
                  <a:srgbClr val="C00000"/>
                </a:solidFill>
              </a:rPr>
              <a:t>neuslastig moment</a:t>
            </a:r>
            <a:r>
              <a:rPr lang="nl-NL" sz="2600" dirty="0"/>
              <a:t>.</a:t>
            </a:r>
            <a:r>
              <a:rPr lang="nl-NL" sz="2600" b="1" dirty="0"/>
              <a:t> </a:t>
            </a:r>
            <a:endParaRPr lang="nl-NL" sz="2600" dirty="0"/>
          </a:p>
        </p:txBody>
      </p:sp>
      <p:pic>
        <p:nvPicPr>
          <p:cNvPr id="7170" name="Picture 2" descr="http://www.zweefvliegopleiding.nl/images/beginselen/verandering-vd-ligg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6490" y="853496"/>
            <a:ext cx="2805390" cy="2464068"/>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ijdelijke aanduiding voor dianummer 5">
            <a:extLst>
              <a:ext uri="{FF2B5EF4-FFF2-40B4-BE49-F238E27FC236}">
                <a16:creationId xmlns:a16="http://schemas.microsoft.com/office/drawing/2014/main" id="{E46799B5-F128-5042-ADE1-72AEFC697B8B}"/>
              </a:ext>
            </a:extLst>
          </p:cNvPr>
          <p:cNvSpPr>
            <a:spLocks noGrp="1"/>
          </p:cNvSpPr>
          <p:nvPr>
            <p:ph type="sldNum" sz="quarter" idx="12"/>
          </p:nvPr>
        </p:nvSpPr>
        <p:spPr>
          <a:xfrm>
            <a:off x="6553200" y="6356350"/>
            <a:ext cx="2133600" cy="365125"/>
          </a:xfrm>
        </p:spPr>
        <p:txBody>
          <a:bodyPr/>
          <a:lstStyle/>
          <a:p>
            <a:fld id="{04358825-FB57-CA49-8B08-1E99B68E503C}" type="slidenum">
              <a:rPr lang="nl-NL"/>
              <a:pPr/>
              <a:t>36</a:t>
            </a:fld>
            <a:endParaRPr lang="nl-NL" dirty="0"/>
          </a:p>
        </p:txBody>
      </p:sp>
      <p:sp>
        <p:nvSpPr>
          <p:cNvPr id="14" name="Text Box 6">
            <a:extLst>
              <a:ext uri="{FF2B5EF4-FFF2-40B4-BE49-F238E27FC236}">
                <a16:creationId xmlns:a16="http://schemas.microsoft.com/office/drawing/2014/main" id="{970DBAC4-490F-D046-B653-F07330612EAD}"/>
              </a:ext>
            </a:extLst>
          </p:cNvPr>
          <p:cNvSpPr txBox="1">
            <a:spLocks noChangeArrowheads="1"/>
          </p:cNvSpPr>
          <p:nvPr/>
        </p:nvSpPr>
        <p:spPr bwMode="auto">
          <a:xfrm>
            <a:off x="3059832" y="74538"/>
            <a:ext cx="3207481" cy="523220"/>
          </a:xfrm>
          <a:prstGeom prst="rect">
            <a:avLst/>
          </a:prstGeom>
          <a:noFill/>
          <a:ln w="9525">
            <a:noFill/>
            <a:miter lim="800000"/>
            <a:headEnd/>
            <a:tailEnd/>
          </a:ln>
        </p:spPr>
        <p:txBody>
          <a:bodyPr wrap="none">
            <a:spAutoFit/>
          </a:bodyPr>
          <a:lstStyle/>
          <a:p>
            <a:r>
              <a:rPr lang="nl-NL" sz="2800" dirty="0">
                <a:solidFill>
                  <a:schemeClr val="bg1"/>
                </a:solidFill>
              </a:rPr>
              <a:t>5.1.1 De draagkracht</a:t>
            </a:r>
          </a:p>
        </p:txBody>
      </p:sp>
      <p:pic>
        <p:nvPicPr>
          <p:cNvPr id="3" name="Afbeelding 2" descr="Afbeelding met tekst, lucht, accessoire&#10;&#10;Automatisch gegenereerde beschrijving">
            <a:extLst>
              <a:ext uri="{FF2B5EF4-FFF2-40B4-BE49-F238E27FC236}">
                <a16:creationId xmlns:a16="http://schemas.microsoft.com/office/drawing/2014/main" id="{41D656E4-A6C2-1B47-A72E-D60CCF7001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729" y="869144"/>
            <a:ext cx="4860206" cy="2464069"/>
          </a:xfrm>
          <a:prstGeom prst="rect">
            <a:avLst/>
          </a:prstGeom>
        </p:spPr>
      </p:pic>
    </p:spTree>
    <p:extLst>
      <p:ext uri="{BB962C8B-B14F-4D97-AF65-F5344CB8AC3E}">
        <p14:creationId xmlns:p14="http://schemas.microsoft.com/office/powerpoint/2010/main" val="125761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12" name="Tekstvak 11"/>
          <p:cNvSpPr txBox="1"/>
          <p:nvPr/>
        </p:nvSpPr>
        <p:spPr>
          <a:xfrm>
            <a:off x="5591222" y="786543"/>
            <a:ext cx="3527822" cy="5293757"/>
          </a:xfrm>
          <a:prstGeom prst="rect">
            <a:avLst/>
          </a:prstGeom>
          <a:noFill/>
        </p:spPr>
        <p:txBody>
          <a:bodyPr wrap="square" rtlCol="0">
            <a:spAutoFit/>
          </a:bodyPr>
          <a:lstStyle/>
          <a:p>
            <a:pPr marL="457200" indent="-457200">
              <a:buFont typeface="Wingdings" panose="05000000000000000000" pitchFamily="2" charset="2"/>
              <a:buChar char="Ø"/>
            </a:pPr>
            <a:r>
              <a:rPr lang="nl-NL" sz="2600" dirty="0"/>
              <a:t>Bij het binnenvliegen van een thermiekbel wordt de </a:t>
            </a:r>
            <a:r>
              <a:rPr lang="nl-NL" sz="2600" dirty="0">
                <a:solidFill>
                  <a:srgbClr val="C00000"/>
                </a:solidFill>
              </a:rPr>
              <a:t>aanvalshoek</a:t>
            </a:r>
            <a:r>
              <a:rPr lang="nl-NL" sz="2600" dirty="0"/>
              <a:t> door een veranderde aanstroming </a:t>
            </a:r>
            <a:r>
              <a:rPr lang="nl-NL" sz="2600" dirty="0">
                <a:solidFill>
                  <a:srgbClr val="C00000"/>
                </a:solidFill>
              </a:rPr>
              <a:t>groter</a:t>
            </a:r>
            <a:r>
              <a:rPr lang="nl-NL" sz="2600" dirty="0"/>
              <a:t>. </a:t>
            </a:r>
          </a:p>
          <a:p>
            <a:endParaRPr lang="nl-NL" sz="2600" dirty="0"/>
          </a:p>
          <a:p>
            <a:pPr marL="457200" indent="-457200">
              <a:buFont typeface="Wingdings" panose="05000000000000000000" pitchFamily="2" charset="2"/>
              <a:buChar char="Ø"/>
            </a:pPr>
            <a:r>
              <a:rPr lang="nl-NL" sz="2600" dirty="0"/>
              <a:t>De draagkracht neemt toe en gaat iets voorover hellen, de stijgsnelheid en de </a:t>
            </a:r>
            <a:r>
              <a:rPr lang="nl-NL" sz="2600" dirty="0">
                <a:solidFill>
                  <a:srgbClr val="C00000"/>
                </a:solidFill>
              </a:rPr>
              <a:t>vliegsnelheid neemt toe</a:t>
            </a:r>
            <a:r>
              <a:rPr lang="nl-NL" sz="2600" dirty="0"/>
              <a:t>. </a:t>
            </a:r>
            <a:r>
              <a:rPr lang="nl-NL" sz="2600" b="1" dirty="0"/>
              <a:t> </a:t>
            </a:r>
            <a:endParaRPr lang="nl-NL" sz="2600" dirty="0"/>
          </a:p>
        </p:txBody>
      </p:sp>
      <p:sp>
        <p:nvSpPr>
          <p:cNvPr id="13" name="Tijdelijke aanduiding voor dianummer 5">
            <a:extLst>
              <a:ext uri="{FF2B5EF4-FFF2-40B4-BE49-F238E27FC236}">
                <a16:creationId xmlns:a16="http://schemas.microsoft.com/office/drawing/2014/main" id="{5AA475F9-3A44-064D-852C-D702390903F5}"/>
              </a:ext>
            </a:extLst>
          </p:cNvPr>
          <p:cNvSpPr>
            <a:spLocks noGrp="1"/>
          </p:cNvSpPr>
          <p:nvPr>
            <p:ph type="sldNum" sz="quarter" idx="12"/>
          </p:nvPr>
        </p:nvSpPr>
        <p:spPr>
          <a:xfrm>
            <a:off x="6553200" y="6356350"/>
            <a:ext cx="2133600" cy="365125"/>
          </a:xfrm>
        </p:spPr>
        <p:txBody>
          <a:bodyPr/>
          <a:lstStyle/>
          <a:p>
            <a:fld id="{04358825-FB57-CA49-8B08-1E99B68E503C}" type="slidenum">
              <a:rPr lang="nl-NL"/>
              <a:pPr/>
              <a:t>37</a:t>
            </a:fld>
            <a:endParaRPr lang="nl-NL" dirty="0"/>
          </a:p>
        </p:txBody>
      </p:sp>
      <p:sp>
        <p:nvSpPr>
          <p:cNvPr id="14" name="Text Box 6">
            <a:extLst>
              <a:ext uri="{FF2B5EF4-FFF2-40B4-BE49-F238E27FC236}">
                <a16:creationId xmlns:a16="http://schemas.microsoft.com/office/drawing/2014/main" id="{859DC713-EB7F-0A4C-9B14-309F61A2C1BB}"/>
              </a:ext>
            </a:extLst>
          </p:cNvPr>
          <p:cNvSpPr txBox="1">
            <a:spLocks noChangeArrowheads="1"/>
          </p:cNvSpPr>
          <p:nvPr/>
        </p:nvSpPr>
        <p:spPr bwMode="auto">
          <a:xfrm>
            <a:off x="3059832" y="74538"/>
            <a:ext cx="3207481" cy="523220"/>
          </a:xfrm>
          <a:prstGeom prst="rect">
            <a:avLst/>
          </a:prstGeom>
          <a:noFill/>
          <a:ln w="9525">
            <a:noFill/>
            <a:miter lim="800000"/>
            <a:headEnd/>
            <a:tailEnd/>
          </a:ln>
        </p:spPr>
        <p:txBody>
          <a:bodyPr wrap="none">
            <a:spAutoFit/>
          </a:bodyPr>
          <a:lstStyle/>
          <a:p>
            <a:r>
              <a:rPr lang="nl-NL" sz="2800" dirty="0">
                <a:solidFill>
                  <a:schemeClr val="bg1"/>
                </a:solidFill>
              </a:rPr>
              <a:t>5.1.1 De draagkracht</a:t>
            </a:r>
          </a:p>
        </p:txBody>
      </p:sp>
      <p:pic>
        <p:nvPicPr>
          <p:cNvPr id="3" name="Afbeelding 2">
            <a:extLst>
              <a:ext uri="{FF2B5EF4-FFF2-40B4-BE49-F238E27FC236}">
                <a16:creationId xmlns:a16="http://schemas.microsoft.com/office/drawing/2014/main" id="{76009C5A-30B4-6E43-84A8-FF9F431886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382" y="786543"/>
            <a:ext cx="5385840" cy="5920777"/>
          </a:xfrm>
          <a:prstGeom prst="rect">
            <a:avLst/>
          </a:prstGeom>
        </p:spPr>
      </p:pic>
    </p:spTree>
    <p:extLst>
      <p:ext uri="{BB962C8B-B14F-4D97-AF65-F5344CB8AC3E}">
        <p14:creationId xmlns:p14="http://schemas.microsoft.com/office/powerpoint/2010/main" val="341389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pic>
        <p:nvPicPr>
          <p:cNvPr id="9220" name="Picture 4" descr="http://www.zweefvliegopleiding.nl/images/beginselen/remkleppe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5854" y="855464"/>
            <a:ext cx="3059750" cy="229991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hthoek 1"/>
          <p:cNvSpPr/>
          <p:nvPr/>
        </p:nvSpPr>
        <p:spPr>
          <a:xfrm>
            <a:off x="4550004" y="3286626"/>
            <a:ext cx="4422546" cy="2492990"/>
          </a:xfrm>
          <a:prstGeom prst="rect">
            <a:avLst/>
          </a:prstGeom>
        </p:spPr>
        <p:txBody>
          <a:bodyPr wrap="square">
            <a:spAutoFit/>
          </a:bodyPr>
          <a:lstStyle/>
          <a:p>
            <a:pPr marL="457200" indent="-457200">
              <a:buClr>
                <a:schemeClr val="tx1"/>
              </a:buClr>
              <a:buFont typeface="Wingdings" panose="05000000000000000000" pitchFamily="2" charset="2"/>
              <a:buChar char="Ø"/>
            </a:pPr>
            <a:r>
              <a:rPr lang="nl-NL" sz="2600" b="1" dirty="0">
                <a:solidFill>
                  <a:srgbClr val="C00000"/>
                </a:solidFill>
              </a:rPr>
              <a:t>Remkleppen</a:t>
            </a:r>
            <a:r>
              <a:rPr lang="nl-NL" sz="2600" dirty="0"/>
              <a:t> verstoren de luchtstroming. De afname in lift en toename in weerstand moeten gecompenseerd worden, door iets </a:t>
            </a:r>
            <a:r>
              <a:rPr lang="nl-NL" sz="2600" dirty="0">
                <a:solidFill>
                  <a:srgbClr val="C00000"/>
                </a:solidFill>
              </a:rPr>
              <a:t>meer snelheid</a:t>
            </a:r>
            <a:r>
              <a:rPr lang="nl-NL" sz="2600" dirty="0"/>
              <a:t>.</a:t>
            </a:r>
          </a:p>
        </p:txBody>
      </p:sp>
      <p:sp>
        <p:nvSpPr>
          <p:cNvPr id="12" name="Tijdelijke aanduiding voor dianummer 5">
            <a:extLst>
              <a:ext uri="{FF2B5EF4-FFF2-40B4-BE49-F238E27FC236}">
                <a16:creationId xmlns:a16="http://schemas.microsoft.com/office/drawing/2014/main" id="{454CD1BC-6096-474E-8D1C-1885A5E31057}"/>
              </a:ext>
            </a:extLst>
          </p:cNvPr>
          <p:cNvSpPr>
            <a:spLocks noGrp="1"/>
          </p:cNvSpPr>
          <p:nvPr>
            <p:ph type="sldNum" sz="quarter" idx="12"/>
          </p:nvPr>
        </p:nvSpPr>
        <p:spPr>
          <a:xfrm>
            <a:off x="6553200" y="6356350"/>
            <a:ext cx="2133600" cy="365125"/>
          </a:xfrm>
        </p:spPr>
        <p:txBody>
          <a:bodyPr/>
          <a:lstStyle/>
          <a:p>
            <a:fld id="{04358825-FB57-CA49-8B08-1E99B68E503C}" type="slidenum">
              <a:rPr lang="nl-NL"/>
              <a:pPr/>
              <a:t>38</a:t>
            </a:fld>
            <a:endParaRPr lang="nl-NL" dirty="0"/>
          </a:p>
        </p:txBody>
      </p:sp>
      <p:sp>
        <p:nvSpPr>
          <p:cNvPr id="13" name="Text Box 6">
            <a:extLst>
              <a:ext uri="{FF2B5EF4-FFF2-40B4-BE49-F238E27FC236}">
                <a16:creationId xmlns:a16="http://schemas.microsoft.com/office/drawing/2014/main" id="{6F4EE7D1-4DC9-A04E-B41F-425C4F937B12}"/>
              </a:ext>
            </a:extLst>
          </p:cNvPr>
          <p:cNvSpPr txBox="1">
            <a:spLocks noChangeArrowheads="1"/>
          </p:cNvSpPr>
          <p:nvPr/>
        </p:nvSpPr>
        <p:spPr bwMode="auto">
          <a:xfrm>
            <a:off x="3059832" y="74538"/>
            <a:ext cx="3207481" cy="523220"/>
          </a:xfrm>
          <a:prstGeom prst="rect">
            <a:avLst/>
          </a:prstGeom>
          <a:noFill/>
          <a:ln w="9525">
            <a:noFill/>
            <a:miter lim="800000"/>
            <a:headEnd/>
            <a:tailEnd/>
          </a:ln>
        </p:spPr>
        <p:txBody>
          <a:bodyPr wrap="none">
            <a:spAutoFit/>
          </a:bodyPr>
          <a:lstStyle/>
          <a:p>
            <a:r>
              <a:rPr lang="nl-NL" sz="2800" dirty="0">
                <a:solidFill>
                  <a:schemeClr val="bg1"/>
                </a:solidFill>
              </a:rPr>
              <a:t>5.1.1 De draagkracht</a:t>
            </a:r>
          </a:p>
        </p:txBody>
      </p:sp>
      <p:pic>
        <p:nvPicPr>
          <p:cNvPr id="2050" name="Picture 2">
            <a:extLst>
              <a:ext uri="{FF2B5EF4-FFF2-40B4-BE49-F238E27FC236}">
                <a16:creationId xmlns:a16="http://schemas.microsoft.com/office/drawing/2014/main" id="{5EE76747-9E7B-5B4C-A870-55D9863A821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944"/>
          <a:stretch/>
        </p:blipFill>
        <p:spPr bwMode="auto">
          <a:xfrm>
            <a:off x="349824" y="848241"/>
            <a:ext cx="4824536" cy="2307136"/>
          </a:xfrm>
          <a:prstGeom prst="rect">
            <a:avLst/>
          </a:prstGeom>
          <a:noFill/>
          <a:extLst>
            <a:ext uri="{909E8E84-426E-40DD-AFC4-6F175D3DCCD1}">
              <a14:hiddenFill xmlns:a14="http://schemas.microsoft.com/office/drawing/2010/main">
                <a:solidFill>
                  <a:srgbClr val="FFFFFF"/>
                </a:solidFill>
              </a14:hiddenFill>
            </a:ext>
          </a:extLst>
        </p:spPr>
      </p:pic>
      <p:sp>
        <p:nvSpPr>
          <p:cNvPr id="15" name="Rechthoek 14">
            <a:extLst>
              <a:ext uri="{FF2B5EF4-FFF2-40B4-BE49-F238E27FC236}">
                <a16:creationId xmlns:a16="http://schemas.microsoft.com/office/drawing/2014/main" id="{4BDD90EF-7E64-B04E-A4D4-AF8D67DFB574}"/>
              </a:ext>
            </a:extLst>
          </p:cNvPr>
          <p:cNvSpPr/>
          <p:nvPr/>
        </p:nvSpPr>
        <p:spPr>
          <a:xfrm>
            <a:off x="383129" y="3358789"/>
            <a:ext cx="4044856" cy="2893100"/>
          </a:xfrm>
          <a:prstGeom prst="rect">
            <a:avLst/>
          </a:prstGeom>
        </p:spPr>
        <p:txBody>
          <a:bodyPr wrap="square">
            <a:spAutoFit/>
          </a:bodyPr>
          <a:lstStyle/>
          <a:p>
            <a:pPr marL="457200" indent="-457200">
              <a:buFont typeface="Wingdings" panose="05000000000000000000" pitchFamily="2" charset="2"/>
              <a:buChar char="Ø"/>
            </a:pPr>
            <a:r>
              <a:rPr lang="nl-NL" sz="2600" dirty="0"/>
              <a:t>Stick naar rechts geeft links een </a:t>
            </a:r>
            <a:r>
              <a:rPr lang="nl-NL" sz="2600" b="1" dirty="0">
                <a:solidFill>
                  <a:srgbClr val="C00000"/>
                </a:solidFill>
              </a:rPr>
              <a:t>rolroer</a:t>
            </a:r>
            <a:r>
              <a:rPr lang="nl-NL" sz="2600" dirty="0">
                <a:solidFill>
                  <a:srgbClr val="C00000"/>
                </a:solidFill>
              </a:rPr>
              <a:t> naar beneden</a:t>
            </a:r>
            <a:r>
              <a:rPr lang="nl-NL" sz="2600" dirty="0"/>
              <a:t>, rechts naar boven. Dit zorgt links voor een </a:t>
            </a:r>
            <a:r>
              <a:rPr lang="nl-NL" sz="2600" dirty="0">
                <a:solidFill>
                  <a:srgbClr val="C00000"/>
                </a:solidFill>
              </a:rPr>
              <a:t>grotere aanvalshoek</a:t>
            </a:r>
            <a:r>
              <a:rPr lang="nl-NL" sz="2600" dirty="0"/>
              <a:t>, linkse vleugel stijgt.</a:t>
            </a:r>
          </a:p>
        </p:txBody>
      </p:sp>
    </p:spTree>
    <p:extLst>
      <p:ext uri="{BB962C8B-B14F-4D97-AF65-F5344CB8AC3E}">
        <p14:creationId xmlns:p14="http://schemas.microsoft.com/office/powerpoint/2010/main" val="41559650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 name="Rechthoek 1"/>
          <p:cNvSpPr/>
          <p:nvPr/>
        </p:nvSpPr>
        <p:spPr>
          <a:xfrm>
            <a:off x="139477" y="2533154"/>
            <a:ext cx="8865046" cy="3293209"/>
          </a:xfrm>
          <a:prstGeom prst="rect">
            <a:avLst/>
          </a:prstGeom>
        </p:spPr>
        <p:txBody>
          <a:bodyPr wrap="square">
            <a:spAutoFit/>
          </a:bodyPr>
          <a:lstStyle/>
          <a:p>
            <a:pPr marL="457200" indent="-457200">
              <a:buClr>
                <a:schemeClr val="tx1"/>
              </a:buClr>
              <a:buFont typeface="Wingdings" panose="05000000000000000000" pitchFamily="2" charset="2"/>
              <a:buChar char="Ø"/>
            </a:pPr>
            <a:r>
              <a:rPr lang="nl-NL" sz="2600" b="1" dirty="0">
                <a:solidFill>
                  <a:srgbClr val="C00000"/>
                </a:solidFill>
              </a:rPr>
              <a:t>Flaps negatief </a:t>
            </a:r>
            <a:r>
              <a:rPr lang="nl-NL" sz="2600" dirty="0"/>
              <a:t>Bij hoge snelheden doe je de flaps omhoog (negatief) =&gt; de lift neemt af en de weerstand ook en dat is in die situatie gunstiger.</a:t>
            </a:r>
          </a:p>
          <a:p>
            <a:pPr marL="457200" indent="-457200">
              <a:buClr>
                <a:schemeClr val="tx1"/>
              </a:buClr>
              <a:buFont typeface="Wingdings" panose="05000000000000000000" pitchFamily="2" charset="2"/>
              <a:buChar char="Ø"/>
            </a:pPr>
            <a:endParaRPr lang="nl-NL" sz="2600" dirty="0"/>
          </a:p>
          <a:p>
            <a:pPr marL="457200" indent="-457200">
              <a:buClr>
                <a:schemeClr val="tx1"/>
              </a:buClr>
              <a:buFont typeface="Wingdings" panose="05000000000000000000" pitchFamily="2" charset="2"/>
              <a:buChar char="Ø"/>
            </a:pPr>
            <a:r>
              <a:rPr lang="nl-NL" sz="2600" b="1" dirty="0">
                <a:solidFill>
                  <a:srgbClr val="C00000"/>
                </a:solidFill>
              </a:rPr>
              <a:t>Flaps positief </a:t>
            </a:r>
            <a:r>
              <a:rPr lang="nl-NL" sz="2600" dirty="0"/>
              <a:t>Bij thermieken en landen doe je de flaps naar beneden. Je zet de flaps positief. De lift neemt toe en de weerstand ook maar dat is door de lage snelheid minder nadelig.</a:t>
            </a:r>
          </a:p>
        </p:txBody>
      </p:sp>
      <p:pic>
        <p:nvPicPr>
          <p:cNvPr id="10242" name="Picture 2" descr="http://www.zweefvliegopleiding.nl/images/beginselen/flap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3622" y="997463"/>
            <a:ext cx="7272809" cy="1163651"/>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ijdelijke aanduiding voor dianummer 5">
            <a:extLst>
              <a:ext uri="{FF2B5EF4-FFF2-40B4-BE49-F238E27FC236}">
                <a16:creationId xmlns:a16="http://schemas.microsoft.com/office/drawing/2014/main" id="{8F09346F-42E8-AF43-83C1-EFF97A555CE9}"/>
              </a:ext>
            </a:extLst>
          </p:cNvPr>
          <p:cNvSpPr>
            <a:spLocks noGrp="1"/>
          </p:cNvSpPr>
          <p:nvPr>
            <p:ph type="sldNum" sz="quarter" idx="12"/>
          </p:nvPr>
        </p:nvSpPr>
        <p:spPr>
          <a:xfrm>
            <a:off x="6553200" y="6356350"/>
            <a:ext cx="2133600" cy="365125"/>
          </a:xfrm>
        </p:spPr>
        <p:txBody>
          <a:bodyPr/>
          <a:lstStyle/>
          <a:p>
            <a:fld id="{04358825-FB57-CA49-8B08-1E99B68E503C}" type="slidenum">
              <a:rPr lang="nl-NL"/>
              <a:pPr/>
              <a:t>39</a:t>
            </a:fld>
            <a:endParaRPr lang="nl-NL" dirty="0"/>
          </a:p>
        </p:txBody>
      </p:sp>
      <p:sp>
        <p:nvSpPr>
          <p:cNvPr id="13" name="Text Box 6">
            <a:extLst>
              <a:ext uri="{FF2B5EF4-FFF2-40B4-BE49-F238E27FC236}">
                <a16:creationId xmlns:a16="http://schemas.microsoft.com/office/drawing/2014/main" id="{10D8368D-302E-6440-B39A-2DDED39628D8}"/>
              </a:ext>
            </a:extLst>
          </p:cNvPr>
          <p:cNvSpPr txBox="1">
            <a:spLocks noChangeArrowheads="1"/>
          </p:cNvSpPr>
          <p:nvPr/>
        </p:nvSpPr>
        <p:spPr bwMode="auto">
          <a:xfrm>
            <a:off x="3059832" y="74538"/>
            <a:ext cx="3207481" cy="523220"/>
          </a:xfrm>
          <a:prstGeom prst="rect">
            <a:avLst/>
          </a:prstGeom>
          <a:noFill/>
          <a:ln w="9525">
            <a:noFill/>
            <a:miter lim="800000"/>
            <a:headEnd/>
            <a:tailEnd/>
          </a:ln>
        </p:spPr>
        <p:txBody>
          <a:bodyPr wrap="none">
            <a:spAutoFit/>
          </a:bodyPr>
          <a:lstStyle/>
          <a:p>
            <a:r>
              <a:rPr lang="nl-NL" sz="2800" dirty="0">
                <a:solidFill>
                  <a:schemeClr val="bg1"/>
                </a:solidFill>
              </a:rPr>
              <a:t>5.1.1 De draagkracht</a:t>
            </a:r>
          </a:p>
        </p:txBody>
      </p:sp>
    </p:spTree>
    <p:extLst>
      <p:ext uri="{BB962C8B-B14F-4D97-AF65-F5344CB8AC3E}">
        <p14:creationId xmlns:p14="http://schemas.microsoft.com/office/powerpoint/2010/main" val="188628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dianummer 5"/>
          <p:cNvSpPr>
            <a:spLocks noGrp="1"/>
          </p:cNvSpPr>
          <p:nvPr>
            <p:ph type="sldNum" sz="quarter" idx="12"/>
          </p:nvPr>
        </p:nvSpPr>
        <p:spPr/>
        <p:txBody>
          <a:bodyPr/>
          <a:lstStyle/>
          <a:p>
            <a:fld id="{90FD3544-9F97-5B44-8B2B-2D49AE50ED83}" type="slidenum">
              <a:rPr lang="nl-NL"/>
              <a:pPr/>
              <a:t>4</a:t>
            </a:fld>
            <a:endParaRPr lang="nl-NL" dirty="0"/>
          </a:p>
        </p:txBody>
      </p:sp>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pPr fontAlgn="auto">
              <a:spcBef>
                <a:spcPts val="0"/>
              </a:spcBef>
              <a:spcAft>
                <a:spcPts val="0"/>
              </a:spcAft>
              <a:defRPr/>
            </a:pPr>
            <a:endParaRPr lang="nl-NL">
              <a:latin typeface="+mn-lt"/>
              <a:ea typeface="+mn-ea"/>
              <a:cs typeface="+mn-cs"/>
            </a:endParaRPr>
          </a:p>
        </p:txBody>
      </p:sp>
      <p:sp>
        <p:nvSpPr>
          <p:cNvPr id="22532" name="Rectangle 5"/>
          <p:cNvSpPr>
            <a:spLocks noChangeArrowheads="1"/>
          </p:cNvSpPr>
          <p:nvPr/>
        </p:nvSpPr>
        <p:spPr bwMode="auto">
          <a:xfrm>
            <a:off x="2409825" y="2109788"/>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nl-NL">
              <a:latin typeface="Calibri" charset="0"/>
            </a:endParaRPr>
          </a:p>
        </p:txBody>
      </p:sp>
      <p:pic>
        <p:nvPicPr>
          <p:cNvPr id="22533" name="Picture 7" descr="LOGO PEG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75"/>
            <a:ext cx="1547813" cy="798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5"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6750" y="11113"/>
            <a:ext cx="6858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kstvak 11"/>
          <p:cNvSpPr txBox="1"/>
          <p:nvPr/>
        </p:nvSpPr>
        <p:spPr>
          <a:xfrm>
            <a:off x="684213" y="1498228"/>
            <a:ext cx="8351837" cy="1282700"/>
          </a:xfrm>
          <a:prstGeom prst="rect">
            <a:avLst/>
          </a:prstGeom>
          <a:noFill/>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pPr eaLnBrk="0" hangingPunct="0"/>
            <a:r>
              <a:rPr lang="nl-NL" sz="2600" b="1" dirty="0">
                <a:solidFill>
                  <a:srgbClr val="C00000"/>
                </a:solidFill>
                <a:latin typeface="+mn-lt"/>
              </a:rPr>
              <a:t>Zwaartepunt:</a:t>
            </a:r>
            <a:r>
              <a:rPr lang="nl-NL" sz="2600" b="1" dirty="0">
                <a:solidFill>
                  <a:srgbClr val="953735"/>
                </a:solidFill>
                <a:latin typeface="+mn-lt"/>
              </a:rPr>
              <a:t> </a:t>
            </a:r>
          </a:p>
          <a:p>
            <a:pPr eaLnBrk="0" hangingPunct="0"/>
            <a:r>
              <a:rPr lang="nl-NL" sz="2600" dirty="0">
                <a:solidFill>
                  <a:srgbClr val="000000"/>
                </a:solidFill>
                <a:latin typeface="+mn-lt"/>
              </a:rPr>
              <a:t>het punt waarin men zich de totale massa van een voorwerp geconcentreerd kan denken. </a:t>
            </a:r>
            <a:endParaRPr lang="nl-NL" sz="2600" dirty="0">
              <a:latin typeface="+mn-lt"/>
            </a:endParaRPr>
          </a:p>
        </p:txBody>
      </p:sp>
      <p:pic>
        <p:nvPicPr>
          <p:cNvPr id="22540" name="Picture 12" descr="zwaartepu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13" y="3213100"/>
            <a:ext cx="7239000" cy="3048000"/>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 Box 6">
            <a:extLst>
              <a:ext uri="{FF2B5EF4-FFF2-40B4-BE49-F238E27FC236}">
                <a16:creationId xmlns:a16="http://schemas.microsoft.com/office/drawing/2014/main" id="{5D9BF0E5-B9C3-F942-B6BF-61F1A5927E10}"/>
              </a:ext>
            </a:extLst>
          </p:cNvPr>
          <p:cNvSpPr txBox="1">
            <a:spLocks noChangeArrowheads="1"/>
          </p:cNvSpPr>
          <p:nvPr/>
        </p:nvSpPr>
        <p:spPr bwMode="auto">
          <a:xfrm>
            <a:off x="179512" y="673532"/>
            <a:ext cx="375996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sz="2800" dirty="0">
                <a:solidFill>
                  <a:schemeClr val="bg1"/>
                </a:solidFill>
              </a:rPr>
              <a:t>Een paar basisbegrippen</a:t>
            </a:r>
          </a:p>
        </p:txBody>
      </p:sp>
      <p:sp>
        <p:nvSpPr>
          <p:cNvPr id="15" name="Text Box 6">
            <a:extLst>
              <a:ext uri="{FF2B5EF4-FFF2-40B4-BE49-F238E27FC236}">
                <a16:creationId xmlns:a16="http://schemas.microsoft.com/office/drawing/2014/main" id="{5C485827-A0D8-DC4E-A21C-00F111A7B6A5}"/>
              </a:ext>
            </a:extLst>
          </p:cNvPr>
          <p:cNvSpPr txBox="1">
            <a:spLocks noChangeArrowheads="1"/>
          </p:cNvSpPr>
          <p:nvPr/>
        </p:nvSpPr>
        <p:spPr bwMode="auto">
          <a:xfrm>
            <a:off x="2267744" y="97468"/>
            <a:ext cx="5259453" cy="523220"/>
          </a:xfrm>
          <a:prstGeom prst="rect">
            <a:avLst/>
          </a:prstGeom>
          <a:noFill/>
          <a:ln w="9525">
            <a:noFill/>
            <a:miter lim="800000"/>
            <a:headEnd/>
            <a:tailEnd/>
          </a:ln>
        </p:spPr>
        <p:txBody>
          <a:bodyPr wrap="none">
            <a:spAutoFit/>
          </a:bodyPr>
          <a:lstStyle/>
          <a:p>
            <a:r>
              <a:rPr lang="nl-NL" sz="2800" dirty="0">
                <a:solidFill>
                  <a:schemeClr val="bg1"/>
                </a:solidFill>
              </a:rPr>
              <a:t>5. Beginselen van het zweefvliegen</a:t>
            </a:r>
          </a:p>
        </p:txBody>
      </p:sp>
    </p:spTree>
    <p:extLst>
      <p:ext uri="{BB962C8B-B14F-4D97-AF65-F5344CB8AC3E}">
        <p14:creationId xmlns:p14="http://schemas.microsoft.com/office/powerpoint/2010/main" val="7883188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 name="Rechthoek 1"/>
          <p:cNvSpPr/>
          <p:nvPr/>
        </p:nvSpPr>
        <p:spPr>
          <a:xfrm>
            <a:off x="251520" y="818302"/>
            <a:ext cx="8721030" cy="1292662"/>
          </a:xfrm>
          <a:prstGeom prst="rect">
            <a:avLst/>
          </a:prstGeom>
        </p:spPr>
        <p:txBody>
          <a:bodyPr wrap="square">
            <a:spAutoFit/>
          </a:bodyPr>
          <a:lstStyle/>
          <a:p>
            <a:pPr>
              <a:buClr>
                <a:srgbClr val="FF0000"/>
              </a:buClr>
            </a:pPr>
            <a:r>
              <a:rPr lang="nl-NL" sz="2600" dirty="0">
                <a:solidFill>
                  <a:srgbClr val="C00000"/>
                </a:solidFill>
              </a:rPr>
              <a:t> 5. De luchtdichtheid</a:t>
            </a:r>
          </a:p>
          <a:p>
            <a:pPr marL="457200" indent="-457200">
              <a:buFont typeface="Wingdings" pitchFamily="2" charset="2"/>
              <a:buChar char="Ø"/>
            </a:pPr>
            <a:r>
              <a:rPr lang="nl-NL" sz="2600" dirty="0"/>
              <a:t>De luchtdichtheid is afhankelijk van de luchtdruk en de temperatuur. </a:t>
            </a:r>
          </a:p>
        </p:txBody>
      </p:sp>
      <p:graphicFrame>
        <p:nvGraphicFramePr>
          <p:cNvPr id="3" name="Tabel 2"/>
          <p:cNvGraphicFramePr>
            <a:graphicFrameLocks noGrp="1"/>
          </p:cNvGraphicFramePr>
          <p:nvPr>
            <p:extLst>
              <p:ext uri="{D42A27DB-BD31-4B8C-83A1-F6EECF244321}">
                <p14:modId xmlns:p14="http://schemas.microsoft.com/office/powerpoint/2010/main" val="1592730079"/>
              </p:ext>
            </p:extLst>
          </p:nvPr>
        </p:nvGraphicFramePr>
        <p:xfrm>
          <a:off x="467544" y="2348880"/>
          <a:ext cx="8280724" cy="4089602"/>
        </p:xfrm>
        <a:graphic>
          <a:graphicData uri="http://schemas.openxmlformats.org/drawingml/2006/table">
            <a:tbl>
              <a:tblPr/>
              <a:tblGrid>
                <a:gridCol w="2070181">
                  <a:extLst>
                    <a:ext uri="{9D8B030D-6E8A-4147-A177-3AD203B41FA5}">
                      <a16:colId xmlns:a16="http://schemas.microsoft.com/office/drawing/2014/main" val="20000"/>
                    </a:ext>
                  </a:extLst>
                </a:gridCol>
                <a:gridCol w="2070181">
                  <a:extLst>
                    <a:ext uri="{9D8B030D-6E8A-4147-A177-3AD203B41FA5}">
                      <a16:colId xmlns:a16="http://schemas.microsoft.com/office/drawing/2014/main" val="20001"/>
                    </a:ext>
                  </a:extLst>
                </a:gridCol>
                <a:gridCol w="2070181">
                  <a:extLst>
                    <a:ext uri="{9D8B030D-6E8A-4147-A177-3AD203B41FA5}">
                      <a16:colId xmlns:a16="http://schemas.microsoft.com/office/drawing/2014/main" val="20002"/>
                    </a:ext>
                  </a:extLst>
                </a:gridCol>
                <a:gridCol w="2070181">
                  <a:extLst>
                    <a:ext uri="{9D8B030D-6E8A-4147-A177-3AD203B41FA5}">
                      <a16:colId xmlns:a16="http://schemas.microsoft.com/office/drawing/2014/main" val="20003"/>
                    </a:ext>
                  </a:extLst>
                </a:gridCol>
              </a:tblGrid>
              <a:tr h="1060267">
                <a:tc>
                  <a:txBody>
                    <a:bodyPr/>
                    <a:lstStyle/>
                    <a:p>
                      <a:pPr algn="ctr"/>
                      <a:r>
                        <a:rPr lang="nl-NL" sz="2400" b="1" baseline="0" dirty="0">
                          <a:solidFill>
                            <a:schemeClr val="bg1"/>
                          </a:solidFill>
                          <a:effectLst/>
                        </a:rPr>
                        <a:t>Hoogte in meters</a:t>
                      </a:r>
                      <a:endParaRPr lang="nl-NL" sz="2400" baseline="0" dirty="0">
                        <a:solidFill>
                          <a:schemeClr val="bg1"/>
                        </a:solidFill>
                        <a:effectLst/>
                      </a:endParaRP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chemeClr val="tx2"/>
                    </a:solidFill>
                  </a:tcPr>
                </a:tc>
                <a:tc>
                  <a:txBody>
                    <a:bodyPr/>
                    <a:lstStyle/>
                    <a:p>
                      <a:pPr algn="ctr"/>
                      <a:r>
                        <a:rPr lang="nl-NL" sz="2400" b="1" baseline="0" dirty="0">
                          <a:solidFill>
                            <a:schemeClr val="bg1"/>
                          </a:solidFill>
                          <a:effectLst/>
                        </a:rPr>
                        <a:t>Luchtdruk </a:t>
                      </a:r>
                    </a:p>
                    <a:p>
                      <a:pPr algn="ctr"/>
                      <a:r>
                        <a:rPr lang="nl-NL" sz="2400" b="1" baseline="0" dirty="0">
                          <a:solidFill>
                            <a:schemeClr val="bg1"/>
                          </a:solidFill>
                          <a:effectLst/>
                        </a:rPr>
                        <a:t>hPa</a:t>
                      </a:r>
                      <a:endParaRPr lang="nl-NL" sz="2400" baseline="0" dirty="0">
                        <a:solidFill>
                          <a:schemeClr val="bg1"/>
                        </a:solidFill>
                        <a:effectLst/>
                      </a:endParaRP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chemeClr val="tx2"/>
                    </a:solidFill>
                  </a:tcPr>
                </a:tc>
                <a:tc>
                  <a:txBody>
                    <a:bodyPr/>
                    <a:lstStyle/>
                    <a:p>
                      <a:pPr algn="ctr"/>
                      <a:r>
                        <a:rPr lang="nl-NL" sz="2400" b="1" baseline="0" dirty="0">
                          <a:solidFill>
                            <a:schemeClr val="bg1"/>
                          </a:solidFill>
                          <a:effectLst/>
                        </a:rPr>
                        <a:t>Luchtdichtheid kg/m3</a:t>
                      </a:r>
                      <a:endParaRPr lang="nl-NL" sz="2400" baseline="0" dirty="0">
                        <a:solidFill>
                          <a:schemeClr val="bg1"/>
                        </a:solidFill>
                        <a:effectLst/>
                      </a:endParaRP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chemeClr val="tx2"/>
                    </a:solidFill>
                  </a:tcPr>
                </a:tc>
                <a:tc>
                  <a:txBody>
                    <a:bodyPr/>
                    <a:lstStyle/>
                    <a:p>
                      <a:pPr algn="ctr"/>
                      <a:r>
                        <a:rPr lang="nl-NL" sz="2400" b="1" baseline="0" dirty="0">
                          <a:solidFill>
                            <a:schemeClr val="bg1"/>
                          </a:solidFill>
                          <a:effectLst/>
                        </a:rPr>
                        <a:t>Temperatuur in °C</a:t>
                      </a:r>
                      <a:endParaRPr lang="nl-NL" sz="2400" baseline="0" dirty="0">
                        <a:solidFill>
                          <a:schemeClr val="bg1"/>
                        </a:solidFill>
                        <a:effectLst/>
                      </a:endParaRP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chemeClr val="tx2"/>
                    </a:solidFill>
                  </a:tcPr>
                </a:tc>
                <a:extLst>
                  <a:ext uri="{0D108BD9-81ED-4DB2-BD59-A6C34878D82A}">
                    <a16:rowId xmlns:a16="http://schemas.microsoft.com/office/drawing/2014/main" val="10000"/>
                  </a:ext>
                </a:extLst>
              </a:tr>
              <a:tr h="605867">
                <a:tc>
                  <a:txBody>
                    <a:bodyPr/>
                    <a:lstStyle/>
                    <a:p>
                      <a:pPr algn="ctr"/>
                      <a:r>
                        <a:rPr lang="nl-NL" sz="2400">
                          <a:effectLst/>
                        </a:rPr>
                        <a:t>0</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a:effectLst/>
                        </a:rPr>
                        <a:t>1013,3</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a:effectLst/>
                        </a:rPr>
                        <a:t>1,225</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a:effectLst/>
                        </a:rPr>
                        <a:t>15</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extLst>
                  <a:ext uri="{0D108BD9-81ED-4DB2-BD59-A6C34878D82A}">
                    <a16:rowId xmlns:a16="http://schemas.microsoft.com/office/drawing/2014/main" val="10001"/>
                  </a:ext>
                </a:extLst>
              </a:tr>
              <a:tr h="605867">
                <a:tc>
                  <a:txBody>
                    <a:bodyPr/>
                    <a:lstStyle/>
                    <a:p>
                      <a:pPr algn="ctr"/>
                      <a:r>
                        <a:rPr lang="nl-NL" sz="2400">
                          <a:effectLst/>
                        </a:rPr>
                        <a:t>1000</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a:effectLst/>
                        </a:rPr>
                        <a:t>898,6</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a:effectLst/>
                        </a:rPr>
                        <a:t>1,1116</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a:effectLst/>
                        </a:rPr>
                        <a:t>8,5</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extLst>
                  <a:ext uri="{0D108BD9-81ED-4DB2-BD59-A6C34878D82A}">
                    <a16:rowId xmlns:a16="http://schemas.microsoft.com/office/drawing/2014/main" val="10002"/>
                  </a:ext>
                </a:extLst>
              </a:tr>
              <a:tr h="605867">
                <a:tc>
                  <a:txBody>
                    <a:bodyPr/>
                    <a:lstStyle/>
                    <a:p>
                      <a:pPr algn="ctr"/>
                      <a:r>
                        <a:rPr lang="nl-NL" sz="2400">
                          <a:effectLst/>
                        </a:rPr>
                        <a:t>2000</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a:effectLst/>
                        </a:rPr>
                        <a:t>79,5</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a:effectLst/>
                        </a:rPr>
                        <a:t>1,0065</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a:effectLst/>
                        </a:rPr>
                        <a:t>2</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extLst>
                  <a:ext uri="{0D108BD9-81ED-4DB2-BD59-A6C34878D82A}">
                    <a16:rowId xmlns:a16="http://schemas.microsoft.com/office/drawing/2014/main" val="10003"/>
                  </a:ext>
                </a:extLst>
              </a:tr>
              <a:tr h="605867">
                <a:tc>
                  <a:txBody>
                    <a:bodyPr/>
                    <a:lstStyle/>
                    <a:p>
                      <a:pPr algn="ctr"/>
                      <a:r>
                        <a:rPr lang="nl-NL" sz="2400">
                          <a:effectLst/>
                        </a:rPr>
                        <a:t>3000</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a:effectLst/>
                        </a:rPr>
                        <a:t>701,1</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a:effectLst/>
                        </a:rPr>
                        <a:t>0,9091</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a:effectLst/>
                        </a:rPr>
                        <a:t>-4,5</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extLst>
                  <a:ext uri="{0D108BD9-81ED-4DB2-BD59-A6C34878D82A}">
                    <a16:rowId xmlns:a16="http://schemas.microsoft.com/office/drawing/2014/main" val="10004"/>
                  </a:ext>
                </a:extLst>
              </a:tr>
              <a:tr h="605867">
                <a:tc>
                  <a:txBody>
                    <a:bodyPr/>
                    <a:lstStyle/>
                    <a:p>
                      <a:pPr algn="ctr"/>
                      <a:r>
                        <a:rPr lang="nl-NL" sz="2400">
                          <a:effectLst/>
                        </a:rPr>
                        <a:t>5000</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a:effectLst/>
                        </a:rPr>
                        <a:t>540,2</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a:effectLst/>
                        </a:rPr>
                        <a:t>0,7361</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dirty="0">
                          <a:effectLst/>
                        </a:rPr>
                        <a:t>-17</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extLst>
                  <a:ext uri="{0D108BD9-81ED-4DB2-BD59-A6C34878D82A}">
                    <a16:rowId xmlns:a16="http://schemas.microsoft.com/office/drawing/2014/main" val="10005"/>
                  </a:ext>
                </a:extLst>
              </a:tr>
            </a:tbl>
          </a:graphicData>
        </a:graphic>
      </p:graphicFrame>
      <p:sp>
        <p:nvSpPr>
          <p:cNvPr id="12" name="Tijdelijke aanduiding voor dianummer 5">
            <a:extLst>
              <a:ext uri="{FF2B5EF4-FFF2-40B4-BE49-F238E27FC236}">
                <a16:creationId xmlns:a16="http://schemas.microsoft.com/office/drawing/2014/main" id="{17FD8698-6ED6-524C-8C61-99A88426F51D}"/>
              </a:ext>
            </a:extLst>
          </p:cNvPr>
          <p:cNvSpPr>
            <a:spLocks noGrp="1"/>
          </p:cNvSpPr>
          <p:nvPr>
            <p:ph type="sldNum" sz="quarter" idx="12"/>
          </p:nvPr>
        </p:nvSpPr>
        <p:spPr>
          <a:xfrm>
            <a:off x="6553200" y="6356350"/>
            <a:ext cx="2133600" cy="365125"/>
          </a:xfrm>
        </p:spPr>
        <p:txBody>
          <a:bodyPr/>
          <a:lstStyle/>
          <a:p>
            <a:fld id="{04358825-FB57-CA49-8B08-1E99B68E503C}" type="slidenum">
              <a:rPr lang="nl-NL"/>
              <a:pPr/>
              <a:t>40</a:t>
            </a:fld>
            <a:endParaRPr lang="nl-NL" dirty="0"/>
          </a:p>
        </p:txBody>
      </p:sp>
      <p:sp>
        <p:nvSpPr>
          <p:cNvPr id="13" name="Text Box 6">
            <a:extLst>
              <a:ext uri="{FF2B5EF4-FFF2-40B4-BE49-F238E27FC236}">
                <a16:creationId xmlns:a16="http://schemas.microsoft.com/office/drawing/2014/main" id="{9A546C2D-DCB6-9645-AE76-B9E59E0C086D}"/>
              </a:ext>
            </a:extLst>
          </p:cNvPr>
          <p:cNvSpPr txBox="1">
            <a:spLocks noChangeArrowheads="1"/>
          </p:cNvSpPr>
          <p:nvPr/>
        </p:nvSpPr>
        <p:spPr bwMode="auto">
          <a:xfrm>
            <a:off x="3059832" y="74538"/>
            <a:ext cx="3207481" cy="523220"/>
          </a:xfrm>
          <a:prstGeom prst="rect">
            <a:avLst/>
          </a:prstGeom>
          <a:noFill/>
          <a:ln w="9525">
            <a:noFill/>
            <a:miter lim="800000"/>
            <a:headEnd/>
            <a:tailEnd/>
          </a:ln>
        </p:spPr>
        <p:txBody>
          <a:bodyPr wrap="none">
            <a:spAutoFit/>
          </a:bodyPr>
          <a:lstStyle/>
          <a:p>
            <a:r>
              <a:rPr lang="nl-NL" sz="2800" dirty="0">
                <a:solidFill>
                  <a:schemeClr val="bg1"/>
                </a:solidFill>
              </a:rPr>
              <a:t>5.1.1 De draagkracht</a:t>
            </a:r>
          </a:p>
        </p:txBody>
      </p:sp>
    </p:spTree>
    <p:extLst>
      <p:ext uri="{BB962C8B-B14F-4D97-AF65-F5344CB8AC3E}">
        <p14:creationId xmlns:p14="http://schemas.microsoft.com/office/powerpoint/2010/main" val="3771483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 name="Rechthoek 1"/>
          <p:cNvSpPr/>
          <p:nvPr/>
        </p:nvSpPr>
        <p:spPr>
          <a:xfrm>
            <a:off x="182475" y="3615035"/>
            <a:ext cx="8961525" cy="2923877"/>
          </a:xfrm>
          <a:prstGeom prst="rect">
            <a:avLst/>
          </a:prstGeom>
        </p:spPr>
        <p:txBody>
          <a:bodyPr wrap="square">
            <a:spAutoFit/>
          </a:bodyPr>
          <a:lstStyle/>
          <a:p>
            <a:pPr marL="457200" indent="-457200">
              <a:buFont typeface="Wingdings" panose="05000000000000000000" pitchFamily="2" charset="2"/>
              <a:buChar char="Ø"/>
            </a:pPr>
            <a:r>
              <a:rPr lang="nl-NL" sz="2600" dirty="0"/>
              <a:t>Door de dwarshelling krijgt de draagkracht een zijwaartse component. Dit is een </a:t>
            </a:r>
            <a:r>
              <a:rPr lang="nl-NL" sz="2600" b="1" dirty="0">
                <a:solidFill>
                  <a:srgbClr val="C00000"/>
                </a:solidFill>
              </a:rPr>
              <a:t>middelpuntzoekende</a:t>
            </a:r>
            <a:r>
              <a:rPr lang="nl-NL" sz="2600" dirty="0"/>
              <a:t> kracht. Dit is aangegeven met de stippellijn L</a:t>
            </a:r>
            <a:r>
              <a:rPr lang="nl-NL" dirty="0"/>
              <a:t>2</a:t>
            </a:r>
            <a:r>
              <a:rPr lang="nl-NL" sz="2600" dirty="0"/>
              <a:t>.  </a:t>
            </a:r>
          </a:p>
          <a:p>
            <a:pPr marL="457200" indent="-457200">
              <a:buFont typeface="Wingdings" panose="05000000000000000000" pitchFamily="2" charset="2"/>
              <a:buChar char="Ø"/>
            </a:pPr>
            <a:endParaRPr lang="nl-NL" sz="2600" dirty="0"/>
          </a:p>
          <a:p>
            <a:pPr marL="457200" indent="-457200">
              <a:buFont typeface="Wingdings" panose="05000000000000000000" pitchFamily="2" charset="2"/>
              <a:buChar char="Ø"/>
            </a:pPr>
            <a:r>
              <a:rPr lang="nl-NL" sz="2600" dirty="0"/>
              <a:t>Als de dwarshelling toe neemt dan neemt de middelpuntzoekende kracht (L</a:t>
            </a:r>
            <a:r>
              <a:rPr lang="nl-NL" dirty="0"/>
              <a:t>2</a:t>
            </a:r>
            <a:r>
              <a:rPr lang="nl-NL" sz="2600" dirty="0"/>
              <a:t>) toe en tegelijk de </a:t>
            </a:r>
            <a:r>
              <a:rPr lang="nl-NL" sz="2600" b="1" dirty="0" err="1">
                <a:solidFill>
                  <a:srgbClr val="C00000"/>
                </a:solidFill>
              </a:rPr>
              <a:t>centrifigaalkracht</a:t>
            </a:r>
            <a:r>
              <a:rPr lang="nl-NL" sz="2600" b="1" dirty="0">
                <a:solidFill>
                  <a:srgbClr val="C00000"/>
                </a:solidFill>
              </a:rPr>
              <a:t> (CK) </a:t>
            </a:r>
            <a:r>
              <a:rPr lang="nl-NL" sz="2600" dirty="0"/>
              <a:t>die tegenovergesteld is aan L</a:t>
            </a:r>
            <a:r>
              <a:rPr lang="nl-NL" dirty="0"/>
              <a:t>2</a:t>
            </a:r>
            <a:r>
              <a:rPr lang="nl-NL" sz="2600" dirty="0"/>
              <a:t>.</a:t>
            </a:r>
          </a:p>
        </p:txBody>
      </p:sp>
      <p:pic>
        <p:nvPicPr>
          <p:cNvPr id="3" name="Afbeelding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25" y="1153092"/>
            <a:ext cx="8972550" cy="2390480"/>
          </a:xfrm>
          <a:prstGeom prst="rect">
            <a:avLst/>
          </a:prstGeom>
        </p:spPr>
      </p:pic>
      <p:sp>
        <p:nvSpPr>
          <p:cNvPr id="12" name="Tijdelijke aanduiding voor dianummer 5">
            <a:extLst>
              <a:ext uri="{FF2B5EF4-FFF2-40B4-BE49-F238E27FC236}">
                <a16:creationId xmlns:a16="http://schemas.microsoft.com/office/drawing/2014/main" id="{0F2680FC-CC65-BE4A-B36A-9BC5555A6421}"/>
              </a:ext>
            </a:extLst>
          </p:cNvPr>
          <p:cNvSpPr>
            <a:spLocks noGrp="1"/>
          </p:cNvSpPr>
          <p:nvPr>
            <p:ph type="sldNum" sz="quarter" idx="12"/>
          </p:nvPr>
        </p:nvSpPr>
        <p:spPr>
          <a:xfrm>
            <a:off x="6553200" y="6356350"/>
            <a:ext cx="2133600" cy="365125"/>
          </a:xfrm>
        </p:spPr>
        <p:txBody>
          <a:bodyPr/>
          <a:lstStyle/>
          <a:p>
            <a:fld id="{04358825-FB57-CA49-8B08-1E99B68E503C}" type="slidenum">
              <a:rPr lang="nl-NL"/>
              <a:pPr/>
              <a:t>41</a:t>
            </a:fld>
            <a:endParaRPr lang="nl-NL" dirty="0"/>
          </a:p>
        </p:txBody>
      </p:sp>
      <p:sp>
        <p:nvSpPr>
          <p:cNvPr id="13" name="Text Box 6">
            <a:extLst>
              <a:ext uri="{FF2B5EF4-FFF2-40B4-BE49-F238E27FC236}">
                <a16:creationId xmlns:a16="http://schemas.microsoft.com/office/drawing/2014/main" id="{F3C66E60-1AD4-734B-A15E-F7FD9D4162B1}"/>
              </a:ext>
            </a:extLst>
          </p:cNvPr>
          <p:cNvSpPr txBox="1">
            <a:spLocks noChangeArrowheads="1"/>
          </p:cNvSpPr>
          <p:nvPr/>
        </p:nvSpPr>
        <p:spPr bwMode="auto">
          <a:xfrm>
            <a:off x="3059832" y="74538"/>
            <a:ext cx="3207481" cy="523220"/>
          </a:xfrm>
          <a:prstGeom prst="rect">
            <a:avLst/>
          </a:prstGeom>
          <a:noFill/>
          <a:ln w="9525">
            <a:noFill/>
            <a:miter lim="800000"/>
            <a:headEnd/>
            <a:tailEnd/>
          </a:ln>
        </p:spPr>
        <p:txBody>
          <a:bodyPr wrap="none">
            <a:spAutoFit/>
          </a:bodyPr>
          <a:lstStyle/>
          <a:p>
            <a:r>
              <a:rPr lang="nl-NL" sz="2800" dirty="0">
                <a:solidFill>
                  <a:schemeClr val="bg1"/>
                </a:solidFill>
              </a:rPr>
              <a:t>5.1.1 De draagkracht</a:t>
            </a:r>
          </a:p>
        </p:txBody>
      </p:sp>
      <p:sp>
        <p:nvSpPr>
          <p:cNvPr id="14" name="Text Box 6">
            <a:extLst>
              <a:ext uri="{FF2B5EF4-FFF2-40B4-BE49-F238E27FC236}">
                <a16:creationId xmlns:a16="http://schemas.microsoft.com/office/drawing/2014/main" id="{547A1770-7F27-9E40-8F40-8E99610A689A}"/>
              </a:ext>
            </a:extLst>
          </p:cNvPr>
          <p:cNvSpPr txBox="1">
            <a:spLocks noChangeArrowheads="1"/>
          </p:cNvSpPr>
          <p:nvPr/>
        </p:nvSpPr>
        <p:spPr bwMode="auto">
          <a:xfrm>
            <a:off x="179512" y="673532"/>
            <a:ext cx="1390958"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sz="2800" dirty="0">
                <a:solidFill>
                  <a:schemeClr val="bg1"/>
                </a:solidFill>
              </a:rPr>
              <a:t>Bochten</a:t>
            </a:r>
          </a:p>
        </p:txBody>
      </p:sp>
    </p:spTree>
    <p:extLst>
      <p:ext uri="{BB962C8B-B14F-4D97-AF65-F5344CB8AC3E}">
        <p14:creationId xmlns:p14="http://schemas.microsoft.com/office/powerpoint/2010/main" val="287598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5724128" y="684213"/>
            <a:ext cx="3270249" cy="369332"/>
          </a:xfrm>
          <a:prstGeom prst="rect">
            <a:avLst/>
          </a:prstGeom>
          <a:noFill/>
          <a:ln w="9525">
            <a:noFill/>
            <a:miter lim="800000"/>
            <a:headEnd/>
            <a:tailEnd/>
          </a:ln>
        </p:spPr>
        <p:txBody>
          <a:bodyPr wrap="square">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graphicFrame>
        <p:nvGraphicFramePr>
          <p:cNvPr id="3" name="Tabel 2"/>
          <p:cNvGraphicFramePr>
            <a:graphicFrameLocks noGrp="1"/>
          </p:cNvGraphicFramePr>
          <p:nvPr>
            <p:extLst>
              <p:ext uri="{D42A27DB-BD31-4B8C-83A1-F6EECF244321}">
                <p14:modId xmlns:p14="http://schemas.microsoft.com/office/powerpoint/2010/main" val="2823923777"/>
              </p:ext>
            </p:extLst>
          </p:nvPr>
        </p:nvGraphicFramePr>
        <p:xfrm>
          <a:off x="131441" y="4005064"/>
          <a:ext cx="8712968" cy="2286000"/>
        </p:xfrm>
        <a:graphic>
          <a:graphicData uri="http://schemas.openxmlformats.org/drawingml/2006/table">
            <a:tbl>
              <a:tblPr/>
              <a:tblGrid>
                <a:gridCol w="4032448">
                  <a:extLst>
                    <a:ext uri="{9D8B030D-6E8A-4147-A177-3AD203B41FA5}">
                      <a16:colId xmlns:a16="http://schemas.microsoft.com/office/drawing/2014/main" val="20000"/>
                    </a:ext>
                  </a:extLst>
                </a:gridCol>
                <a:gridCol w="4680520">
                  <a:extLst>
                    <a:ext uri="{9D8B030D-6E8A-4147-A177-3AD203B41FA5}">
                      <a16:colId xmlns:a16="http://schemas.microsoft.com/office/drawing/2014/main" val="20001"/>
                    </a:ext>
                  </a:extLst>
                </a:gridCol>
              </a:tblGrid>
              <a:tr h="0">
                <a:tc>
                  <a:txBody>
                    <a:bodyPr/>
                    <a:lstStyle/>
                    <a:p>
                      <a:pPr algn="ctr"/>
                      <a:r>
                        <a:rPr lang="nl-NL" sz="2400" b="1" baseline="0" dirty="0">
                          <a:solidFill>
                            <a:schemeClr val="bg1"/>
                          </a:solidFill>
                          <a:effectLst/>
                        </a:rPr>
                        <a:t>Dwarshelling</a:t>
                      </a:r>
                      <a:endParaRPr lang="nl-NL" sz="2400" baseline="0" dirty="0">
                        <a:solidFill>
                          <a:schemeClr val="bg1"/>
                        </a:solidFill>
                        <a:effectLst/>
                      </a:endParaRP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chemeClr val="tx2"/>
                    </a:solidFill>
                  </a:tcPr>
                </a:tc>
                <a:tc>
                  <a:txBody>
                    <a:bodyPr/>
                    <a:lstStyle/>
                    <a:p>
                      <a:pPr algn="ctr"/>
                      <a:r>
                        <a:rPr lang="nl-NL" sz="2400" b="1" baseline="0" dirty="0">
                          <a:solidFill>
                            <a:schemeClr val="bg1"/>
                          </a:solidFill>
                          <a:effectLst/>
                          <a:latin typeface="Arial" panose="020B0604020202020204" pitchFamily="34" charset="0"/>
                        </a:rPr>
                        <a:t>Toename overtreksnelheid</a:t>
                      </a:r>
                      <a:endParaRPr lang="nl-NL" sz="2400" baseline="0" dirty="0">
                        <a:solidFill>
                          <a:schemeClr val="bg1"/>
                        </a:solidFill>
                        <a:effectLst/>
                        <a:latin typeface="Arial" panose="020B0604020202020204" pitchFamily="34" charset="0"/>
                      </a:endParaRP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chemeClr val="tx2"/>
                    </a:solidFill>
                  </a:tcPr>
                </a:tc>
                <a:extLst>
                  <a:ext uri="{0D108BD9-81ED-4DB2-BD59-A6C34878D82A}">
                    <a16:rowId xmlns:a16="http://schemas.microsoft.com/office/drawing/2014/main" val="10000"/>
                  </a:ext>
                </a:extLst>
              </a:tr>
              <a:tr h="0">
                <a:tc>
                  <a:txBody>
                    <a:bodyPr/>
                    <a:lstStyle/>
                    <a:p>
                      <a:pPr algn="ctr"/>
                      <a:r>
                        <a:rPr lang="nl-NL" sz="2400" baseline="0">
                          <a:effectLst/>
                        </a:rPr>
                        <a:t>20°</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baseline="0">
                          <a:effectLst/>
                        </a:rPr>
                        <a:t>± 3%</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extLst>
                  <a:ext uri="{0D108BD9-81ED-4DB2-BD59-A6C34878D82A}">
                    <a16:rowId xmlns:a16="http://schemas.microsoft.com/office/drawing/2014/main" val="10001"/>
                  </a:ext>
                </a:extLst>
              </a:tr>
              <a:tr h="0">
                <a:tc>
                  <a:txBody>
                    <a:bodyPr/>
                    <a:lstStyle/>
                    <a:p>
                      <a:pPr algn="ctr"/>
                      <a:r>
                        <a:rPr lang="nl-NL" sz="2400" baseline="0">
                          <a:effectLst/>
                        </a:rPr>
                        <a:t>30°</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baseline="0">
                          <a:effectLst/>
                        </a:rPr>
                        <a:t>± 7%</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extLst>
                  <a:ext uri="{0D108BD9-81ED-4DB2-BD59-A6C34878D82A}">
                    <a16:rowId xmlns:a16="http://schemas.microsoft.com/office/drawing/2014/main" val="10002"/>
                  </a:ext>
                </a:extLst>
              </a:tr>
              <a:tr h="0">
                <a:tc>
                  <a:txBody>
                    <a:bodyPr/>
                    <a:lstStyle/>
                    <a:p>
                      <a:pPr algn="ctr"/>
                      <a:r>
                        <a:rPr lang="nl-NL" sz="2400" baseline="0">
                          <a:effectLst/>
                        </a:rPr>
                        <a:t>45°</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baseline="0">
                          <a:effectLst/>
                        </a:rPr>
                        <a:t>± 20%</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extLst>
                  <a:ext uri="{0D108BD9-81ED-4DB2-BD59-A6C34878D82A}">
                    <a16:rowId xmlns:a16="http://schemas.microsoft.com/office/drawing/2014/main" val="10003"/>
                  </a:ext>
                </a:extLst>
              </a:tr>
              <a:tr h="0">
                <a:tc>
                  <a:txBody>
                    <a:bodyPr/>
                    <a:lstStyle/>
                    <a:p>
                      <a:pPr algn="ctr"/>
                      <a:r>
                        <a:rPr lang="nl-NL" sz="2400" baseline="0">
                          <a:effectLst/>
                        </a:rPr>
                        <a:t>60°</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baseline="0" dirty="0">
                          <a:effectLst/>
                        </a:rPr>
                        <a:t>± 41%</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extLst>
                  <a:ext uri="{0D108BD9-81ED-4DB2-BD59-A6C34878D82A}">
                    <a16:rowId xmlns:a16="http://schemas.microsoft.com/office/drawing/2014/main" val="10004"/>
                  </a:ext>
                </a:extLst>
              </a:tr>
            </a:tbl>
          </a:graphicData>
        </a:graphic>
      </p:graphicFrame>
      <p:pic>
        <p:nvPicPr>
          <p:cNvPr id="13314" name="Picture 2" descr="http://www.zweefvliegopleiding.nl/images/evo/bocht-stei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5410" y="822165"/>
            <a:ext cx="5498976" cy="3097757"/>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Rechthoek 12"/>
          <p:cNvSpPr/>
          <p:nvPr/>
        </p:nvSpPr>
        <p:spPr>
          <a:xfrm>
            <a:off x="207422" y="1455215"/>
            <a:ext cx="3098799" cy="892552"/>
          </a:xfrm>
          <a:prstGeom prst="rect">
            <a:avLst/>
          </a:prstGeom>
        </p:spPr>
        <p:txBody>
          <a:bodyPr wrap="square">
            <a:spAutoFit/>
          </a:bodyPr>
          <a:lstStyle/>
          <a:p>
            <a:pPr marL="457200" indent="-457200">
              <a:buFont typeface="Wingdings" panose="05000000000000000000" pitchFamily="2" charset="2"/>
              <a:buChar char="Ø"/>
            </a:pPr>
            <a:r>
              <a:rPr lang="nl-NL" sz="2600" dirty="0"/>
              <a:t>Meer helling = meer snelheid</a:t>
            </a:r>
          </a:p>
        </p:txBody>
      </p:sp>
      <p:sp>
        <p:nvSpPr>
          <p:cNvPr id="14" name="Tijdelijke aanduiding voor dianummer 5">
            <a:extLst>
              <a:ext uri="{FF2B5EF4-FFF2-40B4-BE49-F238E27FC236}">
                <a16:creationId xmlns:a16="http://schemas.microsoft.com/office/drawing/2014/main" id="{C6DFFB7D-3E52-4548-877C-74977B358C0C}"/>
              </a:ext>
            </a:extLst>
          </p:cNvPr>
          <p:cNvSpPr>
            <a:spLocks noGrp="1"/>
          </p:cNvSpPr>
          <p:nvPr>
            <p:ph type="sldNum" sz="quarter" idx="12"/>
          </p:nvPr>
        </p:nvSpPr>
        <p:spPr>
          <a:xfrm>
            <a:off x="6553200" y="6356350"/>
            <a:ext cx="2133600" cy="365125"/>
          </a:xfrm>
        </p:spPr>
        <p:txBody>
          <a:bodyPr/>
          <a:lstStyle/>
          <a:p>
            <a:fld id="{04358825-FB57-CA49-8B08-1E99B68E503C}" type="slidenum">
              <a:rPr lang="nl-NL"/>
              <a:pPr/>
              <a:t>42</a:t>
            </a:fld>
            <a:endParaRPr lang="nl-NL" dirty="0"/>
          </a:p>
        </p:txBody>
      </p:sp>
      <p:sp>
        <p:nvSpPr>
          <p:cNvPr id="15" name="Text Box 6">
            <a:extLst>
              <a:ext uri="{FF2B5EF4-FFF2-40B4-BE49-F238E27FC236}">
                <a16:creationId xmlns:a16="http://schemas.microsoft.com/office/drawing/2014/main" id="{6681F431-1A95-EA4B-B834-D083D4277829}"/>
              </a:ext>
            </a:extLst>
          </p:cNvPr>
          <p:cNvSpPr txBox="1">
            <a:spLocks noChangeArrowheads="1"/>
          </p:cNvSpPr>
          <p:nvPr/>
        </p:nvSpPr>
        <p:spPr bwMode="auto">
          <a:xfrm>
            <a:off x="3059832" y="74538"/>
            <a:ext cx="3207481" cy="523220"/>
          </a:xfrm>
          <a:prstGeom prst="rect">
            <a:avLst/>
          </a:prstGeom>
          <a:noFill/>
          <a:ln w="9525">
            <a:noFill/>
            <a:miter lim="800000"/>
            <a:headEnd/>
            <a:tailEnd/>
          </a:ln>
        </p:spPr>
        <p:txBody>
          <a:bodyPr wrap="none">
            <a:spAutoFit/>
          </a:bodyPr>
          <a:lstStyle/>
          <a:p>
            <a:r>
              <a:rPr lang="nl-NL" sz="2800" dirty="0">
                <a:solidFill>
                  <a:schemeClr val="bg1"/>
                </a:solidFill>
              </a:rPr>
              <a:t>5.1.1 De draagkracht</a:t>
            </a:r>
          </a:p>
        </p:txBody>
      </p:sp>
      <p:sp>
        <p:nvSpPr>
          <p:cNvPr id="16" name="Text Box 6">
            <a:extLst>
              <a:ext uri="{FF2B5EF4-FFF2-40B4-BE49-F238E27FC236}">
                <a16:creationId xmlns:a16="http://schemas.microsoft.com/office/drawing/2014/main" id="{C5EBE1A7-73B8-8048-AE12-41B06E251D5F}"/>
              </a:ext>
            </a:extLst>
          </p:cNvPr>
          <p:cNvSpPr txBox="1">
            <a:spLocks noChangeArrowheads="1"/>
          </p:cNvSpPr>
          <p:nvPr/>
        </p:nvSpPr>
        <p:spPr bwMode="auto">
          <a:xfrm>
            <a:off x="179512" y="673532"/>
            <a:ext cx="1390958"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sz="2800" dirty="0">
                <a:solidFill>
                  <a:schemeClr val="bg1"/>
                </a:solidFill>
              </a:rPr>
              <a:t>Bochten</a:t>
            </a:r>
          </a:p>
        </p:txBody>
      </p:sp>
    </p:spTree>
    <p:extLst>
      <p:ext uri="{BB962C8B-B14F-4D97-AF65-F5344CB8AC3E}">
        <p14:creationId xmlns:p14="http://schemas.microsoft.com/office/powerpoint/2010/main" val="18371795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 name="Rechthoek 1"/>
          <p:cNvSpPr/>
          <p:nvPr/>
        </p:nvSpPr>
        <p:spPr>
          <a:xfrm>
            <a:off x="31102" y="4009471"/>
            <a:ext cx="9112898" cy="2492990"/>
          </a:xfrm>
          <a:prstGeom prst="rect">
            <a:avLst/>
          </a:prstGeom>
        </p:spPr>
        <p:txBody>
          <a:bodyPr wrap="square">
            <a:spAutoFit/>
          </a:bodyPr>
          <a:lstStyle/>
          <a:p>
            <a:pPr marL="457200" indent="-457200">
              <a:buFont typeface="Wingdings" panose="05000000000000000000" pitchFamily="2" charset="2"/>
              <a:buChar char="Ø"/>
            </a:pPr>
            <a:r>
              <a:rPr lang="nl-NL" sz="2600" dirty="0"/>
              <a:t>De </a:t>
            </a:r>
            <a:r>
              <a:rPr lang="nl-NL" sz="2600" dirty="0" err="1"/>
              <a:t>binnenvleugel</a:t>
            </a:r>
            <a:r>
              <a:rPr lang="nl-NL" sz="2600" dirty="0"/>
              <a:t> heeft een gunstigere aanstroming als gevolg van de </a:t>
            </a:r>
            <a:r>
              <a:rPr lang="nl-NL" sz="2600" dirty="0">
                <a:solidFill>
                  <a:srgbClr val="C00000"/>
                </a:solidFill>
              </a:rPr>
              <a:t>V-stelling</a:t>
            </a:r>
            <a:r>
              <a:rPr lang="nl-NL" sz="2600" dirty="0"/>
              <a:t> dus </a:t>
            </a:r>
            <a:r>
              <a:rPr lang="nl-NL" sz="2600" dirty="0">
                <a:solidFill>
                  <a:srgbClr val="C00000"/>
                </a:solidFill>
              </a:rPr>
              <a:t>meer lift </a:t>
            </a:r>
            <a:r>
              <a:rPr lang="nl-NL" sz="2600" dirty="0"/>
              <a:t>dan de buitenvleugel. </a:t>
            </a:r>
          </a:p>
          <a:p>
            <a:pPr marL="457200" indent="-457200">
              <a:buFont typeface="Wingdings" panose="05000000000000000000" pitchFamily="2" charset="2"/>
              <a:buChar char="Ø"/>
            </a:pPr>
            <a:r>
              <a:rPr lang="nl-NL" sz="2600" dirty="0"/>
              <a:t>De buitenvleugel heeft </a:t>
            </a:r>
            <a:r>
              <a:rPr lang="nl-NL" sz="2600" dirty="0">
                <a:solidFill>
                  <a:srgbClr val="C00000"/>
                </a:solidFill>
              </a:rPr>
              <a:t>meer snelheid</a:t>
            </a:r>
            <a:r>
              <a:rPr lang="nl-NL" sz="2600" dirty="0"/>
              <a:t>. Het effect van de snellere buitenvleugel is sterker en daarom moet je meestal iets </a:t>
            </a:r>
            <a:r>
              <a:rPr lang="nl-NL" sz="2600" b="1" dirty="0">
                <a:solidFill>
                  <a:srgbClr val="C00000"/>
                </a:solidFill>
              </a:rPr>
              <a:t>stick tegen</a:t>
            </a:r>
            <a:r>
              <a:rPr lang="nl-NL" sz="2600" dirty="0"/>
              <a:t> (tegen de draairichting) geven bij het in bocht blijven.</a:t>
            </a:r>
          </a:p>
        </p:txBody>
      </p:sp>
      <p:pic>
        <p:nvPicPr>
          <p:cNvPr id="14338" name="Picture 2" descr="http://www.zweefvliegopleiding.nl/images/evo/gieren-boch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9549" y="802318"/>
            <a:ext cx="7041408" cy="3039541"/>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ijdelijke aanduiding voor dianummer 5">
            <a:extLst>
              <a:ext uri="{FF2B5EF4-FFF2-40B4-BE49-F238E27FC236}">
                <a16:creationId xmlns:a16="http://schemas.microsoft.com/office/drawing/2014/main" id="{4BF532F8-A24D-5543-A4CE-0C4E5F2E9759}"/>
              </a:ext>
            </a:extLst>
          </p:cNvPr>
          <p:cNvSpPr>
            <a:spLocks noGrp="1"/>
          </p:cNvSpPr>
          <p:nvPr>
            <p:ph type="sldNum" sz="quarter" idx="12"/>
          </p:nvPr>
        </p:nvSpPr>
        <p:spPr>
          <a:xfrm>
            <a:off x="6553200" y="6356350"/>
            <a:ext cx="2133600" cy="365125"/>
          </a:xfrm>
        </p:spPr>
        <p:txBody>
          <a:bodyPr/>
          <a:lstStyle/>
          <a:p>
            <a:fld id="{04358825-FB57-CA49-8B08-1E99B68E503C}" type="slidenum">
              <a:rPr lang="nl-NL"/>
              <a:pPr/>
              <a:t>43</a:t>
            </a:fld>
            <a:endParaRPr lang="nl-NL" dirty="0"/>
          </a:p>
        </p:txBody>
      </p:sp>
      <p:sp>
        <p:nvSpPr>
          <p:cNvPr id="13" name="Text Box 6">
            <a:extLst>
              <a:ext uri="{FF2B5EF4-FFF2-40B4-BE49-F238E27FC236}">
                <a16:creationId xmlns:a16="http://schemas.microsoft.com/office/drawing/2014/main" id="{136608E6-0F31-DB4D-A4C3-60F3214A303B}"/>
              </a:ext>
            </a:extLst>
          </p:cNvPr>
          <p:cNvSpPr txBox="1">
            <a:spLocks noChangeArrowheads="1"/>
          </p:cNvSpPr>
          <p:nvPr/>
        </p:nvSpPr>
        <p:spPr bwMode="auto">
          <a:xfrm>
            <a:off x="3059832" y="74538"/>
            <a:ext cx="3207481" cy="523220"/>
          </a:xfrm>
          <a:prstGeom prst="rect">
            <a:avLst/>
          </a:prstGeom>
          <a:noFill/>
          <a:ln w="9525">
            <a:noFill/>
            <a:miter lim="800000"/>
            <a:headEnd/>
            <a:tailEnd/>
          </a:ln>
        </p:spPr>
        <p:txBody>
          <a:bodyPr wrap="none">
            <a:spAutoFit/>
          </a:bodyPr>
          <a:lstStyle/>
          <a:p>
            <a:r>
              <a:rPr lang="nl-NL" sz="2800" dirty="0">
                <a:solidFill>
                  <a:schemeClr val="bg1"/>
                </a:solidFill>
              </a:rPr>
              <a:t>5.1.1 De draagkracht</a:t>
            </a:r>
          </a:p>
        </p:txBody>
      </p:sp>
      <p:sp>
        <p:nvSpPr>
          <p:cNvPr id="14" name="Text Box 6">
            <a:extLst>
              <a:ext uri="{FF2B5EF4-FFF2-40B4-BE49-F238E27FC236}">
                <a16:creationId xmlns:a16="http://schemas.microsoft.com/office/drawing/2014/main" id="{8186817B-AE09-BD47-B082-CAE06BC1A41F}"/>
              </a:ext>
            </a:extLst>
          </p:cNvPr>
          <p:cNvSpPr txBox="1">
            <a:spLocks noChangeArrowheads="1"/>
          </p:cNvSpPr>
          <p:nvPr/>
        </p:nvSpPr>
        <p:spPr bwMode="auto">
          <a:xfrm>
            <a:off x="179512" y="673532"/>
            <a:ext cx="1390958"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sz="2800" dirty="0">
                <a:solidFill>
                  <a:schemeClr val="bg1"/>
                </a:solidFill>
              </a:rPr>
              <a:t>Bochten</a:t>
            </a:r>
          </a:p>
        </p:txBody>
      </p:sp>
    </p:spTree>
    <p:extLst>
      <p:ext uri="{BB962C8B-B14F-4D97-AF65-F5344CB8AC3E}">
        <p14:creationId xmlns:p14="http://schemas.microsoft.com/office/powerpoint/2010/main" val="137041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 name="Rechthoek 1"/>
          <p:cNvSpPr/>
          <p:nvPr/>
        </p:nvSpPr>
        <p:spPr>
          <a:xfrm>
            <a:off x="4237176" y="812988"/>
            <a:ext cx="4572000" cy="3293209"/>
          </a:xfrm>
          <a:prstGeom prst="rect">
            <a:avLst/>
          </a:prstGeom>
        </p:spPr>
        <p:txBody>
          <a:bodyPr>
            <a:spAutoFit/>
          </a:bodyPr>
          <a:lstStyle/>
          <a:p>
            <a:pPr marL="457200" indent="-457200">
              <a:buFont typeface="Wingdings" panose="05000000000000000000" pitchFamily="2" charset="2"/>
              <a:buChar char="Ø"/>
            </a:pPr>
            <a:r>
              <a:rPr lang="nl-NL" sz="2600" dirty="0"/>
              <a:t>Door het </a:t>
            </a:r>
            <a:r>
              <a:rPr lang="nl-NL" sz="2600" b="1" dirty="0">
                <a:solidFill>
                  <a:srgbClr val="C00000"/>
                </a:solidFill>
              </a:rPr>
              <a:t>grondeffect</a:t>
            </a:r>
            <a:r>
              <a:rPr lang="nl-NL" sz="2600" dirty="0"/>
              <a:t> neemt de geïnduceerde weerstand af en de overdruk onder de vleugel iets toe.</a:t>
            </a:r>
          </a:p>
          <a:p>
            <a:pPr marL="457200" indent="-457200">
              <a:buFont typeface="Wingdings" panose="05000000000000000000" pitchFamily="2" charset="2"/>
              <a:buChar char="Ø"/>
            </a:pPr>
            <a:r>
              <a:rPr lang="nl-NL" sz="2600" dirty="0">
                <a:latin typeface="Calibri" charset="0"/>
              </a:rPr>
              <a:t>Daardoor kunnen we vlak boven de grond lang uitzweven.</a:t>
            </a:r>
          </a:p>
          <a:p>
            <a:pPr>
              <a:buClr>
                <a:srgbClr val="FF0000"/>
              </a:buClr>
            </a:pPr>
            <a:endParaRPr lang="nl-NL" sz="2600" dirty="0"/>
          </a:p>
        </p:txBody>
      </p:sp>
      <p:pic>
        <p:nvPicPr>
          <p:cNvPr id="3" name="Afbeelding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04" y="784993"/>
            <a:ext cx="3960440" cy="5862587"/>
          </a:xfrm>
          <a:prstGeom prst="rect">
            <a:avLst/>
          </a:prstGeom>
        </p:spPr>
      </p:pic>
      <p:sp>
        <p:nvSpPr>
          <p:cNvPr id="12" name="Tijdelijke aanduiding voor dianummer 5">
            <a:extLst>
              <a:ext uri="{FF2B5EF4-FFF2-40B4-BE49-F238E27FC236}">
                <a16:creationId xmlns:a16="http://schemas.microsoft.com/office/drawing/2014/main" id="{650F69DD-8280-4C4A-A2F1-4AB9330235D7}"/>
              </a:ext>
            </a:extLst>
          </p:cNvPr>
          <p:cNvSpPr>
            <a:spLocks noGrp="1"/>
          </p:cNvSpPr>
          <p:nvPr>
            <p:ph type="sldNum" sz="quarter" idx="12"/>
          </p:nvPr>
        </p:nvSpPr>
        <p:spPr>
          <a:xfrm>
            <a:off x="6553200" y="6356350"/>
            <a:ext cx="2133600" cy="365125"/>
          </a:xfrm>
        </p:spPr>
        <p:txBody>
          <a:bodyPr/>
          <a:lstStyle/>
          <a:p>
            <a:fld id="{04358825-FB57-CA49-8B08-1E99B68E503C}" type="slidenum">
              <a:rPr lang="nl-NL"/>
              <a:pPr/>
              <a:t>44</a:t>
            </a:fld>
            <a:endParaRPr lang="nl-NL" dirty="0"/>
          </a:p>
        </p:txBody>
      </p:sp>
      <p:sp>
        <p:nvSpPr>
          <p:cNvPr id="13" name="Text Box 6">
            <a:extLst>
              <a:ext uri="{FF2B5EF4-FFF2-40B4-BE49-F238E27FC236}">
                <a16:creationId xmlns:a16="http://schemas.microsoft.com/office/drawing/2014/main" id="{0B0F6803-0226-8C42-A903-303EC0B159AA}"/>
              </a:ext>
            </a:extLst>
          </p:cNvPr>
          <p:cNvSpPr txBox="1">
            <a:spLocks noChangeArrowheads="1"/>
          </p:cNvSpPr>
          <p:nvPr/>
        </p:nvSpPr>
        <p:spPr bwMode="auto">
          <a:xfrm>
            <a:off x="3059832" y="74538"/>
            <a:ext cx="3207481" cy="523220"/>
          </a:xfrm>
          <a:prstGeom prst="rect">
            <a:avLst/>
          </a:prstGeom>
          <a:noFill/>
          <a:ln w="9525">
            <a:noFill/>
            <a:miter lim="800000"/>
            <a:headEnd/>
            <a:tailEnd/>
          </a:ln>
        </p:spPr>
        <p:txBody>
          <a:bodyPr wrap="none">
            <a:spAutoFit/>
          </a:bodyPr>
          <a:lstStyle/>
          <a:p>
            <a:r>
              <a:rPr lang="nl-NL" sz="2800" dirty="0">
                <a:solidFill>
                  <a:schemeClr val="bg1"/>
                </a:solidFill>
              </a:rPr>
              <a:t>5.1.1 De draagkracht</a:t>
            </a:r>
          </a:p>
        </p:txBody>
      </p:sp>
    </p:spTree>
    <p:extLst>
      <p:ext uri="{BB962C8B-B14F-4D97-AF65-F5344CB8AC3E}">
        <p14:creationId xmlns:p14="http://schemas.microsoft.com/office/powerpoint/2010/main" val="6756848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4" name="Rechthoek 3"/>
          <p:cNvSpPr/>
          <p:nvPr/>
        </p:nvSpPr>
        <p:spPr>
          <a:xfrm>
            <a:off x="183149" y="1300162"/>
            <a:ext cx="8775795" cy="954107"/>
          </a:xfrm>
          <a:prstGeom prst="rect">
            <a:avLst/>
          </a:prstGeom>
        </p:spPr>
        <p:txBody>
          <a:bodyPr wrap="square">
            <a:spAutoFit/>
          </a:bodyPr>
          <a:lstStyle/>
          <a:p>
            <a:pPr algn="ctr"/>
            <a:r>
              <a:rPr lang="nl-NL" sz="3000" b="1" dirty="0">
                <a:solidFill>
                  <a:srgbClr val="C00000"/>
                </a:solidFill>
                <a:latin typeface="JoannaMTStd"/>
              </a:rPr>
              <a:t>L = C</a:t>
            </a:r>
            <a:r>
              <a:rPr lang="nl-NL" sz="3000" b="1" baseline="-25000" dirty="0">
                <a:solidFill>
                  <a:srgbClr val="C00000"/>
                </a:solidFill>
                <a:latin typeface="JoannaMTStd"/>
              </a:rPr>
              <a:t>L</a:t>
            </a:r>
            <a:r>
              <a:rPr lang="nl-NL" sz="3000" b="1" dirty="0">
                <a:solidFill>
                  <a:srgbClr val="C00000"/>
                </a:solidFill>
                <a:latin typeface="JoannaMTStd"/>
              </a:rPr>
              <a:t> ½ </a:t>
            </a:r>
            <a:r>
              <a:rPr lang="el-GR" altLang="ja-JP" sz="3000" b="1" dirty="0">
                <a:solidFill>
                  <a:srgbClr val="C00000"/>
                </a:solidFill>
                <a:latin typeface="MinionPro-Regular" panose="02040503050201020203" pitchFamily="18" charset="0"/>
                <a:ea typeface="MinionPro-Regular" panose="02040503050201020203" pitchFamily="18" charset="0"/>
              </a:rPr>
              <a:t>ρ</a:t>
            </a:r>
            <a:r>
              <a:rPr lang="nl-NL" sz="3000" b="1" dirty="0">
                <a:solidFill>
                  <a:srgbClr val="C00000"/>
                </a:solidFill>
                <a:latin typeface="JoannaMTStd"/>
              </a:rPr>
              <a:t>V</a:t>
            </a:r>
            <a:r>
              <a:rPr lang="nl-NL" sz="3000" b="1" baseline="30000" dirty="0">
                <a:solidFill>
                  <a:srgbClr val="C00000"/>
                </a:solidFill>
                <a:latin typeface="JoannaMTStd"/>
              </a:rPr>
              <a:t>2</a:t>
            </a:r>
            <a:r>
              <a:rPr lang="nl-NL" sz="3000" b="1" dirty="0">
                <a:solidFill>
                  <a:srgbClr val="C00000"/>
                </a:solidFill>
                <a:latin typeface="JoannaMTStd"/>
              </a:rPr>
              <a:t> S</a:t>
            </a:r>
          </a:p>
          <a:p>
            <a:pPr>
              <a:buClr>
                <a:srgbClr val="FF0000"/>
              </a:buClr>
            </a:pPr>
            <a:endParaRPr lang="nl-NL" sz="2600" dirty="0"/>
          </a:p>
        </p:txBody>
      </p:sp>
      <p:graphicFrame>
        <p:nvGraphicFramePr>
          <p:cNvPr id="5" name="Tabel 4"/>
          <p:cNvGraphicFramePr>
            <a:graphicFrameLocks noGrp="1"/>
          </p:cNvGraphicFramePr>
          <p:nvPr>
            <p:extLst>
              <p:ext uri="{D42A27DB-BD31-4B8C-83A1-F6EECF244321}">
                <p14:modId xmlns:p14="http://schemas.microsoft.com/office/powerpoint/2010/main" val="3886795139"/>
              </p:ext>
            </p:extLst>
          </p:nvPr>
        </p:nvGraphicFramePr>
        <p:xfrm>
          <a:off x="104539" y="2418098"/>
          <a:ext cx="8933014" cy="3627120"/>
        </p:xfrm>
        <a:graphic>
          <a:graphicData uri="http://schemas.openxmlformats.org/drawingml/2006/table">
            <a:tbl>
              <a:tblPr/>
              <a:tblGrid>
                <a:gridCol w="1142583">
                  <a:extLst>
                    <a:ext uri="{9D8B030D-6E8A-4147-A177-3AD203B41FA5}">
                      <a16:colId xmlns:a16="http://schemas.microsoft.com/office/drawing/2014/main" val="20000"/>
                    </a:ext>
                  </a:extLst>
                </a:gridCol>
                <a:gridCol w="7790431">
                  <a:extLst>
                    <a:ext uri="{9D8B030D-6E8A-4147-A177-3AD203B41FA5}">
                      <a16:colId xmlns:a16="http://schemas.microsoft.com/office/drawing/2014/main" val="20001"/>
                    </a:ext>
                  </a:extLst>
                </a:gridCol>
              </a:tblGrid>
              <a:tr h="0">
                <a:tc>
                  <a:txBody>
                    <a:bodyPr/>
                    <a:lstStyle/>
                    <a:p>
                      <a:r>
                        <a:rPr lang="nl-NL" sz="2600" b="1" baseline="0" dirty="0">
                          <a:solidFill>
                            <a:schemeClr val="bg1"/>
                          </a:solidFill>
                          <a:effectLst/>
                          <a:latin typeface="JoannaMTStd"/>
                        </a:rPr>
                        <a:t>L = </a:t>
                      </a:r>
                      <a:endParaRPr lang="nl-NL" sz="2600" baseline="0" dirty="0">
                        <a:solidFill>
                          <a:schemeClr val="bg1"/>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nl-NL" sz="2600" baseline="0" dirty="0"/>
                        <a:t>lift, </a:t>
                      </a:r>
                      <a:r>
                        <a:rPr lang="nl-NL" sz="2600" baseline="0" dirty="0">
                          <a:solidFill>
                            <a:srgbClr val="C00000"/>
                          </a:solidFill>
                        </a:rPr>
                        <a:t>draagkracht</a:t>
                      </a:r>
                      <a:r>
                        <a:rPr lang="nl-NL" sz="2600" baseline="0" dirty="0"/>
                        <a:t> in Newton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r>
                        <a:rPr lang="nl-NL" sz="2600" b="1" baseline="0" dirty="0">
                          <a:solidFill>
                            <a:schemeClr val="bg1"/>
                          </a:solidFill>
                          <a:effectLst/>
                          <a:latin typeface="JoannaMTStd"/>
                        </a:rPr>
                        <a:t>C</a:t>
                      </a:r>
                      <a:r>
                        <a:rPr lang="nl-NL" sz="2600" b="1" baseline="-25000" dirty="0">
                          <a:solidFill>
                            <a:schemeClr val="bg1"/>
                          </a:solidFill>
                          <a:effectLst/>
                          <a:latin typeface="JoannaMTStd"/>
                        </a:rPr>
                        <a:t>L</a:t>
                      </a:r>
                      <a:r>
                        <a:rPr lang="nl-NL" sz="2600" b="1" baseline="0" dirty="0">
                          <a:solidFill>
                            <a:schemeClr val="bg1"/>
                          </a:solidFill>
                          <a:effectLst/>
                          <a:latin typeface="JoannaMTStd"/>
                        </a:rPr>
                        <a:t> =</a:t>
                      </a:r>
                      <a:endParaRPr lang="nl-NL" sz="2600" baseline="0" dirty="0">
                        <a:solidFill>
                          <a:schemeClr val="bg1"/>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nl-NL" sz="2600" baseline="0" dirty="0"/>
                        <a:t>de </a:t>
                      </a:r>
                      <a:r>
                        <a:rPr lang="nl-NL" sz="2600" baseline="0" dirty="0">
                          <a:solidFill>
                            <a:srgbClr val="C00000"/>
                          </a:solidFill>
                        </a:rPr>
                        <a:t>liftcoëfficiënt</a:t>
                      </a:r>
                      <a:r>
                        <a:rPr lang="nl-NL" sz="2600" baseline="0" dirty="0"/>
                        <a:t>, de grootte is afhankelijk van de aanvalshoek en de eigenschappen van het vleugelprofiel.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r>
                        <a:rPr lang="el-GR" altLang="ja-JP" sz="2600" b="1" baseline="0" dirty="0">
                          <a:solidFill>
                            <a:schemeClr val="bg1"/>
                          </a:solidFill>
                          <a:effectLst/>
                          <a:latin typeface="MinionPro-Regular" panose="02040503050201020203" pitchFamily="18" charset="0"/>
                          <a:ea typeface="MinionPro-Regular" panose="02040503050201020203" pitchFamily="18" charset="0"/>
                        </a:rPr>
                        <a:t>ρ =</a:t>
                      </a:r>
                      <a:endParaRPr lang="el-GR" sz="2600" baseline="0" dirty="0">
                        <a:solidFill>
                          <a:schemeClr val="bg1"/>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nl-NL" sz="2600" baseline="0" dirty="0">
                          <a:solidFill>
                            <a:srgbClr val="C00000"/>
                          </a:solidFill>
                        </a:rPr>
                        <a:t>Rho</a:t>
                      </a:r>
                      <a:r>
                        <a:rPr lang="nl-NL" sz="2600" baseline="0" dirty="0"/>
                        <a:t> </a:t>
                      </a:r>
                      <a:r>
                        <a:rPr lang="nl-NL" sz="2600" b="0" baseline="0" dirty="0"/>
                        <a:t>(</a:t>
                      </a:r>
                      <a:r>
                        <a:rPr lang="nl-NL" altLang="ja-JP" sz="2600" b="0" baseline="0" dirty="0">
                          <a:solidFill>
                            <a:srgbClr val="1A181C"/>
                          </a:solidFill>
                          <a:effectLst/>
                          <a:latin typeface="MinionPro-Regular" panose="02040503050201020203" pitchFamily="18" charset="0"/>
                          <a:ea typeface="MinionPro-Regular" panose="02040503050201020203" pitchFamily="18" charset="0"/>
                        </a:rPr>
                        <a:t>ρ) </a:t>
                      </a:r>
                      <a:r>
                        <a:rPr lang="nl-NL" altLang="ja-JP" sz="2600" baseline="0" dirty="0">
                          <a:solidFill>
                            <a:srgbClr val="1A181C"/>
                          </a:solidFill>
                          <a:effectLst/>
                          <a:latin typeface="MinionPro-Regular" panose="02040503050201020203" pitchFamily="18" charset="0"/>
                          <a:ea typeface="MinionPro-Regular" panose="02040503050201020203" pitchFamily="18" charset="0"/>
                        </a:rPr>
                        <a:t>is de luchtdichtheid in kg/m</a:t>
                      </a:r>
                      <a:r>
                        <a:rPr lang="nl-NL" altLang="ja-JP" sz="2600" baseline="30000" dirty="0">
                          <a:solidFill>
                            <a:srgbClr val="1A181C"/>
                          </a:solidFill>
                          <a:effectLst/>
                          <a:latin typeface="MinionPro-Regular" panose="02040503050201020203" pitchFamily="18" charset="0"/>
                          <a:ea typeface="MinionPro-Regular" panose="02040503050201020203" pitchFamily="18" charset="0"/>
                        </a:rPr>
                        <a:t>3</a:t>
                      </a:r>
                      <a:endParaRPr lang="nl-NL" sz="2600" baseline="30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r>
                        <a:rPr lang="nl-NL" sz="2600" b="1" baseline="0" dirty="0">
                          <a:solidFill>
                            <a:schemeClr val="bg1"/>
                          </a:solidFill>
                          <a:effectLst/>
                          <a:latin typeface="JoannaMTStd"/>
                        </a:rPr>
                        <a:t>V</a:t>
                      </a:r>
                      <a:r>
                        <a:rPr lang="nl-NL" sz="2600" b="1" baseline="30000" dirty="0">
                          <a:solidFill>
                            <a:schemeClr val="bg1"/>
                          </a:solidFill>
                          <a:effectLst/>
                          <a:latin typeface="JoannaMTStd"/>
                        </a:rPr>
                        <a:t>2</a:t>
                      </a:r>
                      <a:r>
                        <a:rPr lang="nl-NL" sz="2600" b="1" baseline="0" dirty="0">
                          <a:solidFill>
                            <a:schemeClr val="bg1"/>
                          </a:solidFill>
                          <a:effectLst/>
                          <a:latin typeface="JoannaMTStd"/>
                        </a:rPr>
                        <a:t> =</a:t>
                      </a:r>
                      <a:endParaRPr lang="nl-NL" sz="2600" baseline="0" dirty="0">
                        <a:solidFill>
                          <a:schemeClr val="bg1"/>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nl-NL" sz="2600" baseline="0" dirty="0"/>
                        <a:t>de snelheid in m/s van de aanstromende lucht in het kwadraat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r>
                        <a:rPr lang="nl-NL" sz="2600" b="1" baseline="0" dirty="0">
                          <a:solidFill>
                            <a:schemeClr val="bg1"/>
                          </a:solidFill>
                          <a:effectLst/>
                          <a:latin typeface="JoannaMTStd"/>
                        </a:rPr>
                        <a:t>S =</a:t>
                      </a:r>
                      <a:endParaRPr lang="nl-NL" sz="2600" baseline="0" dirty="0">
                        <a:solidFill>
                          <a:schemeClr val="bg1"/>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nl-NL" sz="2600" baseline="0" dirty="0"/>
                        <a:t>het vleugeloppervlak in m</a:t>
                      </a:r>
                      <a:r>
                        <a:rPr lang="nl-NL" sz="2600" baseline="30000"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2" name="Text Box 6">
            <a:extLst>
              <a:ext uri="{FF2B5EF4-FFF2-40B4-BE49-F238E27FC236}">
                <a16:creationId xmlns:a16="http://schemas.microsoft.com/office/drawing/2014/main" id="{9811C497-3806-5A4E-8ED4-28160C197CC1}"/>
              </a:ext>
            </a:extLst>
          </p:cNvPr>
          <p:cNvSpPr txBox="1">
            <a:spLocks noChangeArrowheads="1"/>
          </p:cNvSpPr>
          <p:nvPr/>
        </p:nvSpPr>
        <p:spPr bwMode="auto">
          <a:xfrm>
            <a:off x="3059832" y="74538"/>
            <a:ext cx="3022430" cy="523220"/>
          </a:xfrm>
          <a:prstGeom prst="rect">
            <a:avLst/>
          </a:prstGeom>
          <a:noFill/>
          <a:ln w="9525">
            <a:noFill/>
            <a:miter lim="800000"/>
            <a:headEnd/>
            <a:tailEnd/>
          </a:ln>
        </p:spPr>
        <p:txBody>
          <a:bodyPr wrap="none">
            <a:spAutoFit/>
          </a:bodyPr>
          <a:lstStyle/>
          <a:p>
            <a:r>
              <a:rPr lang="nl-NL" sz="2800" dirty="0">
                <a:solidFill>
                  <a:schemeClr val="bg1"/>
                </a:solidFill>
              </a:rPr>
              <a:t>5.1.2 De liftformule</a:t>
            </a:r>
          </a:p>
        </p:txBody>
      </p:sp>
      <p:sp>
        <p:nvSpPr>
          <p:cNvPr id="13" name="Tijdelijke aanduiding voor dianummer 5">
            <a:extLst>
              <a:ext uri="{FF2B5EF4-FFF2-40B4-BE49-F238E27FC236}">
                <a16:creationId xmlns:a16="http://schemas.microsoft.com/office/drawing/2014/main" id="{BDE6FCAE-2053-424E-AF27-B5AC93D78775}"/>
              </a:ext>
            </a:extLst>
          </p:cNvPr>
          <p:cNvSpPr>
            <a:spLocks noGrp="1"/>
          </p:cNvSpPr>
          <p:nvPr>
            <p:ph type="sldNum" sz="quarter" idx="12"/>
          </p:nvPr>
        </p:nvSpPr>
        <p:spPr>
          <a:xfrm>
            <a:off x="6553200" y="6356350"/>
            <a:ext cx="2133600" cy="365125"/>
          </a:xfrm>
        </p:spPr>
        <p:txBody>
          <a:bodyPr/>
          <a:lstStyle/>
          <a:p>
            <a:fld id="{04358825-FB57-CA49-8B08-1E99B68E503C}" type="slidenum">
              <a:rPr lang="nl-NL"/>
              <a:pPr/>
              <a:t>45</a:t>
            </a:fld>
            <a:endParaRPr lang="nl-NL" dirty="0"/>
          </a:p>
        </p:txBody>
      </p:sp>
    </p:spTree>
    <p:extLst>
      <p:ext uri="{BB962C8B-B14F-4D97-AF65-F5344CB8AC3E}">
        <p14:creationId xmlns:p14="http://schemas.microsoft.com/office/powerpoint/2010/main" val="6653882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 name="Rechthoek 1"/>
          <p:cNvSpPr/>
          <p:nvPr/>
        </p:nvSpPr>
        <p:spPr>
          <a:xfrm>
            <a:off x="107504" y="4437112"/>
            <a:ext cx="9036496" cy="2031325"/>
          </a:xfrm>
          <a:prstGeom prst="rect">
            <a:avLst/>
          </a:prstGeom>
        </p:spPr>
        <p:txBody>
          <a:bodyPr wrap="square">
            <a:spAutoFit/>
          </a:bodyPr>
          <a:lstStyle/>
          <a:p>
            <a:r>
              <a:rPr lang="nl-NL" sz="2000" dirty="0"/>
              <a:t>LS4a plus piloot    = 350 kg = 3500 N</a:t>
            </a:r>
          </a:p>
          <a:p>
            <a:r>
              <a:rPr lang="nl-NL" sz="2000" dirty="0"/>
              <a:t>vleugeloppervlak   = 10,5 m2</a:t>
            </a:r>
          </a:p>
          <a:p>
            <a:r>
              <a:rPr lang="nl-NL" sz="2000" dirty="0"/>
              <a:t>snelheid </a:t>
            </a:r>
            <a:r>
              <a:rPr lang="nl-NL" sz="2000" b="1" dirty="0"/>
              <a:t>90 km/h</a:t>
            </a:r>
            <a:r>
              <a:rPr lang="nl-NL" sz="2000" dirty="0"/>
              <a:t>  = 25 m/s</a:t>
            </a:r>
          </a:p>
          <a:p>
            <a:r>
              <a:rPr lang="nl-NL" sz="2000" dirty="0"/>
              <a:t>luchtdichtheid        = 1.22</a:t>
            </a:r>
          </a:p>
          <a:p>
            <a:r>
              <a:rPr lang="nl-NL" sz="2000" b="1" dirty="0">
                <a:solidFill>
                  <a:srgbClr val="C00000"/>
                </a:solidFill>
              </a:rPr>
              <a:t>L = C</a:t>
            </a:r>
            <a:r>
              <a:rPr lang="nl-NL" sz="2000" b="1" baseline="-25000" dirty="0">
                <a:solidFill>
                  <a:srgbClr val="C00000"/>
                </a:solidFill>
              </a:rPr>
              <a:t>L</a:t>
            </a:r>
            <a:r>
              <a:rPr lang="nl-NL" sz="2000" b="1" dirty="0">
                <a:solidFill>
                  <a:srgbClr val="C00000"/>
                </a:solidFill>
              </a:rPr>
              <a:t> ½ </a:t>
            </a:r>
            <a:r>
              <a:rPr lang="nl-NL" altLang="ja-JP" sz="2000" b="1" dirty="0">
                <a:solidFill>
                  <a:srgbClr val="C00000"/>
                </a:solidFill>
              </a:rPr>
              <a:t>ρ </a:t>
            </a:r>
            <a:r>
              <a:rPr lang="nl-NL" sz="2000" b="1" dirty="0">
                <a:solidFill>
                  <a:srgbClr val="C00000"/>
                </a:solidFill>
              </a:rPr>
              <a:t>V</a:t>
            </a:r>
            <a:r>
              <a:rPr lang="nl-NL" sz="2000" b="1" baseline="30000" dirty="0">
                <a:solidFill>
                  <a:srgbClr val="C00000"/>
                </a:solidFill>
              </a:rPr>
              <a:t>2</a:t>
            </a:r>
            <a:r>
              <a:rPr lang="nl-NL" sz="2000" b="1" dirty="0">
                <a:solidFill>
                  <a:srgbClr val="C00000"/>
                </a:solidFill>
              </a:rPr>
              <a:t> S</a:t>
            </a:r>
            <a:r>
              <a:rPr lang="nl-NL" sz="2000" dirty="0"/>
              <a:t>  dus 3500 N = C</a:t>
            </a:r>
            <a:r>
              <a:rPr lang="nl-NL" sz="2000" baseline="-25000" dirty="0"/>
              <a:t>L</a:t>
            </a:r>
            <a:r>
              <a:rPr lang="nl-NL" sz="2000" dirty="0"/>
              <a:t> * 1/2 * 1.22 * 625 * 10.5</a:t>
            </a:r>
          </a:p>
          <a:p>
            <a:r>
              <a:rPr lang="nl-NL" sz="2600" b="1" dirty="0"/>
              <a:t>C</a:t>
            </a:r>
            <a:r>
              <a:rPr lang="nl-NL" sz="2600" b="1" baseline="-25000" dirty="0"/>
              <a:t>L</a:t>
            </a:r>
            <a:r>
              <a:rPr lang="nl-NL" sz="2600" b="1" dirty="0"/>
              <a:t> = 0,9 =&gt; dan is de invalshoek ± 9°</a:t>
            </a:r>
            <a:endParaRPr lang="nl-NL" sz="2600" dirty="0"/>
          </a:p>
        </p:txBody>
      </p:sp>
      <p:pic>
        <p:nvPicPr>
          <p:cNvPr id="16386" name="Picture 2" descr="http://www.zweefvliegopleiding.nl/images/beginselen/draagkracht--%28coefficient%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9647" y="775060"/>
            <a:ext cx="7062800" cy="3672657"/>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 Box 6">
            <a:extLst>
              <a:ext uri="{FF2B5EF4-FFF2-40B4-BE49-F238E27FC236}">
                <a16:creationId xmlns:a16="http://schemas.microsoft.com/office/drawing/2014/main" id="{93C8CFD4-C25F-B847-A4CC-E9C6A960645E}"/>
              </a:ext>
            </a:extLst>
          </p:cNvPr>
          <p:cNvSpPr txBox="1">
            <a:spLocks noChangeArrowheads="1"/>
          </p:cNvSpPr>
          <p:nvPr/>
        </p:nvSpPr>
        <p:spPr bwMode="auto">
          <a:xfrm>
            <a:off x="3059832" y="74538"/>
            <a:ext cx="3022430" cy="523220"/>
          </a:xfrm>
          <a:prstGeom prst="rect">
            <a:avLst/>
          </a:prstGeom>
          <a:noFill/>
          <a:ln w="9525">
            <a:noFill/>
            <a:miter lim="800000"/>
            <a:headEnd/>
            <a:tailEnd/>
          </a:ln>
        </p:spPr>
        <p:txBody>
          <a:bodyPr wrap="none">
            <a:spAutoFit/>
          </a:bodyPr>
          <a:lstStyle/>
          <a:p>
            <a:r>
              <a:rPr lang="nl-NL" sz="2800" dirty="0">
                <a:solidFill>
                  <a:schemeClr val="bg1"/>
                </a:solidFill>
              </a:rPr>
              <a:t>5.1.2 De liftformule</a:t>
            </a:r>
          </a:p>
        </p:txBody>
      </p:sp>
      <p:sp>
        <p:nvSpPr>
          <p:cNvPr id="13" name="Tijdelijke aanduiding voor dianummer 5">
            <a:extLst>
              <a:ext uri="{FF2B5EF4-FFF2-40B4-BE49-F238E27FC236}">
                <a16:creationId xmlns:a16="http://schemas.microsoft.com/office/drawing/2014/main" id="{167A389D-C1C2-D844-A60A-541143B8933C}"/>
              </a:ext>
            </a:extLst>
          </p:cNvPr>
          <p:cNvSpPr>
            <a:spLocks noGrp="1"/>
          </p:cNvSpPr>
          <p:nvPr>
            <p:ph type="sldNum" sz="quarter" idx="12"/>
          </p:nvPr>
        </p:nvSpPr>
        <p:spPr>
          <a:xfrm>
            <a:off x="6553200" y="6356350"/>
            <a:ext cx="2133600" cy="365125"/>
          </a:xfrm>
        </p:spPr>
        <p:txBody>
          <a:bodyPr/>
          <a:lstStyle/>
          <a:p>
            <a:fld id="{04358825-FB57-CA49-8B08-1E99B68E503C}" type="slidenum">
              <a:rPr lang="nl-NL"/>
              <a:pPr/>
              <a:t>46</a:t>
            </a:fld>
            <a:endParaRPr lang="nl-NL" dirty="0"/>
          </a:p>
        </p:txBody>
      </p:sp>
    </p:spTree>
    <p:extLst>
      <p:ext uri="{BB962C8B-B14F-4D97-AF65-F5344CB8AC3E}">
        <p14:creationId xmlns:p14="http://schemas.microsoft.com/office/powerpoint/2010/main" val="8209994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 name="Rechthoek 1"/>
          <p:cNvSpPr/>
          <p:nvPr/>
        </p:nvSpPr>
        <p:spPr>
          <a:xfrm>
            <a:off x="647564" y="5039341"/>
            <a:ext cx="7848872" cy="1292662"/>
          </a:xfrm>
          <a:prstGeom prst="rect">
            <a:avLst/>
          </a:prstGeom>
        </p:spPr>
        <p:txBody>
          <a:bodyPr wrap="square">
            <a:spAutoFit/>
          </a:bodyPr>
          <a:lstStyle/>
          <a:p>
            <a:pPr marL="457200" indent="-457200">
              <a:buFont typeface="Wingdings" panose="05000000000000000000" pitchFamily="2" charset="2"/>
              <a:buChar char="Ø"/>
            </a:pPr>
            <a:r>
              <a:rPr lang="nl-NL" sz="2600" dirty="0"/>
              <a:t>De </a:t>
            </a:r>
            <a:r>
              <a:rPr lang="nl-NL" sz="2600" dirty="0">
                <a:solidFill>
                  <a:srgbClr val="C00000"/>
                </a:solidFill>
              </a:rPr>
              <a:t>weerstand</a:t>
            </a:r>
            <a:r>
              <a:rPr lang="nl-NL" sz="2600" dirty="0"/>
              <a:t> is een remmende kracht </a:t>
            </a:r>
            <a:r>
              <a:rPr lang="nl-NL" sz="2600" dirty="0">
                <a:solidFill>
                  <a:srgbClr val="C00000"/>
                </a:solidFill>
              </a:rPr>
              <a:t>tegen</a:t>
            </a:r>
            <a:r>
              <a:rPr lang="nl-NL" sz="2600" dirty="0"/>
              <a:t>overgesteld aan de </a:t>
            </a:r>
            <a:r>
              <a:rPr lang="nl-NL" sz="2600" dirty="0">
                <a:solidFill>
                  <a:srgbClr val="C00000"/>
                </a:solidFill>
              </a:rPr>
              <a:t>vliegrichting</a:t>
            </a:r>
            <a:r>
              <a:rPr lang="nl-NL" sz="2600" dirty="0"/>
              <a:t>. </a:t>
            </a:r>
          </a:p>
          <a:p>
            <a:pPr marL="457200" indent="-457200">
              <a:buFont typeface="Wingdings" panose="05000000000000000000" pitchFamily="2" charset="2"/>
              <a:buChar char="Ø"/>
            </a:pPr>
            <a:r>
              <a:rPr lang="nl-NL" sz="2600" dirty="0"/>
              <a:t>De weerstand is weergegeven met de letter W.</a:t>
            </a:r>
          </a:p>
        </p:txBody>
      </p:sp>
      <p:pic>
        <p:nvPicPr>
          <p:cNvPr id="19458" name="Picture 2" descr="http://www.zweefvliegopleiding.nl/images/beginselen/twin-L-R-W-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8047" y="973931"/>
            <a:ext cx="6192662" cy="3787845"/>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 Box 6">
            <a:extLst>
              <a:ext uri="{FF2B5EF4-FFF2-40B4-BE49-F238E27FC236}">
                <a16:creationId xmlns:a16="http://schemas.microsoft.com/office/drawing/2014/main" id="{F5521922-2010-8948-B6D5-EA8980452F66}"/>
              </a:ext>
            </a:extLst>
          </p:cNvPr>
          <p:cNvSpPr txBox="1">
            <a:spLocks noChangeArrowheads="1"/>
          </p:cNvSpPr>
          <p:nvPr/>
        </p:nvSpPr>
        <p:spPr bwMode="auto">
          <a:xfrm>
            <a:off x="3059832" y="74538"/>
            <a:ext cx="3009093" cy="523220"/>
          </a:xfrm>
          <a:prstGeom prst="rect">
            <a:avLst/>
          </a:prstGeom>
          <a:noFill/>
          <a:ln w="9525">
            <a:noFill/>
            <a:miter lim="800000"/>
            <a:headEnd/>
            <a:tailEnd/>
          </a:ln>
        </p:spPr>
        <p:txBody>
          <a:bodyPr wrap="none">
            <a:spAutoFit/>
          </a:bodyPr>
          <a:lstStyle/>
          <a:p>
            <a:r>
              <a:rPr lang="nl-NL" sz="2800" dirty="0">
                <a:solidFill>
                  <a:schemeClr val="bg1"/>
                </a:solidFill>
              </a:rPr>
              <a:t>5.1.3 De weerstand</a:t>
            </a:r>
          </a:p>
        </p:txBody>
      </p:sp>
      <p:sp>
        <p:nvSpPr>
          <p:cNvPr id="13" name="Tijdelijke aanduiding voor dianummer 5">
            <a:extLst>
              <a:ext uri="{FF2B5EF4-FFF2-40B4-BE49-F238E27FC236}">
                <a16:creationId xmlns:a16="http://schemas.microsoft.com/office/drawing/2014/main" id="{02532E08-6590-D44D-953F-F87CCA67769E}"/>
              </a:ext>
            </a:extLst>
          </p:cNvPr>
          <p:cNvSpPr>
            <a:spLocks noGrp="1"/>
          </p:cNvSpPr>
          <p:nvPr>
            <p:ph type="sldNum" sz="quarter" idx="12"/>
          </p:nvPr>
        </p:nvSpPr>
        <p:spPr>
          <a:xfrm>
            <a:off x="6553200" y="6356350"/>
            <a:ext cx="2133600" cy="365125"/>
          </a:xfrm>
        </p:spPr>
        <p:txBody>
          <a:bodyPr/>
          <a:lstStyle/>
          <a:p>
            <a:fld id="{04358825-FB57-CA49-8B08-1E99B68E503C}" type="slidenum">
              <a:rPr lang="nl-NL"/>
              <a:pPr/>
              <a:t>47</a:t>
            </a:fld>
            <a:endParaRPr lang="nl-NL" dirty="0"/>
          </a:p>
        </p:txBody>
      </p:sp>
    </p:spTree>
    <p:extLst>
      <p:ext uri="{BB962C8B-B14F-4D97-AF65-F5344CB8AC3E}">
        <p14:creationId xmlns:p14="http://schemas.microsoft.com/office/powerpoint/2010/main" val="40152734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 name="Rechthoek 1"/>
          <p:cNvSpPr/>
          <p:nvPr/>
        </p:nvSpPr>
        <p:spPr>
          <a:xfrm>
            <a:off x="474833" y="5489422"/>
            <a:ext cx="7416825" cy="1292662"/>
          </a:xfrm>
          <a:prstGeom prst="rect">
            <a:avLst/>
          </a:prstGeom>
        </p:spPr>
        <p:txBody>
          <a:bodyPr wrap="square">
            <a:spAutoFit/>
          </a:bodyPr>
          <a:lstStyle/>
          <a:p>
            <a:pPr marL="457200" indent="-457200">
              <a:buFont typeface="Wingdings" panose="05000000000000000000" pitchFamily="2" charset="2"/>
              <a:buChar char="Ø"/>
            </a:pPr>
            <a:r>
              <a:rPr lang="nl-NL" sz="2600" dirty="0"/>
              <a:t>Dragende vs. Niet-dragende delen</a:t>
            </a:r>
          </a:p>
          <a:p>
            <a:pPr marL="457200" indent="-457200">
              <a:buFont typeface="Wingdings" panose="05000000000000000000" pitchFamily="2" charset="2"/>
              <a:buChar char="Ø"/>
            </a:pPr>
            <a:r>
              <a:rPr lang="nl-NL" sz="2600" dirty="0"/>
              <a:t>schadelijke weerstand = parasitaire weerstand</a:t>
            </a:r>
          </a:p>
          <a:p>
            <a:pPr marL="457200" indent="-457200">
              <a:buFont typeface="Wingdings" panose="05000000000000000000" pitchFamily="2" charset="2"/>
              <a:buChar char="Ø"/>
            </a:pPr>
            <a:r>
              <a:rPr lang="nl-NL" sz="2600" dirty="0">
                <a:solidFill>
                  <a:srgbClr val="C00000"/>
                </a:solidFill>
              </a:rPr>
              <a:t>D</a:t>
            </a:r>
            <a:r>
              <a:rPr lang="nl-NL" sz="2600" baseline="-25000" dirty="0">
                <a:solidFill>
                  <a:srgbClr val="C00000"/>
                </a:solidFill>
              </a:rPr>
              <a:t>tot</a:t>
            </a:r>
            <a:r>
              <a:rPr lang="nl-NL" sz="2600" dirty="0">
                <a:solidFill>
                  <a:srgbClr val="C00000"/>
                </a:solidFill>
              </a:rPr>
              <a:t>=D</a:t>
            </a:r>
            <a:r>
              <a:rPr lang="nl-NL" sz="2600" baseline="-25000" dirty="0">
                <a:solidFill>
                  <a:srgbClr val="C00000"/>
                </a:solidFill>
              </a:rPr>
              <a:t>druk</a:t>
            </a:r>
            <a:r>
              <a:rPr lang="nl-NL" sz="2600" dirty="0">
                <a:solidFill>
                  <a:srgbClr val="C00000"/>
                </a:solidFill>
              </a:rPr>
              <a:t> + D</a:t>
            </a:r>
            <a:r>
              <a:rPr lang="nl-NL" sz="2600" baseline="-25000" dirty="0">
                <a:solidFill>
                  <a:srgbClr val="C00000"/>
                </a:solidFill>
              </a:rPr>
              <a:t>wrij</a:t>
            </a:r>
            <a:r>
              <a:rPr lang="nl-NL" sz="2600" dirty="0">
                <a:solidFill>
                  <a:srgbClr val="C00000"/>
                </a:solidFill>
              </a:rPr>
              <a:t> + </a:t>
            </a:r>
            <a:r>
              <a:rPr lang="nl-NL" sz="2600" dirty="0" err="1">
                <a:solidFill>
                  <a:srgbClr val="C00000"/>
                </a:solidFill>
              </a:rPr>
              <a:t>D</a:t>
            </a:r>
            <a:r>
              <a:rPr lang="nl-NL" sz="2600" baseline="-25000" dirty="0" err="1">
                <a:solidFill>
                  <a:srgbClr val="C00000"/>
                </a:solidFill>
              </a:rPr>
              <a:t>geïnd</a:t>
            </a:r>
            <a:r>
              <a:rPr lang="nl-NL" sz="2600" dirty="0">
                <a:solidFill>
                  <a:srgbClr val="C00000"/>
                </a:solidFill>
              </a:rPr>
              <a:t> + </a:t>
            </a:r>
            <a:r>
              <a:rPr lang="nl-NL" sz="2600" dirty="0" err="1">
                <a:solidFill>
                  <a:srgbClr val="C00000"/>
                </a:solidFill>
              </a:rPr>
              <a:t>D</a:t>
            </a:r>
            <a:r>
              <a:rPr lang="nl-NL" sz="2600" baseline="-25000" dirty="0" err="1">
                <a:solidFill>
                  <a:srgbClr val="C00000"/>
                </a:solidFill>
              </a:rPr>
              <a:t>schad</a:t>
            </a:r>
            <a:r>
              <a:rPr lang="nl-NL" sz="2600" dirty="0">
                <a:solidFill>
                  <a:srgbClr val="C00000"/>
                </a:solidFill>
              </a:rPr>
              <a:t> </a:t>
            </a:r>
          </a:p>
        </p:txBody>
      </p:sp>
      <p:pic>
        <p:nvPicPr>
          <p:cNvPr id="20481" name="Picture 1" descr="http://www.zweefvliegopleiding.nl/images/beginselen/weerstand-totaa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198" y="956683"/>
            <a:ext cx="8790359" cy="4380529"/>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ctangle 2"/>
          <p:cNvSpPr>
            <a:spLocks noChangeArrowheads="1"/>
          </p:cNvSpPr>
          <p:nvPr/>
        </p:nvSpPr>
        <p:spPr bwMode="auto">
          <a:xfrm>
            <a:off x="251520" y="848671"/>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900" b="0" i="0" u="none" strike="noStrike" cap="none" normalizeH="0" baseline="0">
                <a:ln>
                  <a:noFill/>
                </a:ln>
                <a:solidFill>
                  <a:srgbClr val="000000"/>
                </a:solidFill>
                <a:effectLst/>
                <a:latin typeface="Arial" panose="020B0604020202020204" pitchFamily="34" charset="0"/>
                <a:cs typeface="Arial" panose="020B0604020202020204" pitchFamily="34" charset="0"/>
              </a:rPr>
              <a:t> </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3" name="Text Box 6">
            <a:extLst>
              <a:ext uri="{FF2B5EF4-FFF2-40B4-BE49-F238E27FC236}">
                <a16:creationId xmlns:a16="http://schemas.microsoft.com/office/drawing/2014/main" id="{3F9746F7-8671-CB4A-85B1-5BF1BD3B1642}"/>
              </a:ext>
            </a:extLst>
          </p:cNvPr>
          <p:cNvSpPr txBox="1">
            <a:spLocks noChangeArrowheads="1"/>
          </p:cNvSpPr>
          <p:nvPr/>
        </p:nvSpPr>
        <p:spPr bwMode="auto">
          <a:xfrm>
            <a:off x="3059832" y="74538"/>
            <a:ext cx="3009093" cy="523220"/>
          </a:xfrm>
          <a:prstGeom prst="rect">
            <a:avLst/>
          </a:prstGeom>
          <a:noFill/>
          <a:ln w="9525">
            <a:noFill/>
            <a:miter lim="800000"/>
            <a:headEnd/>
            <a:tailEnd/>
          </a:ln>
        </p:spPr>
        <p:txBody>
          <a:bodyPr wrap="none">
            <a:spAutoFit/>
          </a:bodyPr>
          <a:lstStyle/>
          <a:p>
            <a:r>
              <a:rPr lang="nl-NL" sz="2800" dirty="0">
                <a:solidFill>
                  <a:schemeClr val="bg1"/>
                </a:solidFill>
              </a:rPr>
              <a:t>5.1.3 De weerstand</a:t>
            </a:r>
          </a:p>
        </p:txBody>
      </p:sp>
      <p:sp>
        <p:nvSpPr>
          <p:cNvPr id="14" name="Tijdelijke aanduiding voor dianummer 5">
            <a:extLst>
              <a:ext uri="{FF2B5EF4-FFF2-40B4-BE49-F238E27FC236}">
                <a16:creationId xmlns:a16="http://schemas.microsoft.com/office/drawing/2014/main" id="{A5142F56-071B-284F-9C9D-36A50F19DC30}"/>
              </a:ext>
            </a:extLst>
          </p:cNvPr>
          <p:cNvSpPr>
            <a:spLocks noGrp="1"/>
          </p:cNvSpPr>
          <p:nvPr>
            <p:ph type="sldNum" sz="quarter" idx="12"/>
          </p:nvPr>
        </p:nvSpPr>
        <p:spPr>
          <a:xfrm>
            <a:off x="6553200" y="6356350"/>
            <a:ext cx="2133600" cy="365125"/>
          </a:xfrm>
        </p:spPr>
        <p:txBody>
          <a:bodyPr/>
          <a:lstStyle/>
          <a:p>
            <a:fld id="{04358825-FB57-CA49-8B08-1E99B68E503C}" type="slidenum">
              <a:rPr lang="nl-NL"/>
              <a:pPr/>
              <a:t>48</a:t>
            </a:fld>
            <a:endParaRPr lang="nl-NL" dirty="0"/>
          </a:p>
        </p:txBody>
      </p:sp>
    </p:spTree>
    <p:extLst>
      <p:ext uri="{BB962C8B-B14F-4D97-AF65-F5344CB8AC3E}">
        <p14:creationId xmlns:p14="http://schemas.microsoft.com/office/powerpoint/2010/main" val="15966014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pic>
        <p:nvPicPr>
          <p:cNvPr id="18434" name="Picture 2" descr="http://www.zweefvliegopleiding.nl/images/beginselen/airflow-nas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2539" y="890071"/>
            <a:ext cx="8343677" cy="469332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hthoek 1"/>
          <p:cNvSpPr/>
          <p:nvPr/>
        </p:nvSpPr>
        <p:spPr>
          <a:xfrm>
            <a:off x="581894" y="5781312"/>
            <a:ext cx="7704856" cy="892552"/>
          </a:xfrm>
          <a:prstGeom prst="rect">
            <a:avLst/>
          </a:prstGeom>
        </p:spPr>
        <p:txBody>
          <a:bodyPr wrap="square">
            <a:spAutoFit/>
          </a:bodyPr>
          <a:lstStyle/>
          <a:p>
            <a:pPr marL="457200" indent="-457200">
              <a:buFont typeface="Wingdings" charset="2"/>
              <a:buChar char="Ø"/>
            </a:pPr>
            <a:r>
              <a:rPr lang="nl-NL" sz="2600" dirty="0"/>
              <a:t>Een voorwerp dat door de lucht vliegt, moet de lucht voor het voorwerp in tweeën splitsen. </a:t>
            </a:r>
          </a:p>
        </p:txBody>
      </p:sp>
      <p:sp>
        <p:nvSpPr>
          <p:cNvPr id="12" name="Text Box 6">
            <a:extLst>
              <a:ext uri="{FF2B5EF4-FFF2-40B4-BE49-F238E27FC236}">
                <a16:creationId xmlns:a16="http://schemas.microsoft.com/office/drawing/2014/main" id="{E65BD0D3-8A28-A245-BD64-7ABE75F5F9E0}"/>
              </a:ext>
            </a:extLst>
          </p:cNvPr>
          <p:cNvSpPr txBox="1">
            <a:spLocks noChangeArrowheads="1"/>
          </p:cNvSpPr>
          <p:nvPr/>
        </p:nvSpPr>
        <p:spPr bwMode="auto">
          <a:xfrm>
            <a:off x="3059832" y="74538"/>
            <a:ext cx="3009093" cy="523220"/>
          </a:xfrm>
          <a:prstGeom prst="rect">
            <a:avLst/>
          </a:prstGeom>
          <a:noFill/>
          <a:ln w="9525">
            <a:noFill/>
            <a:miter lim="800000"/>
            <a:headEnd/>
            <a:tailEnd/>
          </a:ln>
        </p:spPr>
        <p:txBody>
          <a:bodyPr wrap="none">
            <a:spAutoFit/>
          </a:bodyPr>
          <a:lstStyle/>
          <a:p>
            <a:r>
              <a:rPr lang="nl-NL" sz="2800" dirty="0">
                <a:solidFill>
                  <a:schemeClr val="bg1"/>
                </a:solidFill>
              </a:rPr>
              <a:t>5.1.3 De weerstand</a:t>
            </a:r>
          </a:p>
        </p:txBody>
      </p:sp>
      <p:sp>
        <p:nvSpPr>
          <p:cNvPr id="13" name="Tijdelijke aanduiding voor dianummer 5">
            <a:extLst>
              <a:ext uri="{FF2B5EF4-FFF2-40B4-BE49-F238E27FC236}">
                <a16:creationId xmlns:a16="http://schemas.microsoft.com/office/drawing/2014/main" id="{7BEBF637-B43A-A447-A638-667D83BF2BAB}"/>
              </a:ext>
            </a:extLst>
          </p:cNvPr>
          <p:cNvSpPr>
            <a:spLocks noGrp="1"/>
          </p:cNvSpPr>
          <p:nvPr>
            <p:ph type="sldNum" sz="quarter" idx="12"/>
          </p:nvPr>
        </p:nvSpPr>
        <p:spPr>
          <a:xfrm>
            <a:off x="6553200" y="6356350"/>
            <a:ext cx="2133600" cy="365125"/>
          </a:xfrm>
        </p:spPr>
        <p:txBody>
          <a:bodyPr/>
          <a:lstStyle/>
          <a:p>
            <a:fld id="{04358825-FB57-CA49-8B08-1E99B68E503C}" type="slidenum">
              <a:rPr lang="nl-NL"/>
              <a:pPr/>
              <a:t>49</a:t>
            </a:fld>
            <a:endParaRPr lang="nl-NL" dirty="0"/>
          </a:p>
        </p:txBody>
      </p:sp>
    </p:spTree>
    <p:extLst>
      <p:ext uri="{BB962C8B-B14F-4D97-AF65-F5344CB8AC3E}">
        <p14:creationId xmlns:p14="http://schemas.microsoft.com/office/powerpoint/2010/main" val="311968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dianummer 5"/>
          <p:cNvSpPr>
            <a:spLocks noGrp="1"/>
          </p:cNvSpPr>
          <p:nvPr>
            <p:ph type="sldNum" sz="quarter" idx="12"/>
          </p:nvPr>
        </p:nvSpPr>
        <p:spPr/>
        <p:txBody>
          <a:bodyPr/>
          <a:lstStyle/>
          <a:p>
            <a:fld id="{BCF49E00-5F30-D745-A6E1-7EB7285AB45E}" type="slidenum">
              <a:rPr lang="nl-NL"/>
              <a:pPr/>
              <a:t>5</a:t>
            </a:fld>
            <a:endParaRPr lang="nl-NL"/>
          </a:p>
        </p:txBody>
      </p:sp>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pPr fontAlgn="auto">
              <a:spcBef>
                <a:spcPts val="0"/>
              </a:spcBef>
              <a:spcAft>
                <a:spcPts val="0"/>
              </a:spcAft>
              <a:defRPr/>
            </a:pPr>
            <a:endParaRPr lang="nl-NL">
              <a:latin typeface="+mn-lt"/>
              <a:ea typeface="+mn-ea"/>
              <a:cs typeface="+mn-cs"/>
            </a:endParaRPr>
          </a:p>
        </p:txBody>
      </p:sp>
      <p:sp>
        <p:nvSpPr>
          <p:cNvPr id="20483" name="Rectangle 4"/>
          <p:cNvSpPr>
            <a:spLocks noChangeArrowheads="1"/>
          </p:cNvSpPr>
          <p:nvPr/>
        </p:nvSpPr>
        <p:spPr bwMode="auto">
          <a:xfrm>
            <a:off x="2627313" y="25654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nl-NL">
              <a:latin typeface="Calibri" charset="0"/>
            </a:endParaRPr>
          </a:p>
        </p:txBody>
      </p:sp>
      <p:sp>
        <p:nvSpPr>
          <p:cNvPr id="20484" name="Rectangle 5"/>
          <p:cNvSpPr>
            <a:spLocks noChangeArrowheads="1"/>
          </p:cNvSpPr>
          <p:nvPr/>
        </p:nvSpPr>
        <p:spPr bwMode="auto">
          <a:xfrm>
            <a:off x="2409825" y="2109788"/>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nl-NL">
              <a:latin typeface="Calibri" charset="0"/>
            </a:endParaRPr>
          </a:p>
        </p:txBody>
      </p:sp>
      <p:pic>
        <p:nvPicPr>
          <p:cNvPr id="20485" name="Picture 7" descr="LOGO PEG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75"/>
            <a:ext cx="1547813" cy="798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6" name="Text Box 9"/>
          <p:cNvSpPr txBox="1">
            <a:spLocks noChangeArrowheads="1"/>
          </p:cNvSpPr>
          <p:nvPr/>
        </p:nvSpPr>
        <p:spPr bwMode="auto">
          <a:xfrm>
            <a:off x="4767263" y="684213"/>
            <a:ext cx="4484687"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a:t> </a:t>
            </a:r>
          </a:p>
        </p:txBody>
      </p:sp>
      <p:pic>
        <p:nvPicPr>
          <p:cNvPr id="20487"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6750" y="11113"/>
            <a:ext cx="6858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kstvak 11"/>
          <p:cNvSpPr txBox="1"/>
          <p:nvPr/>
        </p:nvSpPr>
        <p:spPr>
          <a:xfrm>
            <a:off x="338932" y="4742606"/>
            <a:ext cx="8856662" cy="1692771"/>
          </a:xfrm>
          <a:prstGeom prst="rect">
            <a:avLst/>
          </a:prstGeom>
          <a:noFill/>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pPr>
              <a:buClr>
                <a:srgbClr val="FF0000"/>
              </a:buClr>
            </a:pPr>
            <a:r>
              <a:rPr lang="nl-NL" sz="2600" b="1" dirty="0"/>
              <a:t>Krachten</a:t>
            </a:r>
            <a:r>
              <a:rPr lang="nl-NL" sz="2600" dirty="0"/>
              <a:t> worden met pijlen weergegeven</a:t>
            </a:r>
          </a:p>
          <a:p>
            <a:pPr>
              <a:buFont typeface="Wingdings" charset="0"/>
              <a:buChar char="Ø"/>
            </a:pPr>
            <a:r>
              <a:rPr lang="nl-NL" sz="2600" dirty="0"/>
              <a:t> De lengte van de pijl geeft de </a:t>
            </a:r>
            <a:r>
              <a:rPr lang="nl-NL" sz="2600" dirty="0">
                <a:solidFill>
                  <a:srgbClr val="C00000"/>
                </a:solidFill>
              </a:rPr>
              <a:t>grootte</a:t>
            </a:r>
            <a:r>
              <a:rPr lang="nl-NL" sz="2600" dirty="0"/>
              <a:t> van de kracht aan,</a:t>
            </a:r>
          </a:p>
          <a:p>
            <a:pPr>
              <a:buFont typeface="Wingdings" charset="0"/>
              <a:buChar char="Ø"/>
            </a:pPr>
            <a:r>
              <a:rPr lang="nl-NL" sz="2600" dirty="0"/>
              <a:t> De stand van de pijl geeft de </a:t>
            </a:r>
            <a:r>
              <a:rPr lang="nl-NL" sz="2600" dirty="0">
                <a:solidFill>
                  <a:srgbClr val="C00000"/>
                </a:solidFill>
              </a:rPr>
              <a:t>richting</a:t>
            </a:r>
            <a:r>
              <a:rPr lang="nl-NL" sz="2600" dirty="0">
                <a:solidFill>
                  <a:srgbClr val="953735"/>
                </a:solidFill>
              </a:rPr>
              <a:t> </a:t>
            </a:r>
            <a:r>
              <a:rPr lang="nl-NL" sz="2600" dirty="0"/>
              <a:t>aan </a:t>
            </a:r>
          </a:p>
          <a:p>
            <a:pPr>
              <a:buFont typeface="Wingdings" charset="0"/>
              <a:buChar char="Ø"/>
            </a:pPr>
            <a:r>
              <a:rPr lang="nl-NL" sz="2600" dirty="0"/>
              <a:t> De </a:t>
            </a:r>
            <a:r>
              <a:rPr lang="nl-NL" sz="2600" dirty="0">
                <a:solidFill>
                  <a:srgbClr val="C00000"/>
                </a:solidFill>
              </a:rPr>
              <a:t>plaats</a:t>
            </a:r>
            <a:r>
              <a:rPr lang="nl-NL" sz="2600" dirty="0"/>
              <a:t> bepaalt de 'werklijn' waarlangs de kracht werkt.</a:t>
            </a:r>
          </a:p>
        </p:txBody>
      </p:sp>
      <p:pic>
        <p:nvPicPr>
          <p:cNvPr id="20494" name="Picture 14" descr="Kracht-definiti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1196753"/>
            <a:ext cx="4765405" cy="3384375"/>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Afbeelding 14"/>
          <p:cNvPicPr>
            <a:picLocks noChangeAspect="1"/>
          </p:cNvPicPr>
          <p:nvPr/>
        </p:nvPicPr>
        <p:blipFill>
          <a:blip r:embed="rId6"/>
          <a:stretch>
            <a:fillRect/>
          </a:stretch>
        </p:blipFill>
        <p:spPr>
          <a:xfrm>
            <a:off x="5138942" y="1196752"/>
            <a:ext cx="3897554" cy="3384376"/>
          </a:xfrm>
          <a:prstGeom prst="rect">
            <a:avLst/>
          </a:prstGeom>
        </p:spPr>
      </p:pic>
      <p:sp>
        <p:nvSpPr>
          <p:cNvPr id="17" name="Text Box 6">
            <a:extLst>
              <a:ext uri="{FF2B5EF4-FFF2-40B4-BE49-F238E27FC236}">
                <a16:creationId xmlns:a16="http://schemas.microsoft.com/office/drawing/2014/main" id="{D33818CC-9EF5-0341-9391-ED3A42A4E3FA}"/>
              </a:ext>
            </a:extLst>
          </p:cNvPr>
          <p:cNvSpPr txBox="1">
            <a:spLocks noChangeArrowheads="1"/>
          </p:cNvSpPr>
          <p:nvPr/>
        </p:nvSpPr>
        <p:spPr bwMode="auto">
          <a:xfrm>
            <a:off x="179512" y="673532"/>
            <a:ext cx="375996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sz="2800" dirty="0">
                <a:solidFill>
                  <a:schemeClr val="bg1"/>
                </a:solidFill>
              </a:rPr>
              <a:t>Een paar basisbegrippen</a:t>
            </a:r>
          </a:p>
        </p:txBody>
      </p:sp>
      <p:sp>
        <p:nvSpPr>
          <p:cNvPr id="18" name="Text Box 6">
            <a:extLst>
              <a:ext uri="{FF2B5EF4-FFF2-40B4-BE49-F238E27FC236}">
                <a16:creationId xmlns:a16="http://schemas.microsoft.com/office/drawing/2014/main" id="{6C0B137E-F978-7444-B3F5-C917C7BADE96}"/>
              </a:ext>
            </a:extLst>
          </p:cNvPr>
          <p:cNvSpPr txBox="1">
            <a:spLocks noChangeArrowheads="1"/>
          </p:cNvSpPr>
          <p:nvPr/>
        </p:nvSpPr>
        <p:spPr bwMode="auto">
          <a:xfrm>
            <a:off x="2267744" y="97468"/>
            <a:ext cx="5259453" cy="523220"/>
          </a:xfrm>
          <a:prstGeom prst="rect">
            <a:avLst/>
          </a:prstGeom>
          <a:noFill/>
          <a:ln w="9525">
            <a:noFill/>
            <a:miter lim="800000"/>
            <a:headEnd/>
            <a:tailEnd/>
          </a:ln>
        </p:spPr>
        <p:txBody>
          <a:bodyPr wrap="none">
            <a:spAutoFit/>
          </a:bodyPr>
          <a:lstStyle/>
          <a:p>
            <a:r>
              <a:rPr lang="nl-NL" sz="2800" dirty="0">
                <a:solidFill>
                  <a:schemeClr val="bg1"/>
                </a:solidFill>
              </a:rPr>
              <a:t>5. Beginselen van het zweefvliegen</a:t>
            </a:r>
          </a:p>
        </p:txBody>
      </p:sp>
    </p:spTree>
    <p:extLst>
      <p:ext uri="{BB962C8B-B14F-4D97-AF65-F5344CB8AC3E}">
        <p14:creationId xmlns:p14="http://schemas.microsoft.com/office/powerpoint/2010/main" val="35624536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pic>
        <p:nvPicPr>
          <p:cNvPr id="17410" name="Picture 2" descr="http://www.zweefvliegopleiding.nl/images/beginselen/weerstand-verschillende-vorm.jpg"/>
          <p:cNvPicPr>
            <a:picLocks noChangeAspect="1" noChangeArrowheads="1"/>
          </p:cNvPicPr>
          <p:nvPr/>
        </p:nvPicPr>
        <p:blipFill rotWithShape="1">
          <a:blip r:embed="rId5">
            <a:extLst>
              <a:ext uri="{28A0092B-C50C-407E-A947-70E740481C1C}">
                <a14:useLocalDpi xmlns:a14="http://schemas.microsoft.com/office/drawing/2010/main" val="0"/>
              </a:ext>
            </a:extLst>
          </a:blip>
          <a:srcRect r="2631"/>
          <a:stretch/>
        </p:blipFill>
        <p:spPr bwMode="auto">
          <a:xfrm>
            <a:off x="3949112" y="792274"/>
            <a:ext cx="5123612" cy="5646693"/>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 Box 6">
            <a:extLst>
              <a:ext uri="{FF2B5EF4-FFF2-40B4-BE49-F238E27FC236}">
                <a16:creationId xmlns:a16="http://schemas.microsoft.com/office/drawing/2014/main" id="{6E2C3794-9CFE-E942-85B3-2EC852BA2470}"/>
              </a:ext>
            </a:extLst>
          </p:cNvPr>
          <p:cNvSpPr txBox="1">
            <a:spLocks noChangeArrowheads="1"/>
          </p:cNvSpPr>
          <p:nvPr/>
        </p:nvSpPr>
        <p:spPr bwMode="auto">
          <a:xfrm>
            <a:off x="3059832" y="74538"/>
            <a:ext cx="3009093" cy="523220"/>
          </a:xfrm>
          <a:prstGeom prst="rect">
            <a:avLst/>
          </a:prstGeom>
          <a:noFill/>
          <a:ln w="9525">
            <a:noFill/>
            <a:miter lim="800000"/>
            <a:headEnd/>
            <a:tailEnd/>
          </a:ln>
        </p:spPr>
        <p:txBody>
          <a:bodyPr wrap="none">
            <a:spAutoFit/>
          </a:bodyPr>
          <a:lstStyle/>
          <a:p>
            <a:r>
              <a:rPr lang="nl-NL" sz="2800" dirty="0">
                <a:solidFill>
                  <a:schemeClr val="bg1"/>
                </a:solidFill>
              </a:rPr>
              <a:t>5.1.3 De weerstand</a:t>
            </a:r>
          </a:p>
        </p:txBody>
      </p:sp>
      <p:sp>
        <p:nvSpPr>
          <p:cNvPr id="13" name="Tijdelijke aanduiding voor dianummer 5">
            <a:extLst>
              <a:ext uri="{FF2B5EF4-FFF2-40B4-BE49-F238E27FC236}">
                <a16:creationId xmlns:a16="http://schemas.microsoft.com/office/drawing/2014/main" id="{8FED7945-FF0B-3244-9611-5BD6FE8FC427}"/>
              </a:ext>
            </a:extLst>
          </p:cNvPr>
          <p:cNvSpPr>
            <a:spLocks noGrp="1"/>
          </p:cNvSpPr>
          <p:nvPr>
            <p:ph type="sldNum" sz="quarter" idx="12"/>
          </p:nvPr>
        </p:nvSpPr>
        <p:spPr>
          <a:xfrm>
            <a:off x="6553200" y="6356350"/>
            <a:ext cx="2133600" cy="365125"/>
          </a:xfrm>
        </p:spPr>
        <p:txBody>
          <a:bodyPr/>
          <a:lstStyle/>
          <a:p>
            <a:fld id="{04358825-FB57-CA49-8B08-1E99B68E503C}" type="slidenum">
              <a:rPr lang="nl-NL"/>
              <a:pPr/>
              <a:t>50</a:t>
            </a:fld>
            <a:endParaRPr lang="nl-NL" dirty="0"/>
          </a:p>
        </p:txBody>
      </p:sp>
      <p:sp>
        <p:nvSpPr>
          <p:cNvPr id="14" name="Text Box 6">
            <a:extLst>
              <a:ext uri="{FF2B5EF4-FFF2-40B4-BE49-F238E27FC236}">
                <a16:creationId xmlns:a16="http://schemas.microsoft.com/office/drawing/2014/main" id="{9623A4EF-8270-2A43-BB26-A438CEC89C85}"/>
              </a:ext>
            </a:extLst>
          </p:cNvPr>
          <p:cNvSpPr txBox="1">
            <a:spLocks noChangeArrowheads="1"/>
          </p:cNvSpPr>
          <p:nvPr/>
        </p:nvSpPr>
        <p:spPr bwMode="auto">
          <a:xfrm>
            <a:off x="179512" y="673532"/>
            <a:ext cx="241437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sz="2800" dirty="0">
                <a:solidFill>
                  <a:schemeClr val="bg1"/>
                </a:solidFill>
              </a:rPr>
              <a:t>Drukweerstand</a:t>
            </a:r>
          </a:p>
        </p:txBody>
      </p:sp>
      <p:sp>
        <p:nvSpPr>
          <p:cNvPr id="15" name="Rechthoek 14">
            <a:extLst>
              <a:ext uri="{FF2B5EF4-FFF2-40B4-BE49-F238E27FC236}">
                <a16:creationId xmlns:a16="http://schemas.microsoft.com/office/drawing/2014/main" id="{670CB7FB-D998-434C-8B25-5B23B3A86C9E}"/>
              </a:ext>
            </a:extLst>
          </p:cNvPr>
          <p:cNvSpPr/>
          <p:nvPr/>
        </p:nvSpPr>
        <p:spPr>
          <a:xfrm>
            <a:off x="179512" y="1300162"/>
            <a:ext cx="3590374" cy="4493538"/>
          </a:xfrm>
          <a:prstGeom prst="rect">
            <a:avLst/>
          </a:prstGeom>
        </p:spPr>
        <p:txBody>
          <a:bodyPr wrap="square">
            <a:spAutoFit/>
          </a:bodyPr>
          <a:lstStyle/>
          <a:p>
            <a:r>
              <a:rPr lang="nl-NL" sz="2600" dirty="0"/>
              <a:t>De </a:t>
            </a:r>
            <a:r>
              <a:rPr lang="nl-NL" sz="2600" b="1" dirty="0">
                <a:solidFill>
                  <a:srgbClr val="C00000"/>
                </a:solidFill>
              </a:rPr>
              <a:t>grootte </a:t>
            </a:r>
            <a:r>
              <a:rPr lang="nl-NL" sz="2600" dirty="0"/>
              <a:t>is</a:t>
            </a:r>
            <a:r>
              <a:rPr lang="nl-NL" sz="2600" b="1" dirty="0">
                <a:solidFill>
                  <a:srgbClr val="C00000"/>
                </a:solidFill>
              </a:rPr>
              <a:t> </a:t>
            </a:r>
            <a:r>
              <a:rPr lang="nl-NL" sz="2600" dirty="0"/>
              <a:t>afhankelijk van:</a:t>
            </a:r>
          </a:p>
          <a:p>
            <a:endParaRPr lang="nl-NL" sz="2600" dirty="0"/>
          </a:p>
          <a:p>
            <a:pPr marL="514350" indent="-514350">
              <a:buClr>
                <a:srgbClr val="C00000"/>
              </a:buClr>
              <a:buFont typeface="+mj-lt"/>
              <a:buAutoNum type="arabicPeriod"/>
            </a:pPr>
            <a:r>
              <a:rPr lang="nl-NL" sz="2600" dirty="0"/>
              <a:t>de grootte van het aanstromingsvlak (S)</a:t>
            </a:r>
          </a:p>
          <a:p>
            <a:pPr marL="514350" indent="-514350">
              <a:buClr>
                <a:srgbClr val="C00000"/>
              </a:buClr>
              <a:buFont typeface="+mj-lt"/>
              <a:buAutoNum type="arabicPeriod"/>
            </a:pPr>
            <a:r>
              <a:rPr lang="nl-NL" sz="2600" dirty="0"/>
              <a:t>de luchtsnelheid (V)</a:t>
            </a:r>
          </a:p>
          <a:p>
            <a:pPr marL="514350" indent="-514350">
              <a:buClr>
                <a:srgbClr val="C00000"/>
              </a:buClr>
              <a:buFont typeface="+mj-lt"/>
              <a:buAutoNum type="arabicPeriod"/>
            </a:pPr>
            <a:r>
              <a:rPr lang="nl-NL" sz="2600" dirty="0"/>
              <a:t>de luchtdichtheid (</a:t>
            </a:r>
            <a:r>
              <a:rPr lang="nl-NL" altLang="ja-JP" sz="2600" dirty="0"/>
              <a:t>ρ) </a:t>
            </a:r>
          </a:p>
          <a:p>
            <a:pPr marL="514350" indent="-514350">
              <a:buClr>
                <a:srgbClr val="C00000"/>
              </a:buClr>
              <a:buFont typeface="+mj-lt"/>
              <a:buAutoNum type="arabicPeriod"/>
            </a:pPr>
            <a:r>
              <a:rPr lang="nl-NL" sz="2600" dirty="0"/>
              <a:t>de vorm</a:t>
            </a:r>
          </a:p>
          <a:p>
            <a:pPr marL="514350" indent="-514350">
              <a:buClr>
                <a:srgbClr val="C00000"/>
              </a:buClr>
              <a:buFont typeface="+mj-lt"/>
              <a:buAutoNum type="arabicPeriod"/>
            </a:pPr>
            <a:r>
              <a:rPr lang="nl-NL" sz="2600" dirty="0"/>
              <a:t>de aanvalshoek</a:t>
            </a:r>
          </a:p>
          <a:p>
            <a:pPr marL="514350" indent="-514350">
              <a:buFont typeface="+mj-lt"/>
              <a:buAutoNum type="arabicPeriod"/>
            </a:pPr>
            <a:endParaRPr lang="nl-NL" sz="2600" dirty="0">
              <a:solidFill>
                <a:srgbClr val="C00000"/>
              </a:solidFill>
            </a:endParaRPr>
          </a:p>
          <a:p>
            <a:r>
              <a:rPr lang="nl-NL" sz="2600" dirty="0"/>
              <a:t>D</a:t>
            </a:r>
            <a:r>
              <a:rPr lang="nl-NL" sz="2600" baseline="-25000" dirty="0"/>
              <a:t>druk</a:t>
            </a:r>
            <a:r>
              <a:rPr lang="nl-NL" sz="2600" dirty="0"/>
              <a:t>=1/2 </a:t>
            </a:r>
            <a:r>
              <a:rPr lang="nl-NL" altLang="ja-JP" sz="2600" dirty="0"/>
              <a:t>ρ V</a:t>
            </a:r>
            <a:r>
              <a:rPr lang="nl-NL" altLang="ja-JP" sz="2600" baseline="30000" dirty="0"/>
              <a:t>2</a:t>
            </a:r>
            <a:r>
              <a:rPr lang="nl-NL" altLang="ja-JP" sz="2600" dirty="0"/>
              <a:t> x S x </a:t>
            </a:r>
            <a:r>
              <a:rPr lang="nl-NL" altLang="ja-JP" sz="2600" dirty="0" err="1"/>
              <a:t>Cd</a:t>
            </a:r>
            <a:r>
              <a:rPr lang="nl-NL" altLang="ja-JP" sz="2600" baseline="-25000" dirty="0" err="1"/>
              <a:t>Druk</a:t>
            </a:r>
            <a:endParaRPr lang="nl-NL" sz="2600" baseline="-25000" dirty="0"/>
          </a:p>
        </p:txBody>
      </p:sp>
    </p:spTree>
    <p:extLst>
      <p:ext uri="{BB962C8B-B14F-4D97-AF65-F5344CB8AC3E}">
        <p14:creationId xmlns:p14="http://schemas.microsoft.com/office/powerpoint/2010/main" val="10192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 name="Rechthoek 1"/>
          <p:cNvSpPr/>
          <p:nvPr/>
        </p:nvSpPr>
        <p:spPr>
          <a:xfrm>
            <a:off x="179512" y="1155681"/>
            <a:ext cx="8748464" cy="1292662"/>
          </a:xfrm>
          <a:prstGeom prst="rect">
            <a:avLst/>
          </a:prstGeom>
        </p:spPr>
        <p:txBody>
          <a:bodyPr wrap="square">
            <a:spAutoFit/>
          </a:bodyPr>
          <a:lstStyle/>
          <a:p>
            <a:pPr>
              <a:buClr>
                <a:srgbClr val="FF0000"/>
              </a:buClr>
            </a:pPr>
            <a:r>
              <a:rPr lang="nl-NL" sz="2600" dirty="0">
                <a:solidFill>
                  <a:srgbClr val="C00000"/>
                </a:solidFill>
              </a:rPr>
              <a:t>1. De grootte van het aanstromingsvlak (S) </a:t>
            </a:r>
          </a:p>
          <a:p>
            <a:pPr marL="457200" indent="-457200">
              <a:buFont typeface="Wingdings" pitchFamily="2" charset="2"/>
              <a:buChar char="Ø"/>
            </a:pPr>
            <a:r>
              <a:rPr lang="nl-NL" sz="2600" dirty="0"/>
              <a:t>Twee keer zo'n dikke vleugel, geeft twee keer zo'n grote drukweerstand.</a:t>
            </a:r>
          </a:p>
        </p:txBody>
      </p:sp>
      <p:pic>
        <p:nvPicPr>
          <p:cNvPr id="3" name="Afbeelding 2"/>
          <p:cNvPicPr>
            <a:picLocks noChangeAspect="1"/>
          </p:cNvPicPr>
          <p:nvPr/>
        </p:nvPicPr>
        <p:blipFill>
          <a:blip r:embed="rId4"/>
          <a:stretch>
            <a:fillRect/>
          </a:stretch>
        </p:blipFill>
        <p:spPr>
          <a:xfrm>
            <a:off x="444317" y="2575710"/>
            <a:ext cx="8255365" cy="3742432"/>
          </a:xfrm>
          <a:prstGeom prst="rect">
            <a:avLst/>
          </a:prstGeom>
        </p:spPr>
      </p:pic>
      <p:sp>
        <p:nvSpPr>
          <p:cNvPr id="12" name="Text Box 6">
            <a:extLst>
              <a:ext uri="{FF2B5EF4-FFF2-40B4-BE49-F238E27FC236}">
                <a16:creationId xmlns:a16="http://schemas.microsoft.com/office/drawing/2014/main" id="{08FEEE24-DBA6-7F4D-8E59-D0EFDB8032CB}"/>
              </a:ext>
            </a:extLst>
          </p:cNvPr>
          <p:cNvSpPr txBox="1">
            <a:spLocks noChangeArrowheads="1"/>
          </p:cNvSpPr>
          <p:nvPr/>
        </p:nvSpPr>
        <p:spPr bwMode="auto">
          <a:xfrm>
            <a:off x="3059832" y="74538"/>
            <a:ext cx="3009093" cy="523220"/>
          </a:xfrm>
          <a:prstGeom prst="rect">
            <a:avLst/>
          </a:prstGeom>
          <a:noFill/>
          <a:ln w="9525">
            <a:noFill/>
            <a:miter lim="800000"/>
            <a:headEnd/>
            <a:tailEnd/>
          </a:ln>
        </p:spPr>
        <p:txBody>
          <a:bodyPr wrap="none">
            <a:spAutoFit/>
          </a:bodyPr>
          <a:lstStyle/>
          <a:p>
            <a:r>
              <a:rPr lang="nl-NL" sz="2800" dirty="0">
                <a:solidFill>
                  <a:schemeClr val="bg1"/>
                </a:solidFill>
              </a:rPr>
              <a:t>5.1.3 De weerstand</a:t>
            </a:r>
          </a:p>
        </p:txBody>
      </p:sp>
      <p:sp>
        <p:nvSpPr>
          <p:cNvPr id="13" name="Tijdelijke aanduiding voor dianummer 5">
            <a:extLst>
              <a:ext uri="{FF2B5EF4-FFF2-40B4-BE49-F238E27FC236}">
                <a16:creationId xmlns:a16="http://schemas.microsoft.com/office/drawing/2014/main" id="{1D0D7FDF-0875-E640-815F-119182C8D80C}"/>
              </a:ext>
            </a:extLst>
          </p:cNvPr>
          <p:cNvSpPr>
            <a:spLocks noGrp="1"/>
          </p:cNvSpPr>
          <p:nvPr>
            <p:ph type="sldNum" sz="quarter" idx="12"/>
          </p:nvPr>
        </p:nvSpPr>
        <p:spPr>
          <a:xfrm>
            <a:off x="6553200" y="6356350"/>
            <a:ext cx="2133600" cy="365125"/>
          </a:xfrm>
        </p:spPr>
        <p:txBody>
          <a:bodyPr/>
          <a:lstStyle/>
          <a:p>
            <a:fld id="{04358825-FB57-CA49-8B08-1E99B68E503C}" type="slidenum">
              <a:rPr lang="nl-NL"/>
              <a:pPr/>
              <a:t>51</a:t>
            </a:fld>
            <a:endParaRPr lang="nl-NL" dirty="0"/>
          </a:p>
        </p:txBody>
      </p:sp>
      <p:sp>
        <p:nvSpPr>
          <p:cNvPr id="14" name="Text Box 6">
            <a:extLst>
              <a:ext uri="{FF2B5EF4-FFF2-40B4-BE49-F238E27FC236}">
                <a16:creationId xmlns:a16="http://schemas.microsoft.com/office/drawing/2014/main" id="{20002F56-2476-FC4C-ADBE-16ACA987EC79}"/>
              </a:ext>
            </a:extLst>
          </p:cNvPr>
          <p:cNvSpPr txBox="1">
            <a:spLocks noChangeArrowheads="1"/>
          </p:cNvSpPr>
          <p:nvPr/>
        </p:nvSpPr>
        <p:spPr bwMode="auto">
          <a:xfrm>
            <a:off x="179512" y="673532"/>
            <a:ext cx="241437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sz="2800" dirty="0">
                <a:solidFill>
                  <a:schemeClr val="bg1"/>
                </a:solidFill>
              </a:rPr>
              <a:t>Drukweerstand</a:t>
            </a:r>
          </a:p>
        </p:txBody>
      </p:sp>
    </p:spTree>
    <p:extLst>
      <p:ext uri="{BB962C8B-B14F-4D97-AF65-F5344CB8AC3E}">
        <p14:creationId xmlns:p14="http://schemas.microsoft.com/office/powerpoint/2010/main" val="29506717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 name="Rechthoek 1"/>
          <p:cNvSpPr/>
          <p:nvPr/>
        </p:nvSpPr>
        <p:spPr>
          <a:xfrm>
            <a:off x="179512" y="1142012"/>
            <a:ext cx="8748464" cy="1292662"/>
          </a:xfrm>
          <a:prstGeom prst="rect">
            <a:avLst/>
          </a:prstGeom>
        </p:spPr>
        <p:txBody>
          <a:bodyPr wrap="square">
            <a:spAutoFit/>
          </a:bodyPr>
          <a:lstStyle/>
          <a:p>
            <a:pPr>
              <a:buClr>
                <a:srgbClr val="FF0000"/>
              </a:buClr>
            </a:pPr>
            <a:r>
              <a:rPr lang="nl-NL" sz="2600" dirty="0">
                <a:solidFill>
                  <a:srgbClr val="C00000"/>
                </a:solidFill>
              </a:rPr>
              <a:t>2. De luchtsnelheid (V) </a:t>
            </a:r>
          </a:p>
          <a:p>
            <a:pPr marL="457200" indent="-457200">
              <a:buFont typeface="Wingdings" pitchFamily="2" charset="2"/>
              <a:buChar char="Ø"/>
            </a:pPr>
            <a:r>
              <a:rPr lang="nl-NL" sz="2600" dirty="0"/>
              <a:t>Twee keer zo snel vliegen veroorzaakt vier keer zoveel drukweerstand.</a:t>
            </a:r>
          </a:p>
        </p:txBody>
      </p:sp>
      <p:pic>
        <p:nvPicPr>
          <p:cNvPr id="3" name="Afbeelding 2"/>
          <p:cNvPicPr>
            <a:picLocks noChangeAspect="1"/>
          </p:cNvPicPr>
          <p:nvPr/>
        </p:nvPicPr>
        <p:blipFill>
          <a:blip r:embed="rId4"/>
          <a:stretch>
            <a:fillRect/>
          </a:stretch>
        </p:blipFill>
        <p:spPr>
          <a:xfrm>
            <a:off x="165870" y="2657215"/>
            <a:ext cx="8784976" cy="3177233"/>
          </a:xfrm>
          <a:prstGeom prst="rect">
            <a:avLst/>
          </a:prstGeom>
        </p:spPr>
      </p:pic>
      <p:sp>
        <p:nvSpPr>
          <p:cNvPr id="12" name="Text Box 6">
            <a:extLst>
              <a:ext uri="{FF2B5EF4-FFF2-40B4-BE49-F238E27FC236}">
                <a16:creationId xmlns:a16="http://schemas.microsoft.com/office/drawing/2014/main" id="{FC1E08FC-DFB9-7042-9667-A06C036C064F}"/>
              </a:ext>
            </a:extLst>
          </p:cNvPr>
          <p:cNvSpPr txBox="1">
            <a:spLocks noChangeArrowheads="1"/>
          </p:cNvSpPr>
          <p:nvPr/>
        </p:nvSpPr>
        <p:spPr bwMode="auto">
          <a:xfrm>
            <a:off x="3059832" y="74538"/>
            <a:ext cx="3009093" cy="523220"/>
          </a:xfrm>
          <a:prstGeom prst="rect">
            <a:avLst/>
          </a:prstGeom>
          <a:noFill/>
          <a:ln w="9525">
            <a:noFill/>
            <a:miter lim="800000"/>
            <a:headEnd/>
            <a:tailEnd/>
          </a:ln>
        </p:spPr>
        <p:txBody>
          <a:bodyPr wrap="none">
            <a:spAutoFit/>
          </a:bodyPr>
          <a:lstStyle/>
          <a:p>
            <a:r>
              <a:rPr lang="nl-NL" sz="2800" dirty="0">
                <a:solidFill>
                  <a:schemeClr val="bg1"/>
                </a:solidFill>
              </a:rPr>
              <a:t>5.1.3 De weerstand</a:t>
            </a:r>
          </a:p>
        </p:txBody>
      </p:sp>
      <p:sp>
        <p:nvSpPr>
          <p:cNvPr id="13" name="Tijdelijke aanduiding voor dianummer 5">
            <a:extLst>
              <a:ext uri="{FF2B5EF4-FFF2-40B4-BE49-F238E27FC236}">
                <a16:creationId xmlns:a16="http://schemas.microsoft.com/office/drawing/2014/main" id="{7B4B7547-1F64-CD49-887C-81ECABC5F645}"/>
              </a:ext>
            </a:extLst>
          </p:cNvPr>
          <p:cNvSpPr>
            <a:spLocks noGrp="1"/>
          </p:cNvSpPr>
          <p:nvPr>
            <p:ph type="sldNum" sz="quarter" idx="12"/>
          </p:nvPr>
        </p:nvSpPr>
        <p:spPr>
          <a:xfrm>
            <a:off x="6553200" y="6356350"/>
            <a:ext cx="2133600" cy="365125"/>
          </a:xfrm>
        </p:spPr>
        <p:txBody>
          <a:bodyPr/>
          <a:lstStyle/>
          <a:p>
            <a:fld id="{04358825-FB57-CA49-8B08-1E99B68E503C}" type="slidenum">
              <a:rPr lang="nl-NL"/>
              <a:pPr/>
              <a:t>52</a:t>
            </a:fld>
            <a:endParaRPr lang="nl-NL" dirty="0"/>
          </a:p>
        </p:txBody>
      </p:sp>
      <p:sp>
        <p:nvSpPr>
          <p:cNvPr id="14" name="Text Box 6">
            <a:extLst>
              <a:ext uri="{FF2B5EF4-FFF2-40B4-BE49-F238E27FC236}">
                <a16:creationId xmlns:a16="http://schemas.microsoft.com/office/drawing/2014/main" id="{0C75E025-8140-8148-B0EE-CF50CA75B6FD}"/>
              </a:ext>
            </a:extLst>
          </p:cNvPr>
          <p:cNvSpPr txBox="1">
            <a:spLocks noChangeArrowheads="1"/>
          </p:cNvSpPr>
          <p:nvPr/>
        </p:nvSpPr>
        <p:spPr bwMode="auto">
          <a:xfrm>
            <a:off x="179512" y="673532"/>
            <a:ext cx="241437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sz="2800" dirty="0">
                <a:solidFill>
                  <a:schemeClr val="bg1"/>
                </a:solidFill>
              </a:rPr>
              <a:t>Drukweerstand</a:t>
            </a:r>
          </a:p>
        </p:txBody>
      </p:sp>
    </p:spTree>
    <p:extLst>
      <p:ext uri="{BB962C8B-B14F-4D97-AF65-F5344CB8AC3E}">
        <p14:creationId xmlns:p14="http://schemas.microsoft.com/office/powerpoint/2010/main" val="29506717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 name="Rechthoek 1"/>
          <p:cNvSpPr/>
          <p:nvPr/>
        </p:nvSpPr>
        <p:spPr>
          <a:xfrm>
            <a:off x="213816" y="1196752"/>
            <a:ext cx="8748464" cy="2123658"/>
          </a:xfrm>
          <a:prstGeom prst="rect">
            <a:avLst/>
          </a:prstGeom>
        </p:spPr>
        <p:txBody>
          <a:bodyPr wrap="square">
            <a:spAutoFit/>
          </a:bodyPr>
          <a:lstStyle/>
          <a:p>
            <a:pPr>
              <a:buClr>
                <a:srgbClr val="FF0000"/>
              </a:buClr>
            </a:pPr>
            <a:r>
              <a:rPr lang="nl-NL" sz="2600" dirty="0">
                <a:solidFill>
                  <a:srgbClr val="C00000"/>
                </a:solidFill>
              </a:rPr>
              <a:t>3. De luchtdichtheid (</a:t>
            </a:r>
            <a:r>
              <a:rPr lang="nl-NL" altLang="ja-JP" sz="2600" dirty="0">
                <a:solidFill>
                  <a:srgbClr val="C00000"/>
                </a:solidFill>
              </a:rPr>
              <a:t>ρ) </a:t>
            </a:r>
          </a:p>
          <a:p>
            <a:pPr marL="457200" indent="-457200">
              <a:buFont typeface="Wingdings" pitchFamily="2" charset="2"/>
              <a:buChar char="Ø"/>
            </a:pPr>
            <a:r>
              <a:rPr lang="nl-BE" sz="2600" dirty="0"/>
              <a:t>Twee keer zo’n hoge luchtdichtheid geeft twee keer zo’n hoge weerstand.</a:t>
            </a:r>
          </a:p>
          <a:p>
            <a:pPr marL="457200" indent="-457200">
              <a:buFont typeface="Wingdings" pitchFamily="2" charset="2"/>
              <a:buChar char="Ø"/>
            </a:pPr>
            <a:r>
              <a:rPr lang="nl-BE" sz="2600" dirty="0"/>
              <a:t>Neemt af met de hoogte maar ook temperatuur afhankelijk.</a:t>
            </a:r>
          </a:p>
          <a:p>
            <a:pPr>
              <a:buClr>
                <a:srgbClr val="FF0000"/>
              </a:buClr>
            </a:pPr>
            <a:endParaRPr lang="nl-NL" altLang="ja-JP" sz="2800" dirty="0">
              <a:solidFill>
                <a:srgbClr val="C00000"/>
              </a:solidFill>
            </a:endParaRPr>
          </a:p>
        </p:txBody>
      </p:sp>
      <p:pic>
        <p:nvPicPr>
          <p:cNvPr id="3" name="Afbeelding 2"/>
          <p:cNvPicPr>
            <a:picLocks noChangeAspect="1"/>
          </p:cNvPicPr>
          <p:nvPr/>
        </p:nvPicPr>
        <p:blipFill>
          <a:blip r:embed="rId5"/>
          <a:stretch>
            <a:fillRect/>
          </a:stretch>
        </p:blipFill>
        <p:spPr>
          <a:xfrm>
            <a:off x="242659" y="2901702"/>
            <a:ext cx="8709197" cy="3454648"/>
          </a:xfrm>
          <a:prstGeom prst="rect">
            <a:avLst/>
          </a:prstGeom>
        </p:spPr>
      </p:pic>
      <p:sp>
        <p:nvSpPr>
          <p:cNvPr id="12" name="Text Box 6">
            <a:extLst>
              <a:ext uri="{FF2B5EF4-FFF2-40B4-BE49-F238E27FC236}">
                <a16:creationId xmlns:a16="http://schemas.microsoft.com/office/drawing/2014/main" id="{A38C4B6A-38F6-094C-89A8-2E408666F60B}"/>
              </a:ext>
            </a:extLst>
          </p:cNvPr>
          <p:cNvSpPr txBox="1">
            <a:spLocks noChangeArrowheads="1"/>
          </p:cNvSpPr>
          <p:nvPr/>
        </p:nvSpPr>
        <p:spPr bwMode="auto">
          <a:xfrm>
            <a:off x="3059832" y="74538"/>
            <a:ext cx="3009093" cy="523220"/>
          </a:xfrm>
          <a:prstGeom prst="rect">
            <a:avLst/>
          </a:prstGeom>
          <a:noFill/>
          <a:ln w="9525">
            <a:noFill/>
            <a:miter lim="800000"/>
            <a:headEnd/>
            <a:tailEnd/>
          </a:ln>
        </p:spPr>
        <p:txBody>
          <a:bodyPr wrap="none">
            <a:spAutoFit/>
          </a:bodyPr>
          <a:lstStyle/>
          <a:p>
            <a:r>
              <a:rPr lang="nl-NL" sz="2800" dirty="0">
                <a:solidFill>
                  <a:schemeClr val="bg1"/>
                </a:solidFill>
              </a:rPr>
              <a:t>5.1.3 De weerstand</a:t>
            </a:r>
          </a:p>
        </p:txBody>
      </p:sp>
      <p:sp>
        <p:nvSpPr>
          <p:cNvPr id="13" name="Tijdelijke aanduiding voor dianummer 5">
            <a:extLst>
              <a:ext uri="{FF2B5EF4-FFF2-40B4-BE49-F238E27FC236}">
                <a16:creationId xmlns:a16="http://schemas.microsoft.com/office/drawing/2014/main" id="{E024E94E-7C24-1749-AB4B-4FEAB4F052A0}"/>
              </a:ext>
            </a:extLst>
          </p:cNvPr>
          <p:cNvSpPr>
            <a:spLocks noGrp="1"/>
          </p:cNvSpPr>
          <p:nvPr>
            <p:ph type="sldNum" sz="quarter" idx="12"/>
          </p:nvPr>
        </p:nvSpPr>
        <p:spPr>
          <a:xfrm>
            <a:off x="6553200" y="6356350"/>
            <a:ext cx="2133600" cy="365125"/>
          </a:xfrm>
        </p:spPr>
        <p:txBody>
          <a:bodyPr/>
          <a:lstStyle/>
          <a:p>
            <a:fld id="{04358825-FB57-CA49-8B08-1E99B68E503C}" type="slidenum">
              <a:rPr lang="nl-NL"/>
              <a:pPr/>
              <a:t>53</a:t>
            </a:fld>
            <a:endParaRPr lang="nl-NL" dirty="0"/>
          </a:p>
        </p:txBody>
      </p:sp>
      <p:sp>
        <p:nvSpPr>
          <p:cNvPr id="14" name="Text Box 6">
            <a:extLst>
              <a:ext uri="{FF2B5EF4-FFF2-40B4-BE49-F238E27FC236}">
                <a16:creationId xmlns:a16="http://schemas.microsoft.com/office/drawing/2014/main" id="{A429980B-53FE-5844-BBB1-5B67D4A6BC71}"/>
              </a:ext>
            </a:extLst>
          </p:cNvPr>
          <p:cNvSpPr txBox="1">
            <a:spLocks noChangeArrowheads="1"/>
          </p:cNvSpPr>
          <p:nvPr/>
        </p:nvSpPr>
        <p:spPr bwMode="auto">
          <a:xfrm>
            <a:off x="179512" y="673532"/>
            <a:ext cx="241437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sz="2800" dirty="0">
                <a:solidFill>
                  <a:schemeClr val="bg1"/>
                </a:solidFill>
              </a:rPr>
              <a:t>Drukweerstand</a:t>
            </a:r>
          </a:p>
        </p:txBody>
      </p:sp>
    </p:spTree>
    <p:extLst>
      <p:ext uri="{BB962C8B-B14F-4D97-AF65-F5344CB8AC3E}">
        <p14:creationId xmlns:p14="http://schemas.microsoft.com/office/powerpoint/2010/main" val="29506717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 name="Rechthoek 1"/>
          <p:cNvSpPr/>
          <p:nvPr/>
        </p:nvSpPr>
        <p:spPr>
          <a:xfrm>
            <a:off x="216024" y="1173454"/>
            <a:ext cx="8748464" cy="892552"/>
          </a:xfrm>
          <a:prstGeom prst="rect">
            <a:avLst/>
          </a:prstGeom>
        </p:spPr>
        <p:txBody>
          <a:bodyPr wrap="square">
            <a:spAutoFit/>
          </a:bodyPr>
          <a:lstStyle/>
          <a:p>
            <a:pPr>
              <a:buClr>
                <a:srgbClr val="FF0000"/>
              </a:buClr>
            </a:pPr>
            <a:r>
              <a:rPr lang="nl-NL" sz="2600" dirty="0">
                <a:solidFill>
                  <a:srgbClr val="C00000"/>
                </a:solidFill>
              </a:rPr>
              <a:t>4. De vorm van het onderdeel van het vliegtuig</a:t>
            </a:r>
          </a:p>
          <a:p>
            <a:pPr marL="457200" indent="-457200">
              <a:buFont typeface="Wingdings" pitchFamily="2" charset="2"/>
              <a:buChar char="Ø"/>
            </a:pPr>
            <a:r>
              <a:rPr lang="nl-NL" sz="2600" dirty="0"/>
              <a:t>De druppelvorm geeft de minste drukweerstand.</a:t>
            </a:r>
          </a:p>
        </p:txBody>
      </p:sp>
      <p:pic>
        <p:nvPicPr>
          <p:cNvPr id="3" name="Afbeelding 2"/>
          <p:cNvPicPr>
            <a:picLocks noChangeAspect="1"/>
          </p:cNvPicPr>
          <p:nvPr/>
        </p:nvPicPr>
        <p:blipFill>
          <a:blip r:embed="rId4"/>
          <a:stretch>
            <a:fillRect/>
          </a:stretch>
        </p:blipFill>
        <p:spPr>
          <a:xfrm>
            <a:off x="957263" y="2339975"/>
            <a:ext cx="7620000" cy="3619500"/>
          </a:xfrm>
          <a:prstGeom prst="rect">
            <a:avLst/>
          </a:prstGeom>
        </p:spPr>
      </p:pic>
      <p:sp>
        <p:nvSpPr>
          <p:cNvPr id="12" name="Text Box 6">
            <a:extLst>
              <a:ext uri="{FF2B5EF4-FFF2-40B4-BE49-F238E27FC236}">
                <a16:creationId xmlns:a16="http://schemas.microsoft.com/office/drawing/2014/main" id="{5F9CFDFE-AEF8-5D4E-A8B7-50911996A9B9}"/>
              </a:ext>
            </a:extLst>
          </p:cNvPr>
          <p:cNvSpPr txBox="1">
            <a:spLocks noChangeArrowheads="1"/>
          </p:cNvSpPr>
          <p:nvPr/>
        </p:nvSpPr>
        <p:spPr bwMode="auto">
          <a:xfrm>
            <a:off x="3059832" y="74538"/>
            <a:ext cx="3009093" cy="523220"/>
          </a:xfrm>
          <a:prstGeom prst="rect">
            <a:avLst/>
          </a:prstGeom>
          <a:noFill/>
          <a:ln w="9525">
            <a:noFill/>
            <a:miter lim="800000"/>
            <a:headEnd/>
            <a:tailEnd/>
          </a:ln>
        </p:spPr>
        <p:txBody>
          <a:bodyPr wrap="none">
            <a:spAutoFit/>
          </a:bodyPr>
          <a:lstStyle/>
          <a:p>
            <a:r>
              <a:rPr lang="nl-NL" sz="2800" dirty="0">
                <a:solidFill>
                  <a:schemeClr val="bg1"/>
                </a:solidFill>
              </a:rPr>
              <a:t>5.1.3 De weerstand</a:t>
            </a:r>
          </a:p>
        </p:txBody>
      </p:sp>
      <p:sp>
        <p:nvSpPr>
          <p:cNvPr id="13" name="Tijdelijke aanduiding voor dianummer 5">
            <a:extLst>
              <a:ext uri="{FF2B5EF4-FFF2-40B4-BE49-F238E27FC236}">
                <a16:creationId xmlns:a16="http://schemas.microsoft.com/office/drawing/2014/main" id="{2848C252-D7D9-4D4E-8CE0-BA495C86DEF8}"/>
              </a:ext>
            </a:extLst>
          </p:cNvPr>
          <p:cNvSpPr>
            <a:spLocks noGrp="1"/>
          </p:cNvSpPr>
          <p:nvPr>
            <p:ph type="sldNum" sz="quarter" idx="12"/>
          </p:nvPr>
        </p:nvSpPr>
        <p:spPr>
          <a:xfrm>
            <a:off x="6553200" y="6356350"/>
            <a:ext cx="2133600" cy="365125"/>
          </a:xfrm>
        </p:spPr>
        <p:txBody>
          <a:bodyPr/>
          <a:lstStyle/>
          <a:p>
            <a:fld id="{04358825-FB57-CA49-8B08-1E99B68E503C}" type="slidenum">
              <a:rPr lang="nl-NL"/>
              <a:pPr/>
              <a:t>54</a:t>
            </a:fld>
            <a:endParaRPr lang="nl-NL" dirty="0"/>
          </a:p>
        </p:txBody>
      </p:sp>
      <p:sp>
        <p:nvSpPr>
          <p:cNvPr id="14" name="Text Box 6">
            <a:extLst>
              <a:ext uri="{FF2B5EF4-FFF2-40B4-BE49-F238E27FC236}">
                <a16:creationId xmlns:a16="http://schemas.microsoft.com/office/drawing/2014/main" id="{E3E0A821-6CBC-2E4E-B29C-EFE91ED10A98}"/>
              </a:ext>
            </a:extLst>
          </p:cNvPr>
          <p:cNvSpPr txBox="1">
            <a:spLocks noChangeArrowheads="1"/>
          </p:cNvSpPr>
          <p:nvPr/>
        </p:nvSpPr>
        <p:spPr bwMode="auto">
          <a:xfrm>
            <a:off x="179512" y="673532"/>
            <a:ext cx="241437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sz="2800" dirty="0">
                <a:solidFill>
                  <a:schemeClr val="bg1"/>
                </a:solidFill>
              </a:rPr>
              <a:t>Drukweerstand</a:t>
            </a:r>
          </a:p>
        </p:txBody>
      </p:sp>
    </p:spTree>
    <p:extLst>
      <p:ext uri="{BB962C8B-B14F-4D97-AF65-F5344CB8AC3E}">
        <p14:creationId xmlns:p14="http://schemas.microsoft.com/office/powerpoint/2010/main" val="29506717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 name="Rechthoek 1"/>
          <p:cNvSpPr/>
          <p:nvPr/>
        </p:nvSpPr>
        <p:spPr>
          <a:xfrm>
            <a:off x="216024" y="1187013"/>
            <a:ext cx="8748464" cy="1292662"/>
          </a:xfrm>
          <a:prstGeom prst="rect">
            <a:avLst/>
          </a:prstGeom>
        </p:spPr>
        <p:txBody>
          <a:bodyPr wrap="square">
            <a:spAutoFit/>
          </a:bodyPr>
          <a:lstStyle/>
          <a:p>
            <a:pPr>
              <a:buClr>
                <a:srgbClr val="FF0000"/>
              </a:buClr>
            </a:pPr>
            <a:r>
              <a:rPr lang="nl-NL" sz="2600" dirty="0">
                <a:solidFill>
                  <a:srgbClr val="C00000"/>
                </a:solidFill>
              </a:rPr>
              <a:t>5. De aanvalshoek </a:t>
            </a:r>
          </a:p>
          <a:p>
            <a:pPr marL="457200" indent="-457200">
              <a:buFont typeface="Wingdings" pitchFamily="2" charset="2"/>
              <a:buChar char="Ø"/>
            </a:pPr>
            <a:r>
              <a:rPr lang="nl-NL" sz="2600" dirty="0"/>
              <a:t>Hoe groter de hoek die het voorwerp maakt met de aanstromende lucht, hoe groter de drukweerstand.</a:t>
            </a:r>
          </a:p>
        </p:txBody>
      </p:sp>
      <p:pic>
        <p:nvPicPr>
          <p:cNvPr id="12" name="Picture 12" descr="body under ang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690" y="2794001"/>
            <a:ext cx="8207375" cy="3232150"/>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ext Box 6">
            <a:extLst>
              <a:ext uri="{FF2B5EF4-FFF2-40B4-BE49-F238E27FC236}">
                <a16:creationId xmlns:a16="http://schemas.microsoft.com/office/drawing/2014/main" id="{5F516794-8BE3-854B-A61C-9E38C0ED5AC8}"/>
              </a:ext>
            </a:extLst>
          </p:cNvPr>
          <p:cNvSpPr txBox="1">
            <a:spLocks noChangeArrowheads="1"/>
          </p:cNvSpPr>
          <p:nvPr/>
        </p:nvSpPr>
        <p:spPr bwMode="auto">
          <a:xfrm>
            <a:off x="3059832" y="74538"/>
            <a:ext cx="3009093" cy="523220"/>
          </a:xfrm>
          <a:prstGeom prst="rect">
            <a:avLst/>
          </a:prstGeom>
          <a:noFill/>
          <a:ln w="9525">
            <a:noFill/>
            <a:miter lim="800000"/>
            <a:headEnd/>
            <a:tailEnd/>
          </a:ln>
        </p:spPr>
        <p:txBody>
          <a:bodyPr wrap="none">
            <a:spAutoFit/>
          </a:bodyPr>
          <a:lstStyle/>
          <a:p>
            <a:r>
              <a:rPr lang="nl-NL" sz="2800" dirty="0">
                <a:solidFill>
                  <a:schemeClr val="bg1"/>
                </a:solidFill>
              </a:rPr>
              <a:t>5.1.3 De weerstand</a:t>
            </a:r>
          </a:p>
        </p:txBody>
      </p:sp>
      <p:sp>
        <p:nvSpPr>
          <p:cNvPr id="14" name="Tijdelijke aanduiding voor dianummer 5">
            <a:extLst>
              <a:ext uri="{FF2B5EF4-FFF2-40B4-BE49-F238E27FC236}">
                <a16:creationId xmlns:a16="http://schemas.microsoft.com/office/drawing/2014/main" id="{1A68D036-F008-6F4D-AD8A-8186851C3100}"/>
              </a:ext>
            </a:extLst>
          </p:cNvPr>
          <p:cNvSpPr>
            <a:spLocks noGrp="1"/>
          </p:cNvSpPr>
          <p:nvPr>
            <p:ph type="sldNum" sz="quarter" idx="12"/>
          </p:nvPr>
        </p:nvSpPr>
        <p:spPr>
          <a:xfrm>
            <a:off x="6553200" y="6356350"/>
            <a:ext cx="2133600" cy="365125"/>
          </a:xfrm>
        </p:spPr>
        <p:txBody>
          <a:bodyPr/>
          <a:lstStyle/>
          <a:p>
            <a:fld id="{04358825-FB57-CA49-8B08-1E99B68E503C}" type="slidenum">
              <a:rPr lang="nl-NL"/>
              <a:pPr/>
              <a:t>55</a:t>
            </a:fld>
            <a:endParaRPr lang="nl-NL" dirty="0"/>
          </a:p>
        </p:txBody>
      </p:sp>
      <p:sp>
        <p:nvSpPr>
          <p:cNvPr id="15" name="Text Box 6">
            <a:extLst>
              <a:ext uri="{FF2B5EF4-FFF2-40B4-BE49-F238E27FC236}">
                <a16:creationId xmlns:a16="http://schemas.microsoft.com/office/drawing/2014/main" id="{D3B2DE03-013F-BB47-A54D-13A8D6335746}"/>
              </a:ext>
            </a:extLst>
          </p:cNvPr>
          <p:cNvSpPr txBox="1">
            <a:spLocks noChangeArrowheads="1"/>
          </p:cNvSpPr>
          <p:nvPr/>
        </p:nvSpPr>
        <p:spPr bwMode="auto">
          <a:xfrm>
            <a:off x="179512" y="673532"/>
            <a:ext cx="241437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sz="2800" dirty="0">
                <a:solidFill>
                  <a:schemeClr val="bg1"/>
                </a:solidFill>
              </a:rPr>
              <a:t>Drukweerstand</a:t>
            </a:r>
          </a:p>
        </p:txBody>
      </p:sp>
    </p:spTree>
    <p:extLst>
      <p:ext uri="{BB962C8B-B14F-4D97-AF65-F5344CB8AC3E}">
        <p14:creationId xmlns:p14="http://schemas.microsoft.com/office/powerpoint/2010/main" val="29506717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 name="Rechthoek 1"/>
          <p:cNvSpPr/>
          <p:nvPr/>
        </p:nvSpPr>
        <p:spPr>
          <a:xfrm>
            <a:off x="179512" y="1556792"/>
            <a:ext cx="3960440" cy="4493538"/>
          </a:xfrm>
          <a:prstGeom prst="rect">
            <a:avLst/>
          </a:prstGeom>
        </p:spPr>
        <p:txBody>
          <a:bodyPr wrap="square">
            <a:spAutoFit/>
          </a:bodyPr>
          <a:lstStyle/>
          <a:p>
            <a:r>
              <a:rPr lang="nl-NL" sz="2600" dirty="0"/>
              <a:t>Afhankelijk van:</a:t>
            </a:r>
          </a:p>
          <a:p>
            <a:endParaRPr lang="nl-NL" sz="2600" dirty="0"/>
          </a:p>
          <a:p>
            <a:pPr marL="514350" indent="-514350">
              <a:buClr>
                <a:srgbClr val="C00000"/>
              </a:buClr>
              <a:buFont typeface="+mj-lt"/>
              <a:buAutoNum type="arabicPeriod"/>
            </a:pPr>
            <a:r>
              <a:rPr lang="nl-NL" sz="2600" dirty="0"/>
              <a:t>de stromingsvorm in de </a:t>
            </a:r>
            <a:r>
              <a:rPr lang="nl-NL" sz="2600" b="1" dirty="0">
                <a:solidFill>
                  <a:srgbClr val="C00000"/>
                </a:solidFill>
              </a:rPr>
              <a:t>grenslaag</a:t>
            </a:r>
          </a:p>
          <a:p>
            <a:pPr marL="514350" indent="-514350">
              <a:buClr>
                <a:srgbClr val="C00000"/>
              </a:buClr>
              <a:buFont typeface="+mj-lt"/>
              <a:buAutoNum type="arabicPeriod"/>
            </a:pPr>
            <a:r>
              <a:rPr lang="nl-NL" sz="2600" dirty="0"/>
              <a:t>de oppervlakteruwheid</a:t>
            </a:r>
          </a:p>
          <a:p>
            <a:pPr marL="514350" indent="-514350">
              <a:buClr>
                <a:srgbClr val="C00000"/>
              </a:buClr>
              <a:buFont typeface="+mj-lt"/>
              <a:buAutoNum type="arabicPeriod"/>
            </a:pPr>
            <a:r>
              <a:rPr lang="nl-NL" sz="2600" dirty="0"/>
              <a:t>de luchtdichtheid (</a:t>
            </a:r>
            <a:r>
              <a:rPr lang="nl-NL" altLang="ja-JP" sz="2600" dirty="0"/>
              <a:t>ρ)</a:t>
            </a:r>
          </a:p>
          <a:p>
            <a:pPr marL="514350" indent="-514350">
              <a:buClr>
                <a:srgbClr val="C00000"/>
              </a:buClr>
              <a:buFont typeface="+mj-lt"/>
              <a:buAutoNum type="arabicPeriod"/>
            </a:pPr>
            <a:r>
              <a:rPr lang="nl-NL" sz="2600" dirty="0"/>
              <a:t>de luchtsnelheid (V)</a:t>
            </a:r>
          </a:p>
          <a:p>
            <a:pPr>
              <a:buClr>
                <a:srgbClr val="C00000"/>
              </a:buClr>
            </a:pPr>
            <a:endParaRPr lang="nl-NL" sz="2600" dirty="0"/>
          </a:p>
          <a:p>
            <a:pPr>
              <a:buClr>
                <a:srgbClr val="C00000"/>
              </a:buClr>
            </a:pPr>
            <a:endParaRPr lang="nl-NL" sz="2600" dirty="0"/>
          </a:p>
          <a:p>
            <a:r>
              <a:rPr lang="nl-NL" sz="2600" dirty="0"/>
              <a:t>D</a:t>
            </a:r>
            <a:r>
              <a:rPr lang="nl-NL" sz="2600" baseline="-25000" dirty="0"/>
              <a:t>wrij </a:t>
            </a:r>
            <a:r>
              <a:rPr lang="nl-NL" sz="2600" dirty="0"/>
              <a:t>=1/2 </a:t>
            </a:r>
            <a:r>
              <a:rPr lang="nl-NL" altLang="ja-JP" sz="2600" dirty="0"/>
              <a:t>ρ V</a:t>
            </a:r>
            <a:r>
              <a:rPr lang="nl-NL" altLang="ja-JP" sz="2600" baseline="30000" dirty="0"/>
              <a:t>2</a:t>
            </a:r>
            <a:r>
              <a:rPr lang="nl-NL" altLang="ja-JP" sz="2600" dirty="0"/>
              <a:t> x S x </a:t>
            </a:r>
            <a:r>
              <a:rPr lang="nl-NL" altLang="ja-JP" sz="2600" dirty="0" err="1"/>
              <a:t>Cd</a:t>
            </a:r>
            <a:r>
              <a:rPr lang="nl-NL" altLang="ja-JP" sz="2600" baseline="-25000" dirty="0" err="1"/>
              <a:t>Wrij</a:t>
            </a:r>
            <a:endParaRPr lang="nl-NL" sz="2600" baseline="-25000" dirty="0"/>
          </a:p>
          <a:p>
            <a:endParaRPr lang="nl-NL" sz="2600" dirty="0"/>
          </a:p>
        </p:txBody>
      </p:sp>
      <p:pic>
        <p:nvPicPr>
          <p:cNvPr id="21506" name="Picture 2" descr="http://www.zweefvliegopleiding.nl/images/beginselen/grenslaa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3292" y="858890"/>
            <a:ext cx="4721196" cy="3367788"/>
          </a:xfrm>
          <a:prstGeom prst="rect">
            <a:avLst/>
          </a:prstGeom>
          <a:noFill/>
          <a:extLst>
            <a:ext uri="{909E8E84-426E-40dd-AFC4-6F175D3DCCD1}">
              <a14:hiddenFill xmlns="" xmlns:a14="http://schemas.microsoft.com/office/drawing/2010/main">
                <a:solidFill>
                  <a:srgbClr val="FFFFFF"/>
                </a:solidFill>
              </a14:hiddenFill>
            </a:ext>
          </a:extLst>
        </p:spPr>
      </p:pic>
      <p:pic>
        <p:nvPicPr>
          <p:cNvPr id="21508" name="Picture 4" descr="http://www.zweefvliegopleiding.nl/images/beginselen/grenslaag-laminai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2219" y="4300527"/>
            <a:ext cx="4700331" cy="1981974"/>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ext Box 6">
            <a:extLst>
              <a:ext uri="{FF2B5EF4-FFF2-40B4-BE49-F238E27FC236}">
                <a16:creationId xmlns:a16="http://schemas.microsoft.com/office/drawing/2014/main" id="{8E5DCE63-16DC-8540-B166-6B06BC7A18DC}"/>
              </a:ext>
            </a:extLst>
          </p:cNvPr>
          <p:cNvSpPr txBox="1">
            <a:spLocks noChangeArrowheads="1"/>
          </p:cNvSpPr>
          <p:nvPr/>
        </p:nvSpPr>
        <p:spPr bwMode="auto">
          <a:xfrm>
            <a:off x="3059832" y="74538"/>
            <a:ext cx="3009093" cy="523220"/>
          </a:xfrm>
          <a:prstGeom prst="rect">
            <a:avLst/>
          </a:prstGeom>
          <a:noFill/>
          <a:ln w="9525">
            <a:noFill/>
            <a:miter lim="800000"/>
            <a:headEnd/>
            <a:tailEnd/>
          </a:ln>
        </p:spPr>
        <p:txBody>
          <a:bodyPr wrap="none">
            <a:spAutoFit/>
          </a:bodyPr>
          <a:lstStyle/>
          <a:p>
            <a:r>
              <a:rPr lang="nl-NL" sz="2800" dirty="0">
                <a:solidFill>
                  <a:schemeClr val="bg1"/>
                </a:solidFill>
              </a:rPr>
              <a:t>5.1.3 De weerstand</a:t>
            </a:r>
          </a:p>
        </p:txBody>
      </p:sp>
      <p:sp>
        <p:nvSpPr>
          <p:cNvPr id="14" name="Tijdelijke aanduiding voor dianummer 5">
            <a:extLst>
              <a:ext uri="{FF2B5EF4-FFF2-40B4-BE49-F238E27FC236}">
                <a16:creationId xmlns:a16="http://schemas.microsoft.com/office/drawing/2014/main" id="{C2E5342A-ED81-0A49-965F-C9EC5B8AB3F9}"/>
              </a:ext>
            </a:extLst>
          </p:cNvPr>
          <p:cNvSpPr>
            <a:spLocks noGrp="1"/>
          </p:cNvSpPr>
          <p:nvPr>
            <p:ph type="sldNum" sz="quarter" idx="12"/>
          </p:nvPr>
        </p:nvSpPr>
        <p:spPr>
          <a:xfrm>
            <a:off x="6553200" y="6356350"/>
            <a:ext cx="2133600" cy="365125"/>
          </a:xfrm>
        </p:spPr>
        <p:txBody>
          <a:bodyPr/>
          <a:lstStyle/>
          <a:p>
            <a:fld id="{04358825-FB57-CA49-8B08-1E99B68E503C}" type="slidenum">
              <a:rPr lang="nl-NL"/>
              <a:pPr/>
              <a:t>56</a:t>
            </a:fld>
            <a:endParaRPr lang="nl-NL" dirty="0"/>
          </a:p>
        </p:txBody>
      </p:sp>
      <p:sp>
        <p:nvSpPr>
          <p:cNvPr id="15" name="Text Box 6">
            <a:extLst>
              <a:ext uri="{FF2B5EF4-FFF2-40B4-BE49-F238E27FC236}">
                <a16:creationId xmlns:a16="http://schemas.microsoft.com/office/drawing/2014/main" id="{1228C1D2-BF56-6045-AFDA-48B4BB841B86}"/>
              </a:ext>
            </a:extLst>
          </p:cNvPr>
          <p:cNvSpPr txBox="1">
            <a:spLocks noChangeArrowheads="1"/>
          </p:cNvSpPr>
          <p:nvPr/>
        </p:nvSpPr>
        <p:spPr bwMode="auto">
          <a:xfrm>
            <a:off x="179512" y="673532"/>
            <a:ext cx="305776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sz="2800" dirty="0">
                <a:solidFill>
                  <a:schemeClr val="bg1"/>
                </a:solidFill>
              </a:rPr>
              <a:t>Wrijvingsweerstand</a:t>
            </a:r>
          </a:p>
        </p:txBody>
      </p:sp>
    </p:spTree>
    <p:extLst>
      <p:ext uri="{BB962C8B-B14F-4D97-AF65-F5344CB8AC3E}">
        <p14:creationId xmlns:p14="http://schemas.microsoft.com/office/powerpoint/2010/main" val="142502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pic>
        <p:nvPicPr>
          <p:cNvPr id="22530" name="Picture 2" descr="http://www.zweefvliegopleiding.nl/images/beginselen/grenslaag-laminair-turbulen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4270" y="1687194"/>
            <a:ext cx="6605985" cy="4789339"/>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 Box 6">
            <a:extLst>
              <a:ext uri="{FF2B5EF4-FFF2-40B4-BE49-F238E27FC236}">
                <a16:creationId xmlns:a16="http://schemas.microsoft.com/office/drawing/2014/main" id="{9CC0A7BA-99E0-ED42-AB91-7407AFD2040E}"/>
              </a:ext>
            </a:extLst>
          </p:cNvPr>
          <p:cNvSpPr txBox="1">
            <a:spLocks noChangeArrowheads="1"/>
          </p:cNvSpPr>
          <p:nvPr/>
        </p:nvSpPr>
        <p:spPr bwMode="auto">
          <a:xfrm>
            <a:off x="3059832" y="74538"/>
            <a:ext cx="3009093" cy="523220"/>
          </a:xfrm>
          <a:prstGeom prst="rect">
            <a:avLst/>
          </a:prstGeom>
          <a:noFill/>
          <a:ln w="9525">
            <a:noFill/>
            <a:miter lim="800000"/>
            <a:headEnd/>
            <a:tailEnd/>
          </a:ln>
        </p:spPr>
        <p:txBody>
          <a:bodyPr wrap="none">
            <a:spAutoFit/>
          </a:bodyPr>
          <a:lstStyle/>
          <a:p>
            <a:r>
              <a:rPr lang="nl-NL" sz="2800" dirty="0">
                <a:solidFill>
                  <a:schemeClr val="bg1"/>
                </a:solidFill>
              </a:rPr>
              <a:t>5.1.3 De weerstand</a:t>
            </a:r>
          </a:p>
        </p:txBody>
      </p:sp>
      <p:sp>
        <p:nvSpPr>
          <p:cNvPr id="12" name="Tijdelijke aanduiding voor dianummer 5">
            <a:extLst>
              <a:ext uri="{FF2B5EF4-FFF2-40B4-BE49-F238E27FC236}">
                <a16:creationId xmlns:a16="http://schemas.microsoft.com/office/drawing/2014/main" id="{5E0F772D-D27B-6240-9356-D0D2BFF8A813}"/>
              </a:ext>
            </a:extLst>
          </p:cNvPr>
          <p:cNvSpPr>
            <a:spLocks noGrp="1"/>
          </p:cNvSpPr>
          <p:nvPr>
            <p:ph type="sldNum" sz="quarter" idx="12"/>
          </p:nvPr>
        </p:nvSpPr>
        <p:spPr>
          <a:xfrm>
            <a:off x="6553200" y="6356350"/>
            <a:ext cx="2133600" cy="365125"/>
          </a:xfrm>
        </p:spPr>
        <p:txBody>
          <a:bodyPr/>
          <a:lstStyle/>
          <a:p>
            <a:fld id="{04358825-FB57-CA49-8B08-1E99B68E503C}" type="slidenum">
              <a:rPr lang="nl-NL"/>
              <a:pPr/>
              <a:t>57</a:t>
            </a:fld>
            <a:endParaRPr lang="nl-NL" dirty="0"/>
          </a:p>
        </p:txBody>
      </p:sp>
      <p:sp>
        <p:nvSpPr>
          <p:cNvPr id="13" name="Text Box 6">
            <a:extLst>
              <a:ext uri="{FF2B5EF4-FFF2-40B4-BE49-F238E27FC236}">
                <a16:creationId xmlns:a16="http://schemas.microsoft.com/office/drawing/2014/main" id="{0FAB72C1-CCCD-9A47-87B5-1289F847C4EB}"/>
              </a:ext>
            </a:extLst>
          </p:cNvPr>
          <p:cNvSpPr txBox="1">
            <a:spLocks noChangeArrowheads="1"/>
          </p:cNvSpPr>
          <p:nvPr/>
        </p:nvSpPr>
        <p:spPr bwMode="auto">
          <a:xfrm>
            <a:off x="179512" y="673532"/>
            <a:ext cx="305776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sz="2800" dirty="0">
                <a:solidFill>
                  <a:schemeClr val="bg1"/>
                </a:solidFill>
              </a:rPr>
              <a:t>Wrijvingsweerstand</a:t>
            </a:r>
          </a:p>
        </p:txBody>
      </p:sp>
      <p:sp>
        <p:nvSpPr>
          <p:cNvPr id="2" name="Tekstvak 1">
            <a:extLst>
              <a:ext uri="{FF2B5EF4-FFF2-40B4-BE49-F238E27FC236}">
                <a16:creationId xmlns:a16="http://schemas.microsoft.com/office/drawing/2014/main" id="{E27A9E76-B44F-BE4E-B197-EA19D648D167}"/>
              </a:ext>
            </a:extLst>
          </p:cNvPr>
          <p:cNvSpPr txBox="1"/>
          <p:nvPr/>
        </p:nvSpPr>
        <p:spPr>
          <a:xfrm>
            <a:off x="179512" y="1111820"/>
            <a:ext cx="5103448" cy="492443"/>
          </a:xfrm>
          <a:prstGeom prst="rect">
            <a:avLst/>
          </a:prstGeom>
          <a:noFill/>
        </p:spPr>
        <p:txBody>
          <a:bodyPr wrap="none" rtlCol="0">
            <a:spAutoFit/>
          </a:bodyPr>
          <a:lstStyle/>
          <a:p>
            <a:r>
              <a:rPr lang="nl-BE" sz="2600" dirty="0">
                <a:solidFill>
                  <a:srgbClr val="C00000"/>
                </a:solidFill>
              </a:rPr>
              <a:t>1. De stromingsvorm in de grenslaag</a:t>
            </a:r>
          </a:p>
        </p:txBody>
      </p:sp>
    </p:spTree>
    <p:extLst>
      <p:ext uri="{BB962C8B-B14F-4D97-AF65-F5344CB8AC3E}">
        <p14:creationId xmlns:p14="http://schemas.microsoft.com/office/powerpoint/2010/main" val="17517322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340860" y="1450802"/>
            <a:ext cx="2879750" cy="2893100"/>
          </a:xfrm>
          <a:prstGeom prst="rect">
            <a:avLst/>
          </a:prstGeom>
          <a:noFill/>
          <a:ln w="9525">
            <a:noFill/>
            <a:miter lim="800000"/>
            <a:headEnd/>
            <a:tailEnd/>
          </a:ln>
        </p:spPr>
        <p:txBody>
          <a:bodyPr wrap="square">
            <a:spAutoFit/>
          </a:bodyPr>
          <a:lstStyle/>
          <a:p>
            <a:r>
              <a:rPr lang="nl-NL" sz="2600" dirty="0"/>
              <a:t>Een </a:t>
            </a:r>
            <a:r>
              <a:rPr lang="nl-NL" sz="2600" b="1" dirty="0">
                <a:solidFill>
                  <a:srgbClr val="C00000"/>
                </a:solidFill>
              </a:rPr>
              <a:t>laminaire stroming </a:t>
            </a:r>
            <a:r>
              <a:rPr lang="nl-NL" sz="2600" dirty="0"/>
              <a:t>veroorzaakt veel minder weerstand dan een turbulente stroming.</a:t>
            </a:r>
          </a:p>
          <a:p>
            <a:endParaRPr lang="nl-NL" sz="2600" dirty="0"/>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pic>
        <p:nvPicPr>
          <p:cNvPr id="23562" name="Picture 10" descr="http://www.zweefvliegopleiding.nl/images/beginselen/grenslaag-omslagpun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3928" y="904171"/>
            <a:ext cx="4771128" cy="2560505"/>
          </a:xfrm>
          <a:prstGeom prst="rect">
            <a:avLst/>
          </a:prstGeom>
          <a:noFill/>
          <a:extLst>
            <a:ext uri="{909E8E84-426E-40dd-AFC4-6F175D3DCCD1}">
              <a14:hiddenFill xmlns="" xmlns:a14="http://schemas.microsoft.com/office/drawing/2010/main">
                <a:solidFill>
                  <a:srgbClr val="FFFFFF"/>
                </a:solidFill>
              </a14:hiddenFill>
            </a:ext>
          </a:extLst>
        </p:spPr>
      </p:pic>
      <p:pic>
        <p:nvPicPr>
          <p:cNvPr id="23564" name="Picture 12" descr="http://www.zweefvliegopleiding.nl/images/beginselen/laminair-profiel.jpg"/>
          <p:cNvPicPr>
            <a:picLocks noChangeAspect="1" noChangeArrowheads="1"/>
          </p:cNvPicPr>
          <p:nvPr/>
        </p:nvPicPr>
        <p:blipFill rotWithShape="1">
          <a:blip r:embed="rId6">
            <a:extLst>
              <a:ext uri="{28A0092B-C50C-407E-A947-70E740481C1C}">
                <a14:useLocalDpi xmlns:a14="http://schemas.microsoft.com/office/drawing/2010/main" val="0"/>
              </a:ext>
            </a:extLst>
          </a:blip>
          <a:srcRect l="6002" t="10882" r="8456"/>
          <a:stretch/>
        </p:blipFill>
        <p:spPr bwMode="auto">
          <a:xfrm>
            <a:off x="467544" y="4597953"/>
            <a:ext cx="4104456" cy="1546518"/>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 Box 6">
            <a:extLst>
              <a:ext uri="{FF2B5EF4-FFF2-40B4-BE49-F238E27FC236}">
                <a16:creationId xmlns:a16="http://schemas.microsoft.com/office/drawing/2014/main" id="{D8F315FB-646A-2F46-95F7-8B4A9490B85E}"/>
              </a:ext>
            </a:extLst>
          </p:cNvPr>
          <p:cNvSpPr txBox="1">
            <a:spLocks noChangeArrowheads="1"/>
          </p:cNvSpPr>
          <p:nvPr/>
        </p:nvSpPr>
        <p:spPr bwMode="auto">
          <a:xfrm>
            <a:off x="3059832" y="74538"/>
            <a:ext cx="3009093" cy="523220"/>
          </a:xfrm>
          <a:prstGeom prst="rect">
            <a:avLst/>
          </a:prstGeom>
          <a:noFill/>
          <a:ln w="9525">
            <a:noFill/>
            <a:miter lim="800000"/>
            <a:headEnd/>
            <a:tailEnd/>
          </a:ln>
        </p:spPr>
        <p:txBody>
          <a:bodyPr wrap="none">
            <a:spAutoFit/>
          </a:bodyPr>
          <a:lstStyle/>
          <a:p>
            <a:r>
              <a:rPr lang="nl-NL" sz="2800" dirty="0">
                <a:solidFill>
                  <a:schemeClr val="bg1"/>
                </a:solidFill>
              </a:rPr>
              <a:t>5.1.3 De weerstand</a:t>
            </a:r>
          </a:p>
        </p:txBody>
      </p:sp>
      <p:sp>
        <p:nvSpPr>
          <p:cNvPr id="13" name="Tijdelijke aanduiding voor dianummer 5">
            <a:extLst>
              <a:ext uri="{FF2B5EF4-FFF2-40B4-BE49-F238E27FC236}">
                <a16:creationId xmlns:a16="http://schemas.microsoft.com/office/drawing/2014/main" id="{3038AF93-F00F-6C4F-AAE5-B42195AA7A59}"/>
              </a:ext>
            </a:extLst>
          </p:cNvPr>
          <p:cNvSpPr>
            <a:spLocks noGrp="1"/>
          </p:cNvSpPr>
          <p:nvPr>
            <p:ph type="sldNum" sz="quarter" idx="12"/>
          </p:nvPr>
        </p:nvSpPr>
        <p:spPr>
          <a:xfrm>
            <a:off x="6553200" y="6356350"/>
            <a:ext cx="2133600" cy="365125"/>
          </a:xfrm>
        </p:spPr>
        <p:txBody>
          <a:bodyPr/>
          <a:lstStyle/>
          <a:p>
            <a:fld id="{04358825-FB57-CA49-8B08-1E99B68E503C}" type="slidenum">
              <a:rPr lang="nl-NL"/>
              <a:pPr/>
              <a:t>58</a:t>
            </a:fld>
            <a:endParaRPr lang="nl-NL" dirty="0"/>
          </a:p>
        </p:txBody>
      </p:sp>
      <p:sp>
        <p:nvSpPr>
          <p:cNvPr id="14" name="Text Box 6">
            <a:extLst>
              <a:ext uri="{FF2B5EF4-FFF2-40B4-BE49-F238E27FC236}">
                <a16:creationId xmlns:a16="http://schemas.microsoft.com/office/drawing/2014/main" id="{190A04ED-1D73-734E-82BB-7AB9A0BBDD8D}"/>
              </a:ext>
            </a:extLst>
          </p:cNvPr>
          <p:cNvSpPr txBox="1">
            <a:spLocks noChangeArrowheads="1"/>
          </p:cNvSpPr>
          <p:nvPr/>
        </p:nvSpPr>
        <p:spPr bwMode="auto">
          <a:xfrm>
            <a:off x="179512" y="673532"/>
            <a:ext cx="305776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sz="2800" dirty="0">
                <a:solidFill>
                  <a:schemeClr val="bg1"/>
                </a:solidFill>
              </a:rPr>
              <a:t>Wrijvingsweerstand</a:t>
            </a:r>
          </a:p>
        </p:txBody>
      </p:sp>
      <p:pic>
        <p:nvPicPr>
          <p:cNvPr id="18434" name="Picture 2">
            <a:extLst>
              <a:ext uri="{FF2B5EF4-FFF2-40B4-BE49-F238E27FC236}">
                <a16:creationId xmlns:a16="http://schemas.microsoft.com/office/drawing/2014/main" id="{A9CCF0F0-0176-414E-9694-5ACF4A4826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8970" y="3573137"/>
            <a:ext cx="3947768" cy="2811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9435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http://www.zweefvliegopleiding.nl/images/beginselen/bugwiper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495" b="16974"/>
          <a:stretch/>
        </p:blipFill>
        <p:spPr bwMode="auto">
          <a:xfrm>
            <a:off x="4154097" y="4800816"/>
            <a:ext cx="4760174" cy="1875383"/>
          </a:xfrm>
          <a:prstGeom prst="rect">
            <a:avLst/>
          </a:prstGeom>
          <a:noFill/>
          <a:extLst>
            <a:ext uri="{909E8E84-426E-40dd-AFC4-6F175D3DCCD1}">
              <a14:hiddenFill xmlns="" xmlns:a14="http://schemas.microsoft.com/office/drawing/2010/main">
                <a:solidFill>
                  <a:srgbClr val="FFFFFF"/>
                </a:solidFill>
              </a14:hiddenFill>
            </a:ext>
          </a:extLst>
        </p:spPr>
      </p:pic>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5148064" y="2619901"/>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8851463" y="2216995"/>
            <a:ext cx="3522173" cy="369332"/>
          </a:xfrm>
          <a:prstGeom prst="rect">
            <a:avLst/>
          </a:prstGeom>
          <a:noFill/>
          <a:ln w="9525">
            <a:noFill/>
            <a:miter lim="800000"/>
            <a:headEnd/>
            <a:tailEnd/>
          </a:ln>
        </p:spPr>
        <p:txBody>
          <a:bodyPr wrap="square">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 name="Rechthoek 1"/>
          <p:cNvSpPr/>
          <p:nvPr/>
        </p:nvSpPr>
        <p:spPr>
          <a:xfrm>
            <a:off x="179512" y="1679216"/>
            <a:ext cx="4031662" cy="3693318"/>
          </a:xfrm>
          <a:prstGeom prst="rect">
            <a:avLst/>
          </a:prstGeom>
        </p:spPr>
        <p:txBody>
          <a:bodyPr wrap="square">
            <a:spAutoFit/>
          </a:bodyPr>
          <a:lstStyle/>
          <a:p>
            <a:pPr marL="457200" indent="-457200">
              <a:buFont typeface="Wingdings" panose="05000000000000000000" pitchFamily="2" charset="2"/>
              <a:buChar char="Ø"/>
            </a:pPr>
            <a:r>
              <a:rPr lang="nl-NL" sz="2600" dirty="0"/>
              <a:t>Een </a:t>
            </a:r>
            <a:r>
              <a:rPr lang="nl-NL" sz="2600" dirty="0">
                <a:solidFill>
                  <a:srgbClr val="C00000"/>
                </a:solidFill>
              </a:rPr>
              <a:t>korrelhoogte</a:t>
            </a:r>
            <a:r>
              <a:rPr lang="nl-NL" sz="2600" dirty="0"/>
              <a:t> kleiner dan 0,02 mm</a:t>
            </a:r>
            <a:r>
              <a:rPr lang="nl-NL" sz="2600" b="1" dirty="0"/>
              <a:t> </a:t>
            </a:r>
            <a:r>
              <a:rPr lang="nl-NL" sz="2600" dirty="0"/>
              <a:t>beïnvloedt het </a:t>
            </a:r>
            <a:r>
              <a:rPr lang="nl-NL" sz="2600" dirty="0">
                <a:solidFill>
                  <a:srgbClr val="C00000"/>
                </a:solidFill>
              </a:rPr>
              <a:t>omslagpunt</a:t>
            </a:r>
            <a:r>
              <a:rPr lang="nl-NL" sz="2600" dirty="0"/>
              <a:t> niet.</a:t>
            </a:r>
          </a:p>
          <a:p>
            <a:pPr marL="457200" indent="-457200">
              <a:buFont typeface="Wingdings" panose="05000000000000000000" pitchFamily="2" charset="2"/>
              <a:buChar char="Ø"/>
            </a:pPr>
            <a:r>
              <a:rPr lang="nl-NL" sz="2600" dirty="0"/>
              <a:t>Muggen, afplaktape, regendruppels en vuil beïnvloeden het omslagpunt wel.</a:t>
            </a:r>
          </a:p>
          <a:p>
            <a:pPr marL="457200" indent="-457200">
              <a:buFont typeface="Wingdings" panose="05000000000000000000" pitchFamily="2" charset="2"/>
              <a:buChar char="Ø"/>
            </a:pPr>
            <a:r>
              <a:rPr lang="nl-NL" sz="2600" dirty="0"/>
              <a:t>Meeste invloed op voorrand vleugel.</a:t>
            </a:r>
          </a:p>
        </p:txBody>
      </p:sp>
      <p:pic>
        <p:nvPicPr>
          <p:cNvPr id="1026" name="Picture 2" descr="http://www.zweefvliegopleiding.nl/images/beginselen/grenslaag-turbulen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4791" y="2686306"/>
            <a:ext cx="4760174" cy="2038942"/>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Afbeelding 2"/>
          <p:cNvPicPr>
            <a:picLocks noChangeAspect="1"/>
          </p:cNvPicPr>
          <p:nvPr/>
        </p:nvPicPr>
        <p:blipFill>
          <a:blip r:embed="rId6"/>
          <a:stretch>
            <a:fillRect/>
          </a:stretch>
        </p:blipFill>
        <p:spPr>
          <a:xfrm>
            <a:off x="4154791" y="780524"/>
            <a:ext cx="4758786" cy="1840064"/>
          </a:xfrm>
          <a:prstGeom prst="rect">
            <a:avLst/>
          </a:prstGeom>
        </p:spPr>
      </p:pic>
      <p:sp>
        <p:nvSpPr>
          <p:cNvPr id="15" name="Text Box 6">
            <a:extLst>
              <a:ext uri="{FF2B5EF4-FFF2-40B4-BE49-F238E27FC236}">
                <a16:creationId xmlns:a16="http://schemas.microsoft.com/office/drawing/2014/main" id="{1F04343D-C032-8940-90DB-8AC0EAEB6989}"/>
              </a:ext>
            </a:extLst>
          </p:cNvPr>
          <p:cNvSpPr txBox="1">
            <a:spLocks noChangeArrowheads="1"/>
          </p:cNvSpPr>
          <p:nvPr/>
        </p:nvSpPr>
        <p:spPr bwMode="auto">
          <a:xfrm>
            <a:off x="3059832" y="74538"/>
            <a:ext cx="3009093" cy="523220"/>
          </a:xfrm>
          <a:prstGeom prst="rect">
            <a:avLst/>
          </a:prstGeom>
          <a:noFill/>
          <a:ln w="9525">
            <a:noFill/>
            <a:miter lim="800000"/>
            <a:headEnd/>
            <a:tailEnd/>
          </a:ln>
        </p:spPr>
        <p:txBody>
          <a:bodyPr wrap="none">
            <a:spAutoFit/>
          </a:bodyPr>
          <a:lstStyle/>
          <a:p>
            <a:r>
              <a:rPr lang="nl-NL" sz="2800" dirty="0">
                <a:solidFill>
                  <a:schemeClr val="bg1"/>
                </a:solidFill>
              </a:rPr>
              <a:t>5.1.3 De weerstand</a:t>
            </a:r>
          </a:p>
        </p:txBody>
      </p:sp>
      <p:sp>
        <p:nvSpPr>
          <p:cNvPr id="16" name="Tijdelijke aanduiding voor dianummer 5">
            <a:extLst>
              <a:ext uri="{FF2B5EF4-FFF2-40B4-BE49-F238E27FC236}">
                <a16:creationId xmlns:a16="http://schemas.microsoft.com/office/drawing/2014/main" id="{50CB6AB9-0AFF-2540-937D-31B903AC6BD4}"/>
              </a:ext>
            </a:extLst>
          </p:cNvPr>
          <p:cNvSpPr>
            <a:spLocks noGrp="1"/>
          </p:cNvSpPr>
          <p:nvPr>
            <p:ph type="sldNum" sz="quarter" idx="12"/>
          </p:nvPr>
        </p:nvSpPr>
        <p:spPr>
          <a:xfrm>
            <a:off x="6553200" y="6356350"/>
            <a:ext cx="2133600" cy="365125"/>
          </a:xfrm>
        </p:spPr>
        <p:txBody>
          <a:bodyPr/>
          <a:lstStyle/>
          <a:p>
            <a:fld id="{04358825-FB57-CA49-8B08-1E99B68E503C}" type="slidenum">
              <a:rPr lang="nl-NL">
                <a:solidFill>
                  <a:schemeClr val="bg1"/>
                </a:solidFill>
              </a:rPr>
              <a:pPr/>
              <a:t>59</a:t>
            </a:fld>
            <a:endParaRPr lang="nl-NL" dirty="0">
              <a:solidFill>
                <a:schemeClr val="bg1"/>
              </a:solidFill>
            </a:endParaRPr>
          </a:p>
        </p:txBody>
      </p:sp>
      <p:sp>
        <p:nvSpPr>
          <p:cNvPr id="17" name="Text Box 6">
            <a:extLst>
              <a:ext uri="{FF2B5EF4-FFF2-40B4-BE49-F238E27FC236}">
                <a16:creationId xmlns:a16="http://schemas.microsoft.com/office/drawing/2014/main" id="{E5A9A046-50BA-1F45-BFC4-5DF8EB5B6928}"/>
              </a:ext>
            </a:extLst>
          </p:cNvPr>
          <p:cNvSpPr txBox="1">
            <a:spLocks noChangeArrowheads="1"/>
          </p:cNvSpPr>
          <p:nvPr/>
        </p:nvSpPr>
        <p:spPr bwMode="auto">
          <a:xfrm>
            <a:off x="179512" y="673532"/>
            <a:ext cx="305776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sz="2800" dirty="0">
                <a:solidFill>
                  <a:schemeClr val="bg1"/>
                </a:solidFill>
              </a:rPr>
              <a:t>Wrijvingsweerstand</a:t>
            </a:r>
          </a:p>
        </p:txBody>
      </p:sp>
      <p:sp>
        <p:nvSpPr>
          <p:cNvPr id="18" name="Tekstvak 17">
            <a:extLst>
              <a:ext uri="{FF2B5EF4-FFF2-40B4-BE49-F238E27FC236}">
                <a16:creationId xmlns:a16="http://schemas.microsoft.com/office/drawing/2014/main" id="{0F09E009-C892-E844-8222-4C3CF964229D}"/>
              </a:ext>
            </a:extLst>
          </p:cNvPr>
          <p:cNvSpPr txBox="1"/>
          <p:nvPr/>
        </p:nvSpPr>
        <p:spPr>
          <a:xfrm>
            <a:off x="179512" y="1111820"/>
            <a:ext cx="3529621" cy="492443"/>
          </a:xfrm>
          <a:prstGeom prst="rect">
            <a:avLst/>
          </a:prstGeom>
          <a:noFill/>
        </p:spPr>
        <p:txBody>
          <a:bodyPr wrap="none" rtlCol="0">
            <a:spAutoFit/>
          </a:bodyPr>
          <a:lstStyle/>
          <a:p>
            <a:r>
              <a:rPr lang="nl-BE" sz="2600" dirty="0">
                <a:solidFill>
                  <a:srgbClr val="C00000"/>
                </a:solidFill>
              </a:rPr>
              <a:t>2. De opervlakteruwheid</a:t>
            </a:r>
          </a:p>
        </p:txBody>
      </p:sp>
    </p:spTree>
    <p:extLst>
      <p:ext uri="{BB962C8B-B14F-4D97-AF65-F5344CB8AC3E}">
        <p14:creationId xmlns:p14="http://schemas.microsoft.com/office/powerpoint/2010/main" val="1382757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dianummer 5"/>
          <p:cNvSpPr>
            <a:spLocks noGrp="1"/>
          </p:cNvSpPr>
          <p:nvPr>
            <p:ph type="sldNum" sz="quarter" idx="12"/>
          </p:nvPr>
        </p:nvSpPr>
        <p:spPr/>
        <p:txBody>
          <a:bodyPr/>
          <a:lstStyle/>
          <a:p>
            <a:fld id="{6D91E120-1196-E646-B7E7-B9D0EECC597F}" type="slidenum">
              <a:rPr lang="nl-NL"/>
              <a:pPr/>
              <a:t>6</a:t>
            </a:fld>
            <a:endParaRPr lang="nl-NL"/>
          </a:p>
        </p:txBody>
      </p:sp>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pPr fontAlgn="auto">
              <a:spcBef>
                <a:spcPts val="0"/>
              </a:spcBef>
              <a:spcAft>
                <a:spcPts val="0"/>
              </a:spcAft>
              <a:defRPr/>
            </a:pPr>
            <a:endParaRPr lang="nl-NL">
              <a:latin typeface="+mn-lt"/>
              <a:ea typeface="+mn-ea"/>
              <a:cs typeface="+mn-cs"/>
            </a:endParaRPr>
          </a:p>
        </p:txBody>
      </p:sp>
      <p:sp>
        <p:nvSpPr>
          <p:cNvPr id="150531" name="Rectangle 4"/>
          <p:cNvSpPr>
            <a:spLocks noChangeArrowheads="1"/>
          </p:cNvSpPr>
          <p:nvPr/>
        </p:nvSpPr>
        <p:spPr bwMode="auto">
          <a:xfrm>
            <a:off x="2627313" y="25654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nl-NL">
              <a:latin typeface="Calibri" charset="0"/>
            </a:endParaRPr>
          </a:p>
        </p:txBody>
      </p:sp>
      <p:sp>
        <p:nvSpPr>
          <p:cNvPr id="150532" name="Rectangle 5"/>
          <p:cNvSpPr>
            <a:spLocks noChangeArrowheads="1"/>
          </p:cNvSpPr>
          <p:nvPr/>
        </p:nvSpPr>
        <p:spPr bwMode="auto">
          <a:xfrm>
            <a:off x="2409825" y="2109788"/>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nl-NL">
              <a:latin typeface="Calibri" charset="0"/>
            </a:endParaRPr>
          </a:p>
        </p:txBody>
      </p:sp>
      <p:pic>
        <p:nvPicPr>
          <p:cNvPr id="150533" name="Picture 7" descr="LOGO PEG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75"/>
            <a:ext cx="1547813" cy="798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0534" name="Text Box 9"/>
          <p:cNvSpPr txBox="1">
            <a:spLocks noChangeArrowheads="1"/>
          </p:cNvSpPr>
          <p:nvPr/>
        </p:nvSpPr>
        <p:spPr bwMode="auto">
          <a:xfrm>
            <a:off x="4767263" y="684213"/>
            <a:ext cx="4484687"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a:t> </a:t>
            </a:r>
          </a:p>
        </p:txBody>
      </p:sp>
      <p:pic>
        <p:nvPicPr>
          <p:cNvPr id="150535"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6750" y="11113"/>
            <a:ext cx="6858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kstvak 11"/>
          <p:cNvSpPr txBox="1"/>
          <p:nvPr/>
        </p:nvSpPr>
        <p:spPr>
          <a:xfrm>
            <a:off x="1444672" y="5192191"/>
            <a:ext cx="6048672" cy="1292662"/>
          </a:xfrm>
          <a:prstGeom prst="rect">
            <a:avLst/>
          </a:prstGeom>
          <a:noFill/>
        </p:spPr>
        <p:txBody>
          <a:bodyPr wrap="squar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pPr marL="457200" indent="-457200">
              <a:buFont typeface="Wingdings" pitchFamily="2" charset="2"/>
              <a:buChar char="Ø"/>
            </a:pPr>
            <a:r>
              <a:rPr lang="nl-NL" sz="2600" dirty="0"/>
              <a:t>Krachten kunnen worden gecombineerd tot één </a:t>
            </a:r>
            <a:r>
              <a:rPr lang="nl-NL" sz="2600" b="1" dirty="0">
                <a:solidFill>
                  <a:srgbClr val="C00000"/>
                </a:solidFill>
              </a:rPr>
              <a:t>resulterende kracht</a:t>
            </a:r>
          </a:p>
          <a:p>
            <a:pPr marL="457200" indent="-457200">
              <a:buFont typeface="Wingdings" pitchFamily="2" charset="2"/>
              <a:buChar char="Ø"/>
            </a:pPr>
            <a:r>
              <a:rPr lang="nl-NL" sz="2600" dirty="0"/>
              <a:t>De eenheid van kracht is ‘newton’ of </a:t>
            </a:r>
            <a:r>
              <a:rPr lang="nl-NL" sz="2600" dirty="0" err="1"/>
              <a:t>‘N</a:t>
            </a:r>
            <a:r>
              <a:rPr lang="nl-NL" sz="2600" dirty="0"/>
              <a:t>’</a:t>
            </a:r>
          </a:p>
        </p:txBody>
      </p:sp>
      <p:pic>
        <p:nvPicPr>
          <p:cNvPr id="150539" name="Picture 11" descr="Resulterende-krach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7704" y="1303759"/>
            <a:ext cx="5324475" cy="3781425"/>
          </a:xfrm>
          <a:prstGeom prst="rect">
            <a:avLst/>
          </a:prstGeom>
          <a:noFill/>
          <a:extLst>
            <a:ext uri="{909E8E84-426E-40dd-AFC4-6F175D3DCCD1}">
              <a14:hiddenFill xmlns="" xmlns:a14="http://schemas.microsoft.com/office/drawing/2010/main">
                <a:solidFill>
                  <a:srgbClr val="FFFFFF"/>
                </a:solidFill>
              </a14:hiddenFill>
            </a:ext>
          </a:extLst>
        </p:spPr>
      </p:pic>
      <p:sp>
        <p:nvSpPr>
          <p:cNvPr id="16" name="Text Box 6">
            <a:extLst>
              <a:ext uri="{FF2B5EF4-FFF2-40B4-BE49-F238E27FC236}">
                <a16:creationId xmlns:a16="http://schemas.microsoft.com/office/drawing/2014/main" id="{63B5BE65-A3D6-2441-8E88-C0304F04FC5C}"/>
              </a:ext>
            </a:extLst>
          </p:cNvPr>
          <p:cNvSpPr txBox="1">
            <a:spLocks noChangeArrowheads="1"/>
          </p:cNvSpPr>
          <p:nvPr/>
        </p:nvSpPr>
        <p:spPr bwMode="auto">
          <a:xfrm>
            <a:off x="179512" y="673532"/>
            <a:ext cx="375996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sz="2800" dirty="0">
                <a:solidFill>
                  <a:schemeClr val="bg1"/>
                </a:solidFill>
              </a:rPr>
              <a:t>Een paar basisbegrippen</a:t>
            </a:r>
          </a:p>
        </p:txBody>
      </p:sp>
      <p:sp>
        <p:nvSpPr>
          <p:cNvPr id="17" name="Text Box 6">
            <a:extLst>
              <a:ext uri="{FF2B5EF4-FFF2-40B4-BE49-F238E27FC236}">
                <a16:creationId xmlns:a16="http://schemas.microsoft.com/office/drawing/2014/main" id="{4BD3E16A-D009-9D46-9834-9F2497178EF1}"/>
              </a:ext>
            </a:extLst>
          </p:cNvPr>
          <p:cNvSpPr txBox="1">
            <a:spLocks noChangeArrowheads="1"/>
          </p:cNvSpPr>
          <p:nvPr/>
        </p:nvSpPr>
        <p:spPr bwMode="auto">
          <a:xfrm>
            <a:off x="2267744" y="97468"/>
            <a:ext cx="5259453" cy="523220"/>
          </a:xfrm>
          <a:prstGeom prst="rect">
            <a:avLst/>
          </a:prstGeom>
          <a:noFill/>
          <a:ln w="9525">
            <a:noFill/>
            <a:miter lim="800000"/>
            <a:headEnd/>
            <a:tailEnd/>
          </a:ln>
        </p:spPr>
        <p:txBody>
          <a:bodyPr wrap="none">
            <a:spAutoFit/>
          </a:bodyPr>
          <a:lstStyle/>
          <a:p>
            <a:r>
              <a:rPr lang="nl-NL" sz="2800" dirty="0">
                <a:solidFill>
                  <a:schemeClr val="bg1"/>
                </a:solidFill>
              </a:rPr>
              <a:t>5. Beginselen van het zweefvliegen</a:t>
            </a:r>
          </a:p>
        </p:txBody>
      </p:sp>
    </p:spTree>
    <p:extLst>
      <p:ext uri="{BB962C8B-B14F-4D97-AF65-F5344CB8AC3E}">
        <p14:creationId xmlns:p14="http://schemas.microsoft.com/office/powerpoint/2010/main" val="32299470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pPr fontAlgn="auto">
              <a:spcBef>
                <a:spcPts val="0"/>
              </a:spcBef>
              <a:spcAft>
                <a:spcPts val="0"/>
              </a:spcAft>
              <a:defRPr/>
            </a:pPr>
            <a:endParaRPr lang="nl-NL">
              <a:latin typeface="+mn-lt"/>
              <a:ea typeface="+mn-ea"/>
              <a:cs typeface="+mn-cs"/>
            </a:endParaRPr>
          </a:p>
        </p:txBody>
      </p:sp>
      <p:sp>
        <p:nvSpPr>
          <p:cNvPr id="251907" name="Rectangle 3"/>
          <p:cNvSpPr>
            <a:spLocks noChangeArrowheads="1"/>
          </p:cNvSpPr>
          <p:nvPr/>
        </p:nvSpPr>
        <p:spPr bwMode="auto">
          <a:xfrm>
            <a:off x="2411413" y="270827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nl-NL">
              <a:latin typeface="Calibri" charset="0"/>
            </a:endParaRPr>
          </a:p>
        </p:txBody>
      </p:sp>
      <p:sp>
        <p:nvSpPr>
          <p:cNvPr id="251909" name="Rectangle 5"/>
          <p:cNvSpPr>
            <a:spLocks noChangeArrowheads="1"/>
          </p:cNvSpPr>
          <p:nvPr/>
        </p:nvSpPr>
        <p:spPr bwMode="auto">
          <a:xfrm>
            <a:off x="2409825" y="2109788"/>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nl-NL">
              <a:latin typeface="Calibri" charset="0"/>
            </a:endParaRPr>
          </a:p>
        </p:txBody>
      </p:sp>
      <p:pic>
        <p:nvPicPr>
          <p:cNvPr id="251910" name="Picture 7" descr="LOGO PEG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75"/>
            <a:ext cx="1547813" cy="798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1911" name="Text Box 9"/>
          <p:cNvSpPr txBox="1">
            <a:spLocks noChangeArrowheads="1"/>
          </p:cNvSpPr>
          <p:nvPr/>
        </p:nvSpPr>
        <p:spPr bwMode="auto">
          <a:xfrm>
            <a:off x="4767263" y="684213"/>
            <a:ext cx="4484687"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a:t> </a:t>
            </a:r>
          </a:p>
        </p:txBody>
      </p:sp>
      <p:pic>
        <p:nvPicPr>
          <p:cNvPr id="251912"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6750" y="11113"/>
            <a:ext cx="6858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1913" name="Rechthoek 1"/>
          <p:cNvSpPr>
            <a:spLocks noChangeArrowheads="1"/>
          </p:cNvSpPr>
          <p:nvPr/>
        </p:nvSpPr>
        <p:spPr bwMode="auto">
          <a:xfrm>
            <a:off x="179512" y="1123683"/>
            <a:ext cx="8748712" cy="16927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457200" indent="-457200">
              <a:buFont typeface="Wingdings" pitchFamily="2" charset="2"/>
              <a:buChar char="Ø"/>
            </a:pPr>
            <a:r>
              <a:rPr lang="nl-NL" sz="2600" dirty="0">
                <a:latin typeface="Calibri" charset="0"/>
              </a:rPr>
              <a:t>Ontstaat doordat aansluitende delen van het vliegtuig een negatieve invloed op elkaar uitoefenen. Bijvoorbeeld de </a:t>
            </a:r>
            <a:r>
              <a:rPr lang="nl-NL" sz="2600" b="1" dirty="0">
                <a:solidFill>
                  <a:srgbClr val="C00000"/>
                </a:solidFill>
                <a:latin typeface="Calibri" charset="0"/>
              </a:rPr>
              <a:t>vleugel-romp overgang</a:t>
            </a:r>
            <a:r>
              <a:rPr lang="nl-NL" sz="2600" dirty="0">
                <a:latin typeface="Calibri" charset="0"/>
              </a:rPr>
              <a:t> waar gemakkelijk een wervel ontstaat.</a:t>
            </a:r>
          </a:p>
        </p:txBody>
      </p:sp>
      <p:pic>
        <p:nvPicPr>
          <p:cNvPr id="251916" name="Picture 12" descr="wing_fuselage_interferen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9237" y="2816454"/>
            <a:ext cx="6105525" cy="3663950"/>
          </a:xfrm>
          <a:prstGeom prst="rect">
            <a:avLst/>
          </a:prstGeom>
          <a:noFill/>
          <a:extLst>
            <a:ext uri="{909E8E84-426E-40dd-AFC4-6F175D3DCCD1}">
              <a14:hiddenFill xmlns="" xmlns:a14="http://schemas.microsoft.com/office/drawing/2010/main">
                <a:solidFill>
                  <a:srgbClr val="FFFFFF"/>
                </a:solidFill>
              </a14:hiddenFill>
            </a:ext>
          </a:extLst>
        </p:spPr>
      </p:pic>
      <p:pic>
        <p:nvPicPr>
          <p:cNvPr id="251917" name="Picture 13" descr="Aero4U-wi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4750" y="333375"/>
            <a:ext cx="719138" cy="266700"/>
          </a:xfrm>
          <a:prstGeom prst="rect">
            <a:avLst/>
          </a:prstGeom>
          <a:noFill/>
          <a:extLst>
            <a:ext uri="{909E8E84-426E-40dd-AFC4-6F175D3DCCD1}">
              <a14:hiddenFill xmlns="" xmlns:a14="http://schemas.microsoft.com/office/drawing/2010/main">
                <a:solidFill>
                  <a:srgbClr val="FFFFFF"/>
                </a:solidFill>
              </a14:hiddenFill>
            </a:ext>
          </a:extLst>
        </p:spPr>
      </p:pic>
      <p:sp>
        <p:nvSpPr>
          <p:cNvPr id="15" name="Text Box 6">
            <a:extLst>
              <a:ext uri="{FF2B5EF4-FFF2-40B4-BE49-F238E27FC236}">
                <a16:creationId xmlns:a16="http://schemas.microsoft.com/office/drawing/2014/main" id="{103A0645-BDD6-9845-BADA-50DC32501B0E}"/>
              </a:ext>
            </a:extLst>
          </p:cNvPr>
          <p:cNvSpPr txBox="1">
            <a:spLocks noChangeArrowheads="1"/>
          </p:cNvSpPr>
          <p:nvPr/>
        </p:nvSpPr>
        <p:spPr bwMode="auto">
          <a:xfrm>
            <a:off x="3059832" y="74538"/>
            <a:ext cx="3009093" cy="523220"/>
          </a:xfrm>
          <a:prstGeom prst="rect">
            <a:avLst/>
          </a:prstGeom>
          <a:noFill/>
          <a:ln w="9525">
            <a:noFill/>
            <a:miter lim="800000"/>
            <a:headEnd/>
            <a:tailEnd/>
          </a:ln>
        </p:spPr>
        <p:txBody>
          <a:bodyPr wrap="none">
            <a:spAutoFit/>
          </a:bodyPr>
          <a:lstStyle/>
          <a:p>
            <a:r>
              <a:rPr lang="nl-NL" sz="2800" dirty="0">
                <a:solidFill>
                  <a:schemeClr val="bg1"/>
                </a:solidFill>
              </a:rPr>
              <a:t>5.1.3 De weerstand</a:t>
            </a:r>
          </a:p>
        </p:txBody>
      </p:sp>
      <p:sp>
        <p:nvSpPr>
          <p:cNvPr id="17" name="Tijdelijke aanduiding voor dianummer 5">
            <a:extLst>
              <a:ext uri="{FF2B5EF4-FFF2-40B4-BE49-F238E27FC236}">
                <a16:creationId xmlns:a16="http://schemas.microsoft.com/office/drawing/2014/main" id="{4A6DC015-0704-854D-B511-ED49CC8A41DF}"/>
              </a:ext>
            </a:extLst>
          </p:cNvPr>
          <p:cNvSpPr>
            <a:spLocks noGrp="1"/>
          </p:cNvSpPr>
          <p:nvPr>
            <p:ph type="sldNum" sz="quarter" idx="12"/>
          </p:nvPr>
        </p:nvSpPr>
        <p:spPr>
          <a:xfrm>
            <a:off x="6553200" y="6356350"/>
            <a:ext cx="2133600" cy="365125"/>
          </a:xfrm>
        </p:spPr>
        <p:txBody>
          <a:bodyPr/>
          <a:lstStyle/>
          <a:p>
            <a:fld id="{04358825-FB57-CA49-8B08-1E99B68E503C}" type="slidenum">
              <a:rPr lang="nl-NL"/>
              <a:pPr/>
              <a:t>60</a:t>
            </a:fld>
            <a:endParaRPr lang="nl-NL" dirty="0"/>
          </a:p>
        </p:txBody>
      </p:sp>
      <p:sp>
        <p:nvSpPr>
          <p:cNvPr id="18" name="Text Box 6">
            <a:extLst>
              <a:ext uri="{FF2B5EF4-FFF2-40B4-BE49-F238E27FC236}">
                <a16:creationId xmlns:a16="http://schemas.microsoft.com/office/drawing/2014/main" id="{6BD38E22-74D7-8447-85E0-BBEBFDE0372C}"/>
              </a:ext>
            </a:extLst>
          </p:cNvPr>
          <p:cNvSpPr txBox="1">
            <a:spLocks noChangeArrowheads="1"/>
          </p:cNvSpPr>
          <p:nvPr/>
        </p:nvSpPr>
        <p:spPr bwMode="auto">
          <a:xfrm>
            <a:off x="179512" y="673532"/>
            <a:ext cx="355065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sz="2800" dirty="0">
                <a:solidFill>
                  <a:schemeClr val="bg1"/>
                </a:solidFill>
              </a:rPr>
              <a:t>Interferentieweerstand</a:t>
            </a:r>
          </a:p>
        </p:txBody>
      </p:sp>
    </p:spTree>
    <p:extLst>
      <p:ext uri="{BB962C8B-B14F-4D97-AF65-F5344CB8AC3E}">
        <p14:creationId xmlns:p14="http://schemas.microsoft.com/office/powerpoint/2010/main" val="18414609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pic>
        <p:nvPicPr>
          <p:cNvPr id="2052" name="Picture 4" descr="http://www.zweefvliegopleiding.nl/images/beginselen/geinduceerde-weerstand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864" y="2955927"/>
            <a:ext cx="5846327" cy="3361639"/>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chthoek 2"/>
          <p:cNvSpPr/>
          <p:nvPr/>
        </p:nvSpPr>
        <p:spPr>
          <a:xfrm>
            <a:off x="6068925" y="1327175"/>
            <a:ext cx="3075075" cy="4893647"/>
          </a:xfrm>
          <a:prstGeom prst="rect">
            <a:avLst/>
          </a:prstGeom>
        </p:spPr>
        <p:txBody>
          <a:bodyPr wrap="square">
            <a:spAutoFit/>
          </a:bodyPr>
          <a:lstStyle/>
          <a:p>
            <a:pPr marL="457200" indent="-457200">
              <a:buFont typeface="Wingdings" pitchFamily="2" charset="2"/>
              <a:buChar char="Ø"/>
            </a:pPr>
            <a:r>
              <a:rPr lang="nl-NL" sz="2600" dirty="0">
                <a:latin typeface="Calibri" charset="0"/>
              </a:rPr>
              <a:t>Geïnduceerde weerstand is de tol die we voor het produceren van lift moeten betalen (</a:t>
            </a:r>
            <a:r>
              <a:rPr lang="nl-NL" sz="2600" dirty="0">
                <a:solidFill>
                  <a:srgbClr val="C00000"/>
                </a:solidFill>
                <a:latin typeface="Calibri" charset="0"/>
              </a:rPr>
              <a:t>lift </a:t>
            </a:r>
            <a:r>
              <a:rPr lang="nl-NL" sz="2600" dirty="0" err="1">
                <a:solidFill>
                  <a:srgbClr val="C00000"/>
                </a:solidFill>
                <a:latin typeface="Calibri" charset="0"/>
              </a:rPr>
              <a:t>induced</a:t>
            </a:r>
            <a:r>
              <a:rPr lang="nl-NL" sz="2600" dirty="0">
                <a:solidFill>
                  <a:srgbClr val="C00000"/>
                </a:solidFill>
                <a:latin typeface="Calibri" charset="0"/>
              </a:rPr>
              <a:t> </a:t>
            </a:r>
            <a:r>
              <a:rPr lang="nl-NL" sz="2600" dirty="0" err="1">
                <a:solidFill>
                  <a:srgbClr val="C00000"/>
                </a:solidFill>
                <a:latin typeface="Calibri" charset="0"/>
              </a:rPr>
              <a:t>drag</a:t>
            </a:r>
            <a:r>
              <a:rPr lang="nl-NL" sz="2600" dirty="0">
                <a:latin typeface="Calibri" charset="0"/>
              </a:rPr>
              <a:t>).</a:t>
            </a:r>
          </a:p>
          <a:p>
            <a:pPr marL="457200" indent="-457200">
              <a:buFont typeface="Wingdings" pitchFamily="2" charset="2"/>
              <a:buChar char="Ø"/>
            </a:pPr>
            <a:r>
              <a:rPr lang="nl-NL" sz="2600" dirty="0">
                <a:latin typeface="Calibri" charset="0"/>
              </a:rPr>
              <a:t>De geïnduceerde weerstand neemt toe met C</a:t>
            </a:r>
            <a:r>
              <a:rPr lang="nl-NL" sz="2600" baseline="-25000" dirty="0">
                <a:latin typeface="Calibri" charset="0"/>
              </a:rPr>
              <a:t>L</a:t>
            </a:r>
            <a:r>
              <a:rPr lang="nl-NL" sz="2600" dirty="0">
                <a:latin typeface="Calibri" charset="0"/>
              </a:rPr>
              <a:t> in het </a:t>
            </a:r>
            <a:r>
              <a:rPr lang="nl-NL" sz="2600" dirty="0">
                <a:solidFill>
                  <a:srgbClr val="A50021"/>
                </a:solidFill>
                <a:latin typeface="Calibri" charset="0"/>
              </a:rPr>
              <a:t>kwadraat</a:t>
            </a:r>
            <a:r>
              <a:rPr lang="nl-NL" sz="2600" dirty="0">
                <a:latin typeface="Calibri" charset="0"/>
              </a:rPr>
              <a:t>!</a:t>
            </a:r>
          </a:p>
          <a:p>
            <a:pPr>
              <a:buClr>
                <a:srgbClr val="A50021"/>
              </a:buClr>
            </a:pPr>
            <a:endParaRPr lang="nl-NL" sz="2600" dirty="0">
              <a:latin typeface="Calibri" charset="0"/>
            </a:endParaRPr>
          </a:p>
        </p:txBody>
      </p:sp>
      <p:pic>
        <p:nvPicPr>
          <p:cNvPr id="14" name="Picture 4" descr="http://www.zweefvliegopleiding.nl/images/beginselen/geinduceerde-weerstand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4864" y="1294327"/>
            <a:ext cx="5846327" cy="14139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 Box 6">
            <a:extLst>
              <a:ext uri="{FF2B5EF4-FFF2-40B4-BE49-F238E27FC236}">
                <a16:creationId xmlns:a16="http://schemas.microsoft.com/office/drawing/2014/main" id="{743DA01E-C813-D74B-9BA7-6FAEE76697F5}"/>
              </a:ext>
            </a:extLst>
          </p:cNvPr>
          <p:cNvSpPr txBox="1">
            <a:spLocks noChangeArrowheads="1"/>
          </p:cNvSpPr>
          <p:nvPr/>
        </p:nvSpPr>
        <p:spPr bwMode="auto">
          <a:xfrm>
            <a:off x="3059832" y="74538"/>
            <a:ext cx="3009093" cy="523220"/>
          </a:xfrm>
          <a:prstGeom prst="rect">
            <a:avLst/>
          </a:prstGeom>
          <a:noFill/>
          <a:ln w="9525">
            <a:noFill/>
            <a:miter lim="800000"/>
            <a:headEnd/>
            <a:tailEnd/>
          </a:ln>
        </p:spPr>
        <p:txBody>
          <a:bodyPr wrap="none">
            <a:spAutoFit/>
          </a:bodyPr>
          <a:lstStyle/>
          <a:p>
            <a:r>
              <a:rPr lang="nl-NL" sz="2800" dirty="0">
                <a:solidFill>
                  <a:schemeClr val="bg1"/>
                </a:solidFill>
              </a:rPr>
              <a:t>5.1.3 De weerstand</a:t>
            </a:r>
          </a:p>
        </p:txBody>
      </p:sp>
      <p:sp>
        <p:nvSpPr>
          <p:cNvPr id="16" name="Tijdelijke aanduiding voor dianummer 5">
            <a:extLst>
              <a:ext uri="{FF2B5EF4-FFF2-40B4-BE49-F238E27FC236}">
                <a16:creationId xmlns:a16="http://schemas.microsoft.com/office/drawing/2014/main" id="{CAC0EF58-DA85-D64C-9229-2422EB186066}"/>
              </a:ext>
            </a:extLst>
          </p:cNvPr>
          <p:cNvSpPr>
            <a:spLocks noGrp="1"/>
          </p:cNvSpPr>
          <p:nvPr>
            <p:ph type="sldNum" sz="quarter" idx="12"/>
          </p:nvPr>
        </p:nvSpPr>
        <p:spPr>
          <a:xfrm>
            <a:off x="6553200" y="6356350"/>
            <a:ext cx="2133600" cy="365125"/>
          </a:xfrm>
        </p:spPr>
        <p:txBody>
          <a:bodyPr/>
          <a:lstStyle/>
          <a:p>
            <a:fld id="{04358825-FB57-CA49-8B08-1E99B68E503C}" type="slidenum">
              <a:rPr lang="nl-NL"/>
              <a:pPr/>
              <a:t>61</a:t>
            </a:fld>
            <a:endParaRPr lang="nl-NL" dirty="0"/>
          </a:p>
        </p:txBody>
      </p:sp>
      <p:sp>
        <p:nvSpPr>
          <p:cNvPr id="17" name="Text Box 6">
            <a:extLst>
              <a:ext uri="{FF2B5EF4-FFF2-40B4-BE49-F238E27FC236}">
                <a16:creationId xmlns:a16="http://schemas.microsoft.com/office/drawing/2014/main" id="{9A38E950-F259-4442-BF42-9871A4EA8C2C}"/>
              </a:ext>
            </a:extLst>
          </p:cNvPr>
          <p:cNvSpPr txBox="1">
            <a:spLocks noChangeArrowheads="1"/>
          </p:cNvSpPr>
          <p:nvPr/>
        </p:nvSpPr>
        <p:spPr bwMode="auto">
          <a:xfrm>
            <a:off x="179512" y="673532"/>
            <a:ext cx="384573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sz="2800" dirty="0">
                <a:solidFill>
                  <a:schemeClr val="bg1"/>
                </a:solidFill>
              </a:rPr>
              <a:t>Geïnduceerde weerstand</a:t>
            </a:r>
          </a:p>
        </p:txBody>
      </p:sp>
    </p:spTree>
    <p:extLst>
      <p:ext uri="{BB962C8B-B14F-4D97-AF65-F5344CB8AC3E}">
        <p14:creationId xmlns:p14="http://schemas.microsoft.com/office/powerpoint/2010/main" val="42472524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 name="Rechthoek 1"/>
          <p:cNvSpPr/>
          <p:nvPr/>
        </p:nvSpPr>
        <p:spPr>
          <a:xfrm>
            <a:off x="6696744" y="12153581"/>
            <a:ext cx="2483768" cy="492443"/>
          </a:xfrm>
          <a:prstGeom prst="rect">
            <a:avLst/>
          </a:prstGeom>
        </p:spPr>
        <p:txBody>
          <a:bodyPr wrap="square">
            <a:spAutoFit/>
          </a:bodyPr>
          <a:lstStyle/>
          <a:p>
            <a:pPr marL="457200" indent="-457200">
              <a:buClr>
                <a:srgbClr val="FF0000"/>
              </a:buClr>
              <a:buFont typeface="Wingdings" panose="05000000000000000000" pitchFamily="2" charset="2"/>
              <a:buChar char="Ø"/>
            </a:pPr>
            <a:r>
              <a:rPr lang="nl-NL" sz="2600" dirty="0"/>
              <a:t>Door</a:t>
            </a:r>
          </a:p>
        </p:txBody>
      </p:sp>
      <p:pic>
        <p:nvPicPr>
          <p:cNvPr id="3074" name="Picture 2" descr="http://www.zweefvliegopleiding.nl/images/beginselen/vortex-wikipedia-bron-nas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478" y="1196752"/>
            <a:ext cx="4765565" cy="3891879"/>
          </a:xfrm>
          <a:prstGeom prst="rect">
            <a:avLst/>
          </a:prstGeom>
          <a:noFill/>
          <a:extLst>
            <a:ext uri="{909E8E84-426E-40dd-AFC4-6F175D3DCCD1}">
              <a14:hiddenFill xmlns="" xmlns:a14="http://schemas.microsoft.com/office/drawing/2010/main">
                <a:solidFill>
                  <a:srgbClr val="FFFFFF"/>
                </a:solidFill>
              </a14:hiddenFill>
            </a:ext>
          </a:extLst>
        </p:spPr>
      </p:pic>
      <p:pic>
        <p:nvPicPr>
          <p:cNvPr id="3076" name="Picture 4" descr="http://www.zweefvliegopleiding.nl/images/beginselen/geinduceerde-weerstand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110" y="5231505"/>
            <a:ext cx="4765565" cy="1151679"/>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chthoek 2"/>
          <p:cNvSpPr/>
          <p:nvPr/>
        </p:nvSpPr>
        <p:spPr>
          <a:xfrm>
            <a:off x="5095211" y="1118850"/>
            <a:ext cx="4085301" cy="1692771"/>
          </a:xfrm>
          <a:prstGeom prst="rect">
            <a:avLst/>
          </a:prstGeom>
        </p:spPr>
        <p:txBody>
          <a:bodyPr wrap="square">
            <a:spAutoFit/>
          </a:bodyPr>
          <a:lstStyle/>
          <a:p>
            <a:r>
              <a:rPr lang="nl-NL" sz="2600" b="1" dirty="0">
                <a:solidFill>
                  <a:srgbClr val="C00000"/>
                </a:solidFill>
              </a:rPr>
              <a:t>Verlagen</a:t>
            </a:r>
            <a:r>
              <a:rPr lang="nl-NL" sz="2600" dirty="0"/>
              <a:t> door:</a:t>
            </a:r>
          </a:p>
          <a:p>
            <a:pPr marL="285750" indent="-285750">
              <a:buFont typeface="Wingdings" panose="05000000000000000000" pitchFamily="2" charset="2"/>
              <a:buChar char="Ø"/>
            </a:pPr>
            <a:r>
              <a:rPr lang="nl-NL" sz="2600" dirty="0"/>
              <a:t>een grotere spanwijdte </a:t>
            </a:r>
          </a:p>
          <a:p>
            <a:pPr marL="285750" indent="-285750">
              <a:buFont typeface="Wingdings" panose="05000000000000000000" pitchFamily="2" charset="2"/>
              <a:buChar char="Ø"/>
            </a:pPr>
            <a:r>
              <a:rPr lang="nl-NL" sz="2600" dirty="0"/>
              <a:t>het gebruik van winglets</a:t>
            </a:r>
          </a:p>
          <a:p>
            <a:pPr marL="285750" indent="-285750">
              <a:buFont typeface="Wingdings" panose="05000000000000000000" pitchFamily="2" charset="2"/>
              <a:buChar char="Ø"/>
            </a:pPr>
            <a:r>
              <a:rPr lang="nl-NL" sz="2600" dirty="0"/>
              <a:t>een grote vleugelslankheid</a:t>
            </a:r>
          </a:p>
        </p:txBody>
      </p:sp>
      <p:sp>
        <p:nvSpPr>
          <p:cNvPr id="4" name="Rechthoek 3"/>
          <p:cNvSpPr/>
          <p:nvPr/>
        </p:nvSpPr>
        <p:spPr>
          <a:xfrm>
            <a:off x="5063008" y="3169900"/>
            <a:ext cx="4117504" cy="2492990"/>
          </a:xfrm>
          <a:prstGeom prst="rect">
            <a:avLst/>
          </a:prstGeom>
        </p:spPr>
        <p:txBody>
          <a:bodyPr wrap="square">
            <a:spAutoFit/>
          </a:bodyPr>
          <a:lstStyle/>
          <a:p>
            <a:r>
              <a:rPr lang="nl-NL" sz="2600" b="1" dirty="0">
                <a:solidFill>
                  <a:srgbClr val="C00000"/>
                </a:solidFill>
              </a:rPr>
              <a:t>Minimaal</a:t>
            </a:r>
            <a:r>
              <a:rPr lang="nl-NL" sz="2600" dirty="0">
                <a:solidFill>
                  <a:srgbClr val="000000"/>
                </a:solidFill>
              </a:rPr>
              <a:t> als:</a:t>
            </a:r>
          </a:p>
          <a:p>
            <a:pPr marL="457200" indent="-457200">
              <a:buFont typeface="Wingdings" pitchFamily="2" charset="2"/>
              <a:buChar char="Ø"/>
            </a:pPr>
            <a:r>
              <a:rPr lang="nl-NL" sz="2600" dirty="0">
                <a:solidFill>
                  <a:srgbClr val="000000"/>
                </a:solidFill>
              </a:rPr>
              <a:t>ellipsvormige draagkracht verdeling </a:t>
            </a:r>
          </a:p>
          <a:p>
            <a:pPr marL="457200" indent="-457200">
              <a:buFont typeface="Wingdings" pitchFamily="2" charset="2"/>
              <a:buChar char="Ø"/>
            </a:pPr>
            <a:r>
              <a:rPr lang="nl-NL" sz="2600" dirty="0">
                <a:solidFill>
                  <a:srgbClr val="000000"/>
                </a:solidFill>
              </a:rPr>
              <a:t> grote vleugelslankheid</a:t>
            </a:r>
          </a:p>
          <a:p>
            <a:pPr marL="457200" indent="-457200">
              <a:buFont typeface="Wingdings" pitchFamily="2" charset="2"/>
              <a:buChar char="Ø"/>
            </a:pPr>
            <a:r>
              <a:rPr lang="nl-NL" sz="2600" dirty="0">
                <a:solidFill>
                  <a:srgbClr val="000000"/>
                </a:solidFill>
              </a:rPr>
              <a:t>Kleine aanvalshoek (dus een grote snelheid)</a:t>
            </a:r>
            <a:endParaRPr lang="nl-NL" sz="2600" dirty="0">
              <a:solidFill>
                <a:srgbClr val="000000"/>
              </a:solidFill>
              <a:effectLst/>
            </a:endParaRPr>
          </a:p>
        </p:txBody>
      </p:sp>
      <p:sp>
        <p:nvSpPr>
          <p:cNvPr id="15" name="Text Box 6">
            <a:extLst>
              <a:ext uri="{FF2B5EF4-FFF2-40B4-BE49-F238E27FC236}">
                <a16:creationId xmlns:a16="http://schemas.microsoft.com/office/drawing/2014/main" id="{F3531799-8CCB-1E47-A1AD-C9B4AF5E6503}"/>
              </a:ext>
            </a:extLst>
          </p:cNvPr>
          <p:cNvSpPr txBox="1">
            <a:spLocks noChangeArrowheads="1"/>
          </p:cNvSpPr>
          <p:nvPr/>
        </p:nvSpPr>
        <p:spPr bwMode="auto">
          <a:xfrm>
            <a:off x="3059832" y="74538"/>
            <a:ext cx="3009093" cy="523220"/>
          </a:xfrm>
          <a:prstGeom prst="rect">
            <a:avLst/>
          </a:prstGeom>
          <a:noFill/>
          <a:ln w="9525">
            <a:noFill/>
            <a:miter lim="800000"/>
            <a:headEnd/>
            <a:tailEnd/>
          </a:ln>
        </p:spPr>
        <p:txBody>
          <a:bodyPr wrap="none">
            <a:spAutoFit/>
          </a:bodyPr>
          <a:lstStyle/>
          <a:p>
            <a:r>
              <a:rPr lang="nl-NL" sz="2800" dirty="0">
                <a:solidFill>
                  <a:schemeClr val="bg1"/>
                </a:solidFill>
              </a:rPr>
              <a:t>5.1.3 De weerstand</a:t>
            </a:r>
          </a:p>
        </p:txBody>
      </p:sp>
      <p:sp>
        <p:nvSpPr>
          <p:cNvPr id="16" name="Tijdelijke aanduiding voor dianummer 5">
            <a:extLst>
              <a:ext uri="{FF2B5EF4-FFF2-40B4-BE49-F238E27FC236}">
                <a16:creationId xmlns:a16="http://schemas.microsoft.com/office/drawing/2014/main" id="{66578D5D-4547-1E42-AA85-625AFA3ACA6C}"/>
              </a:ext>
            </a:extLst>
          </p:cNvPr>
          <p:cNvSpPr>
            <a:spLocks noGrp="1"/>
          </p:cNvSpPr>
          <p:nvPr>
            <p:ph type="sldNum" sz="quarter" idx="12"/>
          </p:nvPr>
        </p:nvSpPr>
        <p:spPr>
          <a:xfrm>
            <a:off x="6553200" y="6356350"/>
            <a:ext cx="2133600" cy="365125"/>
          </a:xfrm>
        </p:spPr>
        <p:txBody>
          <a:bodyPr/>
          <a:lstStyle/>
          <a:p>
            <a:fld id="{04358825-FB57-CA49-8B08-1E99B68E503C}" type="slidenum">
              <a:rPr lang="nl-NL"/>
              <a:pPr/>
              <a:t>62</a:t>
            </a:fld>
            <a:endParaRPr lang="nl-NL" dirty="0"/>
          </a:p>
        </p:txBody>
      </p:sp>
      <p:sp>
        <p:nvSpPr>
          <p:cNvPr id="17" name="Text Box 6">
            <a:extLst>
              <a:ext uri="{FF2B5EF4-FFF2-40B4-BE49-F238E27FC236}">
                <a16:creationId xmlns:a16="http://schemas.microsoft.com/office/drawing/2014/main" id="{35F3422D-C9EF-F947-AE00-43DB47224699}"/>
              </a:ext>
            </a:extLst>
          </p:cNvPr>
          <p:cNvSpPr txBox="1">
            <a:spLocks noChangeArrowheads="1"/>
          </p:cNvSpPr>
          <p:nvPr/>
        </p:nvSpPr>
        <p:spPr bwMode="auto">
          <a:xfrm>
            <a:off x="179512" y="673532"/>
            <a:ext cx="384573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sz="2800" dirty="0">
                <a:solidFill>
                  <a:schemeClr val="bg1"/>
                </a:solidFill>
              </a:rPr>
              <a:t>Geïnduceerde weerstand</a:t>
            </a:r>
          </a:p>
        </p:txBody>
      </p:sp>
    </p:spTree>
    <p:extLst>
      <p:ext uri="{BB962C8B-B14F-4D97-AF65-F5344CB8AC3E}">
        <p14:creationId xmlns:p14="http://schemas.microsoft.com/office/powerpoint/2010/main" val="2228017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pic>
        <p:nvPicPr>
          <p:cNvPr id="4098" name="Picture 2" descr="http://www.zweefvliegopleiding.nl/images/beginselen/weerstandsvorme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1589562"/>
            <a:ext cx="5158996" cy="3327553"/>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 Box 6">
            <a:extLst>
              <a:ext uri="{FF2B5EF4-FFF2-40B4-BE49-F238E27FC236}">
                <a16:creationId xmlns:a16="http://schemas.microsoft.com/office/drawing/2014/main" id="{9493BA7E-7400-AA4A-85E7-08BE08E97F9F}"/>
              </a:ext>
            </a:extLst>
          </p:cNvPr>
          <p:cNvSpPr txBox="1">
            <a:spLocks noChangeArrowheads="1"/>
          </p:cNvSpPr>
          <p:nvPr/>
        </p:nvSpPr>
        <p:spPr bwMode="auto">
          <a:xfrm>
            <a:off x="3059832" y="74538"/>
            <a:ext cx="3009093" cy="523220"/>
          </a:xfrm>
          <a:prstGeom prst="rect">
            <a:avLst/>
          </a:prstGeom>
          <a:noFill/>
          <a:ln w="9525">
            <a:noFill/>
            <a:miter lim="800000"/>
            <a:headEnd/>
            <a:tailEnd/>
          </a:ln>
        </p:spPr>
        <p:txBody>
          <a:bodyPr wrap="none">
            <a:spAutoFit/>
          </a:bodyPr>
          <a:lstStyle/>
          <a:p>
            <a:r>
              <a:rPr lang="nl-NL" sz="2800" dirty="0">
                <a:solidFill>
                  <a:schemeClr val="bg1"/>
                </a:solidFill>
              </a:rPr>
              <a:t>5.1.3 De weerstand</a:t>
            </a:r>
          </a:p>
        </p:txBody>
      </p:sp>
      <p:sp>
        <p:nvSpPr>
          <p:cNvPr id="12" name="Tijdelijke aanduiding voor dianummer 5">
            <a:extLst>
              <a:ext uri="{FF2B5EF4-FFF2-40B4-BE49-F238E27FC236}">
                <a16:creationId xmlns:a16="http://schemas.microsoft.com/office/drawing/2014/main" id="{A8BD0DC5-554A-884E-B2E9-7045209F1874}"/>
              </a:ext>
            </a:extLst>
          </p:cNvPr>
          <p:cNvSpPr>
            <a:spLocks noGrp="1"/>
          </p:cNvSpPr>
          <p:nvPr>
            <p:ph type="sldNum" sz="quarter" idx="12"/>
          </p:nvPr>
        </p:nvSpPr>
        <p:spPr>
          <a:xfrm>
            <a:off x="6553200" y="6356350"/>
            <a:ext cx="2133600" cy="365125"/>
          </a:xfrm>
        </p:spPr>
        <p:txBody>
          <a:bodyPr/>
          <a:lstStyle/>
          <a:p>
            <a:fld id="{04358825-FB57-CA49-8B08-1E99B68E503C}" type="slidenum">
              <a:rPr lang="nl-NL"/>
              <a:pPr/>
              <a:t>63</a:t>
            </a:fld>
            <a:endParaRPr lang="nl-NL" dirty="0"/>
          </a:p>
        </p:txBody>
      </p:sp>
      <p:pic>
        <p:nvPicPr>
          <p:cNvPr id="23554" name="Picture 2">
            <a:extLst>
              <a:ext uri="{FF2B5EF4-FFF2-40B4-BE49-F238E27FC236}">
                <a16:creationId xmlns:a16="http://schemas.microsoft.com/office/drawing/2014/main" id="{84D0099B-D1DB-AC49-B17B-3BD5C2BB71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5435" y="2025856"/>
            <a:ext cx="3805055" cy="2709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70381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786808" y="3075057"/>
            <a:ext cx="4449488" cy="707886"/>
          </a:xfrm>
          <a:prstGeom prst="rect">
            <a:avLst/>
          </a:prstGeom>
          <a:noFill/>
          <a:ln w="9525">
            <a:noFill/>
            <a:miter lim="800000"/>
            <a:headEnd/>
            <a:tailEnd/>
          </a:ln>
        </p:spPr>
        <p:txBody>
          <a:bodyPr wrap="square">
            <a:spAutoFit/>
          </a:bodyPr>
          <a:lstStyle/>
          <a:p>
            <a:r>
              <a:rPr lang="nl-NL" sz="4000" dirty="0">
                <a:solidFill>
                  <a:schemeClr val="bg1"/>
                </a:solidFill>
              </a:rPr>
              <a:t>5.2 Vliegmechanica</a:t>
            </a:r>
          </a:p>
        </p:txBody>
      </p:sp>
    </p:spTree>
    <p:extLst>
      <p:ext uri="{BB962C8B-B14F-4D97-AF65-F5344CB8AC3E}">
        <p14:creationId xmlns:p14="http://schemas.microsoft.com/office/powerpoint/2010/main" val="21298885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 name="Tijdelijke aanduiding voor dianummer 5"/>
          <p:cNvSpPr>
            <a:spLocks noGrp="1"/>
          </p:cNvSpPr>
          <p:nvPr>
            <p:ph type="sldNum" sz="quarter" idx="12"/>
          </p:nvPr>
        </p:nvSpPr>
        <p:spPr/>
        <p:txBody>
          <a:bodyPr/>
          <a:lstStyle/>
          <a:p>
            <a:fld id="{89F1CB66-2410-7647-BB19-805BE5C52161}" type="slidenum">
              <a:rPr lang="nl-NL"/>
              <a:pPr/>
              <a:t>65</a:t>
            </a:fld>
            <a:endParaRPr lang="nl-NL"/>
          </a:p>
        </p:txBody>
      </p:sp>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pPr fontAlgn="auto">
              <a:spcBef>
                <a:spcPts val="0"/>
              </a:spcBef>
              <a:spcAft>
                <a:spcPts val="0"/>
              </a:spcAft>
              <a:defRPr/>
            </a:pPr>
            <a:endParaRPr lang="nl-NL">
              <a:latin typeface="+mn-lt"/>
              <a:ea typeface="+mn-ea"/>
              <a:cs typeface="+mn-cs"/>
            </a:endParaRPr>
          </a:p>
        </p:txBody>
      </p:sp>
      <p:sp>
        <p:nvSpPr>
          <p:cNvPr id="306179" name="Rectangle 3"/>
          <p:cNvSpPr>
            <a:spLocks noChangeArrowheads="1"/>
          </p:cNvSpPr>
          <p:nvPr/>
        </p:nvSpPr>
        <p:spPr bwMode="auto">
          <a:xfrm>
            <a:off x="2411413" y="270827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nl-NL">
              <a:latin typeface="Calibri" charset="0"/>
            </a:endParaRPr>
          </a:p>
        </p:txBody>
      </p:sp>
      <p:sp>
        <p:nvSpPr>
          <p:cNvPr id="306180" name="Rectangle 4"/>
          <p:cNvSpPr>
            <a:spLocks noChangeArrowheads="1"/>
          </p:cNvSpPr>
          <p:nvPr/>
        </p:nvSpPr>
        <p:spPr bwMode="auto">
          <a:xfrm>
            <a:off x="2627313" y="25654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nl-NL">
              <a:latin typeface="Calibri" charset="0"/>
            </a:endParaRPr>
          </a:p>
        </p:txBody>
      </p:sp>
      <p:pic>
        <p:nvPicPr>
          <p:cNvPr id="306182" name="Picture 7" descr="LOGO PEG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75"/>
            <a:ext cx="1547813" cy="798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6183" name="Text Box 9"/>
          <p:cNvSpPr txBox="1">
            <a:spLocks noChangeArrowheads="1"/>
          </p:cNvSpPr>
          <p:nvPr/>
        </p:nvSpPr>
        <p:spPr bwMode="auto">
          <a:xfrm>
            <a:off x="4767263" y="684213"/>
            <a:ext cx="4484687"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a:t> </a:t>
            </a:r>
          </a:p>
        </p:txBody>
      </p:sp>
      <p:pic>
        <p:nvPicPr>
          <p:cNvPr id="306184"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6750" y="11113"/>
            <a:ext cx="6858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kstvak 11"/>
          <p:cNvSpPr txBox="1"/>
          <p:nvPr/>
        </p:nvSpPr>
        <p:spPr>
          <a:xfrm>
            <a:off x="5003800" y="2088037"/>
            <a:ext cx="4319588" cy="2492990"/>
          </a:xfrm>
          <a:prstGeom prst="rect">
            <a:avLst/>
          </a:prstGeom>
          <a:noFill/>
        </p:spPr>
        <p:txBody>
          <a:bodyPr>
            <a:spAutoFit/>
          </a:bodyPr>
          <a:lstStyle>
            <a:lvl1pPr marL="342900" indent="-342900">
              <a:defRPr>
                <a:solidFill>
                  <a:schemeClr val="tx1"/>
                </a:solidFill>
                <a:latin typeface="Calibri" charset="0"/>
                <a:ea typeface="ＭＳ Ｐゴシック" charset="0"/>
                <a:cs typeface="Arial" charset="0"/>
              </a:defRPr>
            </a:lvl1pPr>
            <a:lvl2pPr marL="800100" indent="-342900">
              <a:defRPr>
                <a:solidFill>
                  <a:schemeClr val="tx1"/>
                </a:solidFill>
                <a:latin typeface="Calibri" charset="0"/>
                <a:ea typeface="Arial" charset="0"/>
                <a:cs typeface="Arial" charset="0"/>
              </a:defRPr>
            </a:lvl2pPr>
            <a:lvl3pPr marL="1257300" indent="-342900">
              <a:defRPr>
                <a:solidFill>
                  <a:schemeClr val="tx1"/>
                </a:solidFill>
                <a:latin typeface="Calibri" charset="0"/>
                <a:ea typeface="Arial" charset="0"/>
                <a:cs typeface="Arial" charset="0"/>
              </a:defRPr>
            </a:lvl3pPr>
            <a:lvl4pPr marL="1714500" indent="-342900">
              <a:defRPr>
                <a:solidFill>
                  <a:schemeClr val="tx1"/>
                </a:solidFill>
                <a:latin typeface="Calibri" charset="0"/>
                <a:ea typeface="Arial" charset="0"/>
                <a:cs typeface="Arial" charset="0"/>
              </a:defRPr>
            </a:lvl4pPr>
            <a:lvl5pPr marL="2171700" indent="-342900">
              <a:defRPr>
                <a:solidFill>
                  <a:schemeClr val="tx1"/>
                </a:solidFill>
                <a:latin typeface="Calibri" charset="0"/>
                <a:ea typeface="Arial" charset="0"/>
                <a:cs typeface="Arial" charset="0"/>
              </a:defRPr>
            </a:lvl5pPr>
            <a:lvl6pPr marL="2628900" indent="-342900" fontAlgn="base">
              <a:spcBef>
                <a:spcPct val="0"/>
              </a:spcBef>
              <a:spcAft>
                <a:spcPct val="0"/>
              </a:spcAft>
              <a:defRPr>
                <a:solidFill>
                  <a:schemeClr val="tx1"/>
                </a:solidFill>
                <a:latin typeface="Calibri" charset="0"/>
                <a:ea typeface="Arial" charset="0"/>
                <a:cs typeface="Arial" charset="0"/>
              </a:defRPr>
            </a:lvl6pPr>
            <a:lvl7pPr marL="3086100" indent="-342900" fontAlgn="base">
              <a:spcBef>
                <a:spcPct val="0"/>
              </a:spcBef>
              <a:spcAft>
                <a:spcPct val="0"/>
              </a:spcAft>
              <a:defRPr>
                <a:solidFill>
                  <a:schemeClr val="tx1"/>
                </a:solidFill>
                <a:latin typeface="Calibri" charset="0"/>
                <a:ea typeface="Arial" charset="0"/>
                <a:cs typeface="Arial" charset="0"/>
              </a:defRPr>
            </a:lvl7pPr>
            <a:lvl8pPr marL="3543300" indent="-342900" fontAlgn="base">
              <a:spcBef>
                <a:spcPct val="0"/>
              </a:spcBef>
              <a:spcAft>
                <a:spcPct val="0"/>
              </a:spcAft>
              <a:defRPr>
                <a:solidFill>
                  <a:schemeClr val="tx1"/>
                </a:solidFill>
                <a:latin typeface="Calibri" charset="0"/>
                <a:ea typeface="Arial" charset="0"/>
                <a:cs typeface="Arial" charset="0"/>
              </a:defRPr>
            </a:lvl8pPr>
            <a:lvl9pPr marL="4000500" indent="-342900" fontAlgn="base">
              <a:spcBef>
                <a:spcPct val="0"/>
              </a:spcBef>
              <a:spcAft>
                <a:spcPct val="0"/>
              </a:spcAft>
              <a:defRPr>
                <a:solidFill>
                  <a:schemeClr val="tx1"/>
                </a:solidFill>
                <a:latin typeface="Calibri" charset="0"/>
                <a:ea typeface="Arial" charset="0"/>
                <a:cs typeface="Arial" charset="0"/>
              </a:defRPr>
            </a:lvl9pPr>
          </a:lstStyle>
          <a:p>
            <a:pPr>
              <a:buClr>
                <a:schemeClr val="tx1"/>
              </a:buClr>
              <a:buFont typeface="Calibri" charset="0"/>
              <a:buAutoNum type="arabicPeriod"/>
            </a:pPr>
            <a:r>
              <a:rPr lang="nl-NL" sz="2600" dirty="0"/>
              <a:t>de </a:t>
            </a:r>
            <a:r>
              <a:rPr lang="nl-NL" sz="2600" dirty="0">
                <a:solidFill>
                  <a:srgbClr val="FF0000"/>
                </a:solidFill>
              </a:rPr>
              <a:t>draagkracht</a:t>
            </a:r>
            <a:r>
              <a:rPr lang="nl-NL" sz="2600" dirty="0"/>
              <a:t> (Lift)</a:t>
            </a:r>
          </a:p>
          <a:p>
            <a:pPr>
              <a:buClr>
                <a:schemeClr val="tx1"/>
              </a:buClr>
              <a:buFont typeface="Calibri" charset="0"/>
              <a:buAutoNum type="arabicPeriod"/>
            </a:pPr>
            <a:r>
              <a:rPr lang="nl-NL" sz="2600" dirty="0"/>
              <a:t>de </a:t>
            </a:r>
            <a:r>
              <a:rPr lang="nl-NL" sz="2600" dirty="0">
                <a:solidFill>
                  <a:srgbClr val="FF0000"/>
                </a:solidFill>
              </a:rPr>
              <a:t>zwaartekracht</a:t>
            </a:r>
            <a:r>
              <a:rPr lang="nl-NL" sz="2600" dirty="0"/>
              <a:t> (</a:t>
            </a:r>
            <a:r>
              <a:rPr lang="nl-NL" sz="2600" dirty="0" err="1"/>
              <a:t>Gravity</a:t>
            </a:r>
            <a:r>
              <a:rPr lang="nl-NL" sz="2600" dirty="0"/>
              <a:t>)</a:t>
            </a:r>
          </a:p>
          <a:p>
            <a:pPr>
              <a:buClr>
                <a:schemeClr val="tx1"/>
              </a:buClr>
              <a:buFont typeface="Calibri" charset="0"/>
              <a:buAutoNum type="arabicPeriod"/>
            </a:pPr>
            <a:r>
              <a:rPr lang="nl-NL" sz="2600" dirty="0">
                <a:solidFill>
                  <a:srgbClr val="FF0000"/>
                </a:solidFill>
              </a:rPr>
              <a:t>Voortstuwingskrachten</a:t>
            </a:r>
            <a:r>
              <a:rPr lang="nl-NL" sz="2600" dirty="0"/>
              <a:t> (</a:t>
            </a:r>
            <a:r>
              <a:rPr lang="nl-NL" sz="2600" dirty="0" err="1"/>
              <a:t>Propulsion</a:t>
            </a:r>
            <a:r>
              <a:rPr lang="nl-NL" sz="2600" dirty="0"/>
              <a:t>)</a:t>
            </a:r>
          </a:p>
          <a:p>
            <a:pPr>
              <a:buClr>
                <a:schemeClr val="tx1"/>
              </a:buClr>
              <a:buFont typeface="Calibri" charset="0"/>
              <a:buAutoNum type="arabicPeriod"/>
            </a:pPr>
            <a:r>
              <a:rPr lang="nl-NL" sz="2600" dirty="0"/>
              <a:t>de </a:t>
            </a:r>
            <a:r>
              <a:rPr lang="nl-NL" sz="2600" dirty="0">
                <a:solidFill>
                  <a:srgbClr val="FF0000"/>
                </a:solidFill>
              </a:rPr>
              <a:t>weerstand</a:t>
            </a:r>
            <a:r>
              <a:rPr lang="nl-NL" sz="2600" dirty="0"/>
              <a:t> (</a:t>
            </a:r>
            <a:r>
              <a:rPr lang="nl-NL" sz="2600" dirty="0" err="1"/>
              <a:t>Drag</a:t>
            </a:r>
            <a:r>
              <a:rPr lang="nl-NL" sz="2600" dirty="0"/>
              <a:t>)</a:t>
            </a:r>
          </a:p>
          <a:p>
            <a:pPr>
              <a:buClr>
                <a:schemeClr val="tx1"/>
              </a:buClr>
              <a:buFont typeface="Calibri" charset="0"/>
              <a:buAutoNum type="arabicPeriod"/>
            </a:pPr>
            <a:endParaRPr lang="nl-NL" sz="2600" dirty="0"/>
          </a:p>
        </p:txBody>
      </p:sp>
      <p:pic>
        <p:nvPicPr>
          <p:cNvPr id="306187" name="Picture 2" descr="http://www.zweefvliegopleiding.nl/images/beginselen/twin-P=W.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512" y="1920081"/>
            <a:ext cx="4840288" cy="301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 Box 6">
            <a:extLst>
              <a:ext uri="{FF2B5EF4-FFF2-40B4-BE49-F238E27FC236}">
                <a16:creationId xmlns:a16="http://schemas.microsoft.com/office/drawing/2014/main" id="{D1E12516-22EE-924C-8427-DA823E08DEE8}"/>
              </a:ext>
            </a:extLst>
          </p:cNvPr>
          <p:cNvSpPr txBox="1">
            <a:spLocks noChangeArrowheads="1"/>
          </p:cNvSpPr>
          <p:nvPr/>
        </p:nvSpPr>
        <p:spPr bwMode="auto">
          <a:xfrm>
            <a:off x="3059832" y="74538"/>
            <a:ext cx="3006208" cy="523220"/>
          </a:xfrm>
          <a:prstGeom prst="rect">
            <a:avLst/>
          </a:prstGeom>
          <a:noFill/>
          <a:ln w="9525">
            <a:noFill/>
            <a:miter lim="800000"/>
            <a:headEnd/>
            <a:tailEnd/>
          </a:ln>
        </p:spPr>
        <p:txBody>
          <a:bodyPr wrap="none">
            <a:spAutoFit/>
          </a:bodyPr>
          <a:lstStyle/>
          <a:p>
            <a:r>
              <a:rPr lang="nl-NL" sz="2800" dirty="0">
                <a:solidFill>
                  <a:schemeClr val="bg1"/>
                </a:solidFill>
              </a:rPr>
              <a:t>5.2 Vliegmechanica</a:t>
            </a:r>
          </a:p>
        </p:txBody>
      </p:sp>
      <p:sp>
        <p:nvSpPr>
          <p:cNvPr id="2" name="Tekstvak 1">
            <a:extLst>
              <a:ext uri="{FF2B5EF4-FFF2-40B4-BE49-F238E27FC236}">
                <a16:creationId xmlns:a16="http://schemas.microsoft.com/office/drawing/2014/main" id="{AEACD3D9-04C4-284D-9136-530833D6E436}"/>
              </a:ext>
            </a:extLst>
          </p:cNvPr>
          <p:cNvSpPr txBox="1"/>
          <p:nvPr/>
        </p:nvSpPr>
        <p:spPr>
          <a:xfrm>
            <a:off x="630673" y="868973"/>
            <a:ext cx="7864525" cy="492443"/>
          </a:xfrm>
          <a:prstGeom prst="rect">
            <a:avLst/>
          </a:prstGeom>
          <a:noFill/>
        </p:spPr>
        <p:txBody>
          <a:bodyPr wrap="none" rtlCol="0">
            <a:spAutoFit/>
          </a:bodyPr>
          <a:lstStyle/>
          <a:p>
            <a:r>
              <a:rPr lang="nl-NL" sz="2600" dirty="0"/>
              <a:t>Tijdens een vlucht werken vier krachten op een vliegtuig:</a:t>
            </a:r>
          </a:p>
        </p:txBody>
      </p:sp>
      <p:sp>
        <p:nvSpPr>
          <p:cNvPr id="4" name="Rechthoek 3">
            <a:extLst>
              <a:ext uri="{FF2B5EF4-FFF2-40B4-BE49-F238E27FC236}">
                <a16:creationId xmlns:a16="http://schemas.microsoft.com/office/drawing/2014/main" id="{7C1B0D98-D91D-0F4E-BB93-B49561F5F1C0}"/>
              </a:ext>
            </a:extLst>
          </p:cNvPr>
          <p:cNvSpPr/>
          <p:nvPr/>
        </p:nvSpPr>
        <p:spPr>
          <a:xfrm>
            <a:off x="548568" y="5350657"/>
            <a:ext cx="5408104" cy="892552"/>
          </a:xfrm>
          <a:prstGeom prst="rect">
            <a:avLst/>
          </a:prstGeom>
        </p:spPr>
        <p:txBody>
          <a:bodyPr wrap="square">
            <a:spAutoFit/>
          </a:bodyPr>
          <a:lstStyle/>
          <a:p>
            <a:pPr>
              <a:buFont typeface="Calibri" charset="0"/>
              <a:buNone/>
            </a:pPr>
            <a:r>
              <a:rPr lang="nl-NL" sz="2600" dirty="0"/>
              <a:t>L + W = R (Resulterende luchtkracht)</a:t>
            </a:r>
          </a:p>
          <a:p>
            <a:pPr>
              <a:buFont typeface="Calibri" charset="0"/>
              <a:buNone/>
            </a:pPr>
            <a:r>
              <a:rPr lang="nl-NL" sz="2600" dirty="0"/>
              <a:t>P=W en L=G</a:t>
            </a:r>
          </a:p>
        </p:txBody>
      </p:sp>
    </p:spTree>
    <p:extLst>
      <p:ext uri="{BB962C8B-B14F-4D97-AF65-F5344CB8AC3E}">
        <p14:creationId xmlns:p14="http://schemas.microsoft.com/office/powerpoint/2010/main" val="24108453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jdelijke aanduiding voor dianummer 5"/>
          <p:cNvSpPr>
            <a:spLocks noGrp="1"/>
          </p:cNvSpPr>
          <p:nvPr>
            <p:ph type="sldNum" sz="quarter" idx="12"/>
          </p:nvPr>
        </p:nvSpPr>
        <p:spPr/>
        <p:txBody>
          <a:bodyPr/>
          <a:lstStyle/>
          <a:p>
            <a:fld id="{5EFD4441-029F-F74E-8277-EA60BAE516F2}" type="slidenum">
              <a:rPr lang="nl-NL"/>
              <a:pPr/>
              <a:t>66</a:t>
            </a:fld>
            <a:endParaRPr lang="nl-NL"/>
          </a:p>
        </p:txBody>
      </p:sp>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pPr fontAlgn="auto">
              <a:spcBef>
                <a:spcPts val="0"/>
              </a:spcBef>
              <a:spcAft>
                <a:spcPts val="0"/>
              </a:spcAft>
              <a:defRPr/>
            </a:pPr>
            <a:endParaRPr lang="nl-NL">
              <a:latin typeface="+mn-lt"/>
              <a:ea typeface="+mn-ea"/>
              <a:cs typeface="+mn-cs"/>
            </a:endParaRPr>
          </a:p>
        </p:txBody>
      </p:sp>
      <p:sp>
        <p:nvSpPr>
          <p:cNvPr id="78851" name="Rectangle 4"/>
          <p:cNvSpPr>
            <a:spLocks noChangeArrowheads="1"/>
          </p:cNvSpPr>
          <p:nvPr/>
        </p:nvSpPr>
        <p:spPr bwMode="auto">
          <a:xfrm>
            <a:off x="2627313" y="25654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nl-NL">
              <a:latin typeface="Calibri" charset="0"/>
            </a:endParaRPr>
          </a:p>
        </p:txBody>
      </p:sp>
      <p:pic>
        <p:nvPicPr>
          <p:cNvPr id="78853" name="Picture 7" descr="LOGO PEG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75"/>
            <a:ext cx="1547813" cy="798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4" name="Text Box 9"/>
          <p:cNvSpPr txBox="1">
            <a:spLocks noChangeArrowheads="1"/>
          </p:cNvSpPr>
          <p:nvPr/>
        </p:nvSpPr>
        <p:spPr bwMode="auto">
          <a:xfrm>
            <a:off x="4767263" y="684213"/>
            <a:ext cx="4484687"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a:t> </a:t>
            </a:r>
          </a:p>
        </p:txBody>
      </p:sp>
      <p:pic>
        <p:nvPicPr>
          <p:cNvPr id="78855"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6750" y="11113"/>
            <a:ext cx="6858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7" name="Rechthoek 1"/>
          <p:cNvSpPr>
            <a:spLocks noChangeArrowheads="1"/>
          </p:cNvSpPr>
          <p:nvPr/>
        </p:nvSpPr>
        <p:spPr bwMode="auto">
          <a:xfrm>
            <a:off x="431799" y="4881125"/>
            <a:ext cx="8280401" cy="1292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457200" indent="-457200">
              <a:buFont typeface="Wingdings" charset="0"/>
              <a:buChar char="Ø"/>
            </a:pPr>
            <a:r>
              <a:rPr lang="nl-NL" sz="2600" dirty="0">
                <a:latin typeface="Calibri" charset="0"/>
              </a:rPr>
              <a:t>R en G gelijk en tegengesteld.</a:t>
            </a:r>
          </a:p>
          <a:p>
            <a:pPr marL="457200" indent="-457200">
              <a:buClr>
                <a:schemeClr val="tx1"/>
              </a:buClr>
              <a:buFont typeface="Wingdings" charset="0"/>
              <a:buChar char="Ø"/>
            </a:pPr>
            <a:r>
              <a:rPr lang="nl-NL" sz="2600" b="1" dirty="0">
                <a:solidFill>
                  <a:srgbClr val="C00000"/>
                </a:solidFill>
                <a:latin typeface="Calibri" charset="0"/>
              </a:rPr>
              <a:t>De kracht G </a:t>
            </a:r>
            <a:r>
              <a:rPr lang="nl-NL" sz="2600" dirty="0">
                <a:latin typeface="Calibri" charset="0"/>
              </a:rPr>
              <a:t>kan worden ontbonden in</a:t>
            </a:r>
            <a:r>
              <a:rPr lang="nl-NL" sz="2600" dirty="0">
                <a:solidFill>
                  <a:srgbClr val="C00000"/>
                </a:solidFill>
                <a:latin typeface="Calibri" charset="0"/>
              </a:rPr>
              <a:t> </a:t>
            </a:r>
            <a:r>
              <a:rPr lang="nl-NL" sz="2600" b="1" dirty="0">
                <a:solidFill>
                  <a:srgbClr val="C00000"/>
                </a:solidFill>
                <a:latin typeface="Calibri" charset="0"/>
              </a:rPr>
              <a:t>G</a:t>
            </a:r>
            <a:r>
              <a:rPr lang="nl-NL" sz="2600" b="1" baseline="-25000" dirty="0">
                <a:solidFill>
                  <a:srgbClr val="C00000"/>
                </a:solidFill>
                <a:latin typeface="Calibri" charset="0"/>
              </a:rPr>
              <a:t>1</a:t>
            </a:r>
            <a:r>
              <a:rPr lang="nl-NL" sz="2600" b="1" dirty="0">
                <a:solidFill>
                  <a:srgbClr val="C00000"/>
                </a:solidFill>
                <a:latin typeface="Calibri" charset="0"/>
              </a:rPr>
              <a:t> </a:t>
            </a:r>
            <a:r>
              <a:rPr lang="nl-NL" sz="2600" dirty="0">
                <a:latin typeface="Calibri" charset="0"/>
              </a:rPr>
              <a:t>die gelijk is aan lift</a:t>
            </a:r>
            <a:r>
              <a:rPr lang="nl-NL" sz="2600" dirty="0">
                <a:solidFill>
                  <a:srgbClr val="C00000"/>
                </a:solidFill>
                <a:latin typeface="Calibri" charset="0"/>
              </a:rPr>
              <a:t> </a:t>
            </a:r>
            <a:r>
              <a:rPr lang="nl-NL" sz="2600" b="1" dirty="0">
                <a:solidFill>
                  <a:srgbClr val="C00000"/>
                </a:solidFill>
                <a:latin typeface="Calibri" charset="0"/>
              </a:rPr>
              <a:t>L</a:t>
            </a:r>
            <a:r>
              <a:rPr lang="nl-NL" sz="2600" dirty="0">
                <a:solidFill>
                  <a:srgbClr val="C00000"/>
                </a:solidFill>
                <a:latin typeface="Calibri" charset="0"/>
              </a:rPr>
              <a:t> </a:t>
            </a:r>
            <a:r>
              <a:rPr lang="nl-NL" sz="2600" dirty="0">
                <a:latin typeface="Calibri" charset="0"/>
              </a:rPr>
              <a:t>en </a:t>
            </a:r>
            <a:r>
              <a:rPr lang="nl-NL" sz="2600" b="1" dirty="0">
                <a:solidFill>
                  <a:srgbClr val="C00000"/>
                </a:solidFill>
                <a:latin typeface="Calibri" charset="0"/>
              </a:rPr>
              <a:t>G</a:t>
            </a:r>
            <a:r>
              <a:rPr lang="nl-NL" sz="2600" b="1" baseline="-25000" dirty="0">
                <a:solidFill>
                  <a:srgbClr val="C00000"/>
                </a:solidFill>
                <a:latin typeface="Calibri" charset="0"/>
              </a:rPr>
              <a:t>2</a:t>
            </a:r>
            <a:r>
              <a:rPr lang="nl-NL" sz="2600" b="1" dirty="0">
                <a:latin typeface="Calibri" charset="0"/>
              </a:rPr>
              <a:t> </a:t>
            </a:r>
            <a:r>
              <a:rPr lang="nl-NL" sz="2600" dirty="0">
                <a:latin typeface="Calibri" charset="0"/>
              </a:rPr>
              <a:t>die gelijk is aan weerstand </a:t>
            </a:r>
            <a:r>
              <a:rPr lang="nl-NL" sz="2600" b="1" dirty="0">
                <a:solidFill>
                  <a:srgbClr val="C00000"/>
                </a:solidFill>
                <a:latin typeface="Calibri" charset="0"/>
              </a:rPr>
              <a:t>W</a:t>
            </a:r>
            <a:r>
              <a:rPr lang="nl-NL" sz="2600" dirty="0">
                <a:solidFill>
                  <a:srgbClr val="C00000"/>
                </a:solidFill>
                <a:latin typeface="Calibri" charset="0"/>
              </a:rPr>
              <a:t>.</a:t>
            </a:r>
            <a:endParaRPr lang="nl-NL" sz="2600" dirty="0">
              <a:latin typeface="Calibri" charset="0"/>
            </a:endParaRPr>
          </a:p>
        </p:txBody>
      </p:sp>
      <p:pic>
        <p:nvPicPr>
          <p:cNvPr id="78858" name="Picture 2" descr="http://www.zweefvliegopleiding.nl/images/beginselen/twin-G1=W.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9965" y="1446213"/>
            <a:ext cx="4824413" cy="3303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8863" name="Group 15"/>
          <p:cNvGrpSpPr>
            <a:grpSpLocks/>
          </p:cNvGrpSpPr>
          <p:nvPr/>
        </p:nvGrpSpPr>
        <p:grpSpPr bwMode="auto">
          <a:xfrm>
            <a:off x="431799" y="2907171"/>
            <a:ext cx="5018277" cy="824584"/>
            <a:chOff x="431" y="1525"/>
            <a:chExt cx="3356" cy="499"/>
          </a:xfrm>
        </p:grpSpPr>
        <p:sp>
          <p:nvSpPr>
            <p:cNvPr id="78860" name="Line 12"/>
            <p:cNvSpPr>
              <a:spLocks noChangeShapeType="1"/>
            </p:cNvSpPr>
            <p:nvPr/>
          </p:nvSpPr>
          <p:spPr bwMode="auto">
            <a:xfrm flipH="1">
              <a:off x="431" y="1706"/>
              <a:ext cx="2042" cy="318"/>
            </a:xfrm>
            <a:prstGeom prst="line">
              <a:avLst/>
            </a:prstGeom>
            <a:noFill/>
            <a:ln w="381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nl-NL"/>
            </a:p>
          </p:txBody>
        </p:sp>
        <p:sp>
          <p:nvSpPr>
            <p:cNvPr id="78861" name="Text Box 13"/>
            <p:cNvSpPr txBox="1">
              <a:spLocks noChangeArrowheads="1"/>
            </p:cNvSpPr>
            <p:nvPr/>
          </p:nvSpPr>
          <p:spPr bwMode="auto">
            <a:xfrm>
              <a:off x="567" y="1616"/>
              <a:ext cx="948" cy="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nl-NL"/>
                <a:t>vliegsnelheid</a:t>
              </a:r>
            </a:p>
          </p:txBody>
        </p:sp>
        <p:sp>
          <p:nvSpPr>
            <p:cNvPr id="78862" name="Line 14"/>
            <p:cNvSpPr>
              <a:spLocks noChangeShapeType="1"/>
            </p:cNvSpPr>
            <p:nvPr/>
          </p:nvSpPr>
          <p:spPr bwMode="auto">
            <a:xfrm flipV="1">
              <a:off x="1610" y="1525"/>
              <a:ext cx="2177" cy="317"/>
            </a:xfrm>
            <a:prstGeom prst="line">
              <a:avLst/>
            </a:prstGeom>
            <a:noFill/>
            <a:ln w="9525">
              <a:solidFill>
                <a:srgbClr val="FF0000"/>
              </a:solidFill>
              <a:prstDash val="lg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nl-NL"/>
            </a:p>
          </p:txBody>
        </p:sp>
      </p:grpSp>
      <p:sp>
        <p:nvSpPr>
          <p:cNvPr id="2" name="Tekstvak 1">
            <a:extLst>
              <a:ext uri="{FF2B5EF4-FFF2-40B4-BE49-F238E27FC236}">
                <a16:creationId xmlns:a16="http://schemas.microsoft.com/office/drawing/2014/main" id="{2668B6C1-301C-B147-972C-50DFC49CA38F}"/>
              </a:ext>
            </a:extLst>
          </p:cNvPr>
          <p:cNvSpPr txBox="1"/>
          <p:nvPr/>
        </p:nvSpPr>
        <p:spPr>
          <a:xfrm>
            <a:off x="635162" y="879408"/>
            <a:ext cx="6078011" cy="492443"/>
          </a:xfrm>
          <a:prstGeom prst="rect">
            <a:avLst/>
          </a:prstGeom>
          <a:noFill/>
        </p:spPr>
        <p:txBody>
          <a:bodyPr wrap="none" rtlCol="0">
            <a:spAutoFit/>
          </a:bodyPr>
          <a:lstStyle/>
          <a:p>
            <a:r>
              <a:rPr lang="nl-BE" sz="2600" dirty="0"/>
              <a:t>Bij een zweefvliegtuig zonder voortstuwing:</a:t>
            </a:r>
          </a:p>
        </p:txBody>
      </p:sp>
      <p:sp>
        <p:nvSpPr>
          <p:cNvPr id="18" name="Text Box 6">
            <a:extLst>
              <a:ext uri="{FF2B5EF4-FFF2-40B4-BE49-F238E27FC236}">
                <a16:creationId xmlns:a16="http://schemas.microsoft.com/office/drawing/2014/main" id="{59627A0F-D766-7B4A-B1BA-3170F9DE154A}"/>
              </a:ext>
            </a:extLst>
          </p:cNvPr>
          <p:cNvSpPr txBox="1">
            <a:spLocks noChangeArrowheads="1"/>
          </p:cNvSpPr>
          <p:nvPr/>
        </p:nvSpPr>
        <p:spPr bwMode="auto">
          <a:xfrm>
            <a:off x="3059832" y="74538"/>
            <a:ext cx="3006208" cy="523220"/>
          </a:xfrm>
          <a:prstGeom prst="rect">
            <a:avLst/>
          </a:prstGeom>
          <a:noFill/>
          <a:ln w="9525">
            <a:noFill/>
            <a:miter lim="800000"/>
            <a:headEnd/>
            <a:tailEnd/>
          </a:ln>
        </p:spPr>
        <p:txBody>
          <a:bodyPr wrap="none">
            <a:spAutoFit/>
          </a:bodyPr>
          <a:lstStyle/>
          <a:p>
            <a:r>
              <a:rPr lang="nl-NL" sz="2800" dirty="0">
                <a:solidFill>
                  <a:schemeClr val="bg1"/>
                </a:solidFill>
              </a:rPr>
              <a:t>5.2 Vliegmechanica</a:t>
            </a:r>
          </a:p>
        </p:txBody>
      </p:sp>
    </p:spTree>
    <p:extLst>
      <p:ext uri="{BB962C8B-B14F-4D97-AF65-F5344CB8AC3E}">
        <p14:creationId xmlns:p14="http://schemas.microsoft.com/office/powerpoint/2010/main" val="2550933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885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 name="Rechthoek 1"/>
          <p:cNvSpPr/>
          <p:nvPr/>
        </p:nvSpPr>
        <p:spPr>
          <a:xfrm>
            <a:off x="1241883" y="4716928"/>
            <a:ext cx="6660232" cy="1569660"/>
          </a:xfrm>
          <a:prstGeom prst="rect">
            <a:avLst/>
          </a:prstGeom>
        </p:spPr>
        <p:txBody>
          <a:bodyPr wrap="square">
            <a:spAutoFit/>
          </a:bodyPr>
          <a:lstStyle/>
          <a:p>
            <a:pPr marL="457200" indent="-457200">
              <a:buFont typeface="Wingdings" panose="05000000000000000000" pitchFamily="2" charset="2"/>
              <a:buChar char="Ø"/>
            </a:pPr>
            <a:r>
              <a:rPr lang="nl-NL" sz="2400" dirty="0" err="1"/>
              <a:t>Langsas</a:t>
            </a:r>
            <a:r>
              <a:rPr lang="nl-NL" sz="2400" dirty="0"/>
              <a:t> t.o.v. de horizon: </a:t>
            </a:r>
            <a:r>
              <a:rPr lang="nl-NL" sz="2400" b="1" dirty="0">
                <a:solidFill>
                  <a:srgbClr val="C00000"/>
                </a:solidFill>
              </a:rPr>
              <a:t>standhoek</a:t>
            </a:r>
            <a:endParaRPr lang="nl-NL" sz="2400" b="1" dirty="0"/>
          </a:p>
          <a:p>
            <a:pPr marL="457200" indent="-457200">
              <a:buFont typeface="Wingdings" panose="05000000000000000000" pitchFamily="2" charset="2"/>
              <a:buChar char="Ø"/>
            </a:pPr>
            <a:r>
              <a:rPr lang="nl-NL" sz="2400" dirty="0"/>
              <a:t>De baan t.o.v. de horizon: </a:t>
            </a:r>
            <a:r>
              <a:rPr lang="nl-NL" sz="2400" b="1" dirty="0">
                <a:solidFill>
                  <a:srgbClr val="C00000"/>
                </a:solidFill>
              </a:rPr>
              <a:t>baanhoek </a:t>
            </a:r>
            <a:r>
              <a:rPr lang="nl-NL" sz="2400" dirty="0">
                <a:solidFill>
                  <a:srgbClr val="C00000"/>
                </a:solidFill>
              </a:rPr>
              <a:t>of </a:t>
            </a:r>
            <a:r>
              <a:rPr lang="nl-NL" sz="2400" b="1" dirty="0">
                <a:solidFill>
                  <a:srgbClr val="C00000"/>
                </a:solidFill>
              </a:rPr>
              <a:t>glijhoek</a:t>
            </a:r>
            <a:endParaRPr lang="nl-NL" sz="2400" dirty="0">
              <a:solidFill>
                <a:srgbClr val="C00000"/>
              </a:solidFill>
            </a:endParaRPr>
          </a:p>
          <a:p>
            <a:pPr marL="457200" indent="-457200">
              <a:buFont typeface="Wingdings" panose="05000000000000000000" pitchFamily="2" charset="2"/>
              <a:buChar char="Ø"/>
            </a:pPr>
            <a:r>
              <a:rPr lang="nl-NL" sz="2400" dirty="0"/>
              <a:t>Koorde t.o.v. </a:t>
            </a:r>
            <a:r>
              <a:rPr lang="nl-NL" sz="2400" dirty="0" err="1"/>
              <a:t>langsas</a:t>
            </a:r>
            <a:r>
              <a:rPr lang="nl-NL" sz="2400" dirty="0"/>
              <a:t>: </a:t>
            </a:r>
            <a:r>
              <a:rPr lang="nl-NL" sz="2400" b="1" dirty="0">
                <a:solidFill>
                  <a:srgbClr val="C00000"/>
                </a:solidFill>
              </a:rPr>
              <a:t>instelhoek</a:t>
            </a:r>
            <a:endParaRPr lang="nl-NL" sz="2400" dirty="0">
              <a:solidFill>
                <a:srgbClr val="C00000"/>
              </a:solidFill>
            </a:endParaRPr>
          </a:p>
          <a:p>
            <a:pPr marL="457200" indent="-457200">
              <a:buFont typeface="Wingdings" panose="05000000000000000000" pitchFamily="2" charset="2"/>
              <a:buChar char="Ø"/>
            </a:pPr>
            <a:r>
              <a:rPr lang="nl-NL" sz="2400" dirty="0"/>
              <a:t>Koorde t.o.v. luchtstroming: </a:t>
            </a:r>
            <a:r>
              <a:rPr lang="nl-NL" sz="2400" b="1" dirty="0">
                <a:solidFill>
                  <a:srgbClr val="C00000"/>
                </a:solidFill>
              </a:rPr>
              <a:t>aanvalshoek.</a:t>
            </a:r>
            <a:endParaRPr lang="nl-NL" sz="2400" dirty="0">
              <a:solidFill>
                <a:srgbClr val="C00000"/>
              </a:solidFill>
            </a:endParaRPr>
          </a:p>
        </p:txBody>
      </p:sp>
      <p:pic>
        <p:nvPicPr>
          <p:cNvPr id="3" name="Afbeelding 2"/>
          <p:cNvPicPr>
            <a:picLocks noChangeAspect="1"/>
          </p:cNvPicPr>
          <p:nvPr/>
        </p:nvPicPr>
        <p:blipFill>
          <a:blip r:embed="rId5"/>
          <a:stretch>
            <a:fillRect/>
          </a:stretch>
        </p:blipFill>
        <p:spPr>
          <a:xfrm>
            <a:off x="1411779" y="1147553"/>
            <a:ext cx="6320441" cy="3391970"/>
          </a:xfrm>
          <a:prstGeom prst="rect">
            <a:avLst/>
          </a:prstGeom>
        </p:spPr>
      </p:pic>
      <p:sp>
        <p:nvSpPr>
          <p:cNvPr id="12" name="Text Box 6">
            <a:extLst>
              <a:ext uri="{FF2B5EF4-FFF2-40B4-BE49-F238E27FC236}">
                <a16:creationId xmlns:a16="http://schemas.microsoft.com/office/drawing/2014/main" id="{13F2496D-25A0-1442-8BAE-5B2308541994}"/>
              </a:ext>
            </a:extLst>
          </p:cNvPr>
          <p:cNvSpPr txBox="1">
            <a:spLocks noChangeArrowheads="1"/>
          </p:cNvSpPr>
          <p:nvPr/>
        </p:nvSpPr>
        <p:spPr bwMode="auto">
          <a:xfrm>
            <a:off x="3059832" y="74538"/>
            <a:ext cx="3006208" cy="523220"/>
          </a:xfrm>
          <a:prstGeom prst="rect">
            <a:avLst/>
          </a:prstGeom>
          <a:noFill/>
          <a:ln w="9525">
            <a:noFill/>
            <a:miter lim="800000"/>
            <a:headEnd/>
            <a:tailEnd/>
          </a:ln>
        </p:spPr>
        <p:txBody>
          <a:bodyPr wrap="none">
            <a:spAutoFit/>
          </a:bodyPr>
          <a:lstStyle/>
          <a:p>
            <a:r>
              <a:rPr lang="nl-NL" sz="2800" dirty="0">
                <a:solidFill>
                  <a:schemeClr val="bg1"/>
                </a:solidFill>
              </a:rPr>
              <a:t>5.2 Vliegmechanica</a:t>
            </a:r>
          </a:p>
        </p:txBody>
      </p:sp>
      <p:sp>
        <p:nvSpPr>
          <p:cNvPr id="13" name="Text Box 6">
            <a:extLst>
              <a:ext uri="{FF2B5EF4-FFF2-40B4-BE49-F238E27FC236}">
                <a16:creationId xmlns:a16="http://schemas.microsoft.com/office/drawing/2014/main" id="{D7E58546-5B1A-244A-A44B-A32F094E5347}"/>
              </a:ext>
            </a:extLst>
          </p:cNvPr>
          <p:cNvSpPr txBox="1">
            <a:spLocks noChangeArrowheads="1"/>
          </p:cNvSpPr>
          <p:nvPr/>
        </p:nvSpPr>
        <p:spPr bwMode="auto">
          <a:xfrm>
            <a:off x="179512" y="673532"/>
            <a:ext cx="272036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sz="2800" dirty="0">
                <a:solidFill>
                  <a:schemeClr val="bg1"/>
                </a:solidFill>
              </a:rPr>
              <a:t>Definities hoeken</a:t>
            </a:r>
          </a:p>
        </p:txBody>
      </p:sp>
      <p:sp>
        <p:nvSpPr>
          <p:cNvPr id="14" name="Tijdelijke aanduiding voor dianummer 5">
            <a:extLst>
              <a:ext uri="{FF2B5EF4-FFF2-40B4-BE49-F238E27FC236}">
                <a16:creationId xmlns:a16="http://schemas.microsoft.com/office/drawing/2014/main" id="{5CE128B6-5364-E34D-ABF8-F3FE6C241E78}"/>
              </a:ext>
            </a:extLst>
          </p:cNvPr>
          <p:cNvSpPr>
            <a:spLocks noGrp="1"/>
          </p:cNvSpPr>
          <p:nvPr>
            <p:ph type="sldNum" sz="quarter" idx="12"/>
          </p:nvPr>
        </p:nvSpPr>
        <p:spPr>
          <a:xfrm>
            <a:off x="6553200" y="6356350"/>
            <a:ext cx="2133600" cy="365125"/>
          </a:xfrm>
        </p:spPr>
        <p:txBody>
          <a:bodyPr/>
          <a:lstStyle/>
          <a:p>
            <a:fld id="{5EFD4441-029F-F74E-8277-EA60BAE516F2}" type="slidenum">
              <a:rPr lang="nl-NL"/>
              <a:pPr/>
              <a:t>67</a:t>
            </a:fld>
            <a:endParaRPr lang="nl-NL"/>
          </a:p>
        </p:txBody>
      </p:sp>
    </p:spTree>
    <p:extLst>
      <p:ext uri="{BB962C8B-B14F-4D97-AF65-F5344CB8AC3E}">
        <p14:creationId xmlns:p14="http://schemas.microsoft.com/office/powerpoint/2010/main" val="3225211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 name="Rechthoek 1"/>
          <p:cNvSpPr/>
          <p:nvPr/>
        </p:nvSpPr>
        <p:spPr>
          <a:xfrm>
            <a:off x="107504" y="4005064"/>
            <a:ext cx="8948738" cy="2893100"/>
          </a:xfrm>
          <a:prstGeom prst="rect">
            <a:avLst/>
          </a:prstGeom>
        </p:spPr>
        <p:txBody>
          <a:bodyPr wrap="square">
            <a:spAutoFit/>
          </a:bodyPr>
          <a:lstStyle/>
          <a:p>
            <a:pPr marL="457200" indent="-457200">
              <a:buClr>
                <a:schemeClr val="tx1"/>
              </a:buClr>
              <a:buFont typeface="Wingdings" panose="05000000000000000000" pitchFamily="2" charset="2"/>
              <a:buChar char="Ø"/>
            </a:pPr>
            <a:r>
              <a:rPr lang="nl-NL" sz="2600" b="1" dirty="0">
                <a:solidFill>
                  <a:srgbClr val="C00000"/>
                </a:solidFill>
              </a:rPr>
              <a:t>Minimum snelheid</a:t>
            </a:r>
            <a:r>
              <a:rPr lang="nl-NL" sz="2600" dirty="0"/>
              <a:t> (A): de overtreksnelheid</a:t>
            </a:r>
          </a:p>
          <a:p>
            <a:pPr marL="457200" indent="-457200">
              <a:buClr>
                <a:schemeClr val="tx1"/>
              </a:buClr>
              <a:buFont typeface="Wingdings" panose="05000000000000000000" pitchFamily="2" charset="2"/>
              <a:buChar char="Ø"/>
            </a:pPr>
            <a:r>
              <a:rPr lang="nl-NL" sz="2600" b="1" dirty="0">
                <a:solidFill>
                  <a:srgbClr val="C00000"/>
                </a:solidFill>
              </a:rPr>
              <a:t>Minimum daalsnelheid </a:t>
            </a:r>
            <a:r>
              <a:rPr lang="nl-NL" sz="2600" dirty="0"/>
              <a:t>(B): Bovenste punt op de </a:t>
            </a:r>
            <a:r>
              <a:rPr lang="nl-NL" sz="2600" dirty="0" err="1"/>
              <a:t>snelheidspolaire</a:t>
            </a:r>
            <a:r>
              <a:rPr lang="nl-NL" sz="2600" dirty="0"/>
              <a:t>, de daalsnelheid is hier het kleinst. </a:t>
            </a:r>
          </a:p>
          <a:p>
            <a:pPr marL="457200" indent="-457200">
              <a:buClr>
                <a:schemeClr val="tx1"/>
              </a:buClr>
              <a:buFont typeface="Wingdings" panose="05000000000000000000" pitchFamily="2" charset="2"/>
              <a:buChar char="Ø"/>
            </a:pPr>
            <a:r>
              <a:rPr lang="nl-NL" sz="2600" b="1" dirty="0">
                <a:solidFill>
                  <a:srgbClr val="C00000"/>
                </a:solidFill>
              </a:rPr>
              <a:t>Snelheid voor beste glijgetal</a:t>
            </a:r>
            <a:r>
              <a:rPr lang="nl-NL" sz="2600" dirty="0">
                <a:sym typeface="Wingdings" pitchFamily="2" charset="2"/>
              </a:rPr>
              <a:t> (C):</a:t>
            </a:r>
            <a:r>
              <a:rPr lang="nl-NL" sz="2600" dirty="0"/>
              <a:t> De steeksnelheid waarbij de grootst mogelijke afstand kan worden afgelegd. </a:t>
            </a:r>
          </a:p>
          <a:p>
            <a:pPr marL="457200" indent="-457200">
              <a:buClr>
                <a:schemeClr val="tx1"/>
              </a:buClr>
              <a:buFont typeface="Wingdings" panose="05000000000000000000" pitchFamily="2" charset="2"/>
              <a:buChar char="Ø"/>
            </a:pPr>
            <a:r>
              <a:rPr lang="nl-NL" sz="2600" b="1" dirty="0">
                <a:solidFill>
                  <a:srgbClr val="C00000"/>
                </a:solidFill>
              </a:rPr>
              <a:t>Maximum toegestane snelheid </a:t>
            </a:r>
            <a:r>
              <a:rPr lang="nl-NL" sz="2600" dirty="0"/>
              <a:t>(D): De maximale toegelaten snelheid.</a:t>
            </a:r>
          </a:p>
        </p:txBody>
      </p:sp>
      <p:pic>
        <p:nvPicPr>
          <p:cNvPr id="9218" name="Picture 2" descr="http://www.zweefvliegopleiding.nl/images/vliegtuigprestaties/snelheidspolaired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7479" y="777057"/>
            <a:ext cx="5572171" cy="3228007"/>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 Box 6">
            <a:extLst>
              <a:ext uri="{FF2B5EF4-FFF2-40B4-BE49-F238E27FC236}">
                <a16:creationId xmlns:a16="http://schemas.microsoft.com/office/drawing/2014/main" id="{5520542E-DED4-8444-8768-DC49E0AC52D3}"/>
              </a:ext>
            </a:extLst>
          </p:cNvPr>
          <p:cNvSpPr txBox="1">
            <a:spLocks noChangeArrowheads="1"/>
          </p:cNvSpPr>
          <p:nvPr/>
        </p:nvSpPr>
        <p:spPr bwMode="auto">
          <a:xfrm>
            <a:off x="3059832" y="74538"/>
            <a:ext cx="3006208" cy="523220"/>
          </a:xfrm>
          <a:prstGeom prst="rect">
            <a:avLst/>
          </a:prstGeom>
          <a:noFill/>
          <a:ln w="9525">
            <a:noFill/>
            <a:miter lim="800000"/>
            <a:headEnd/>
            <a:tailEnd/>
          </a:ln>
        </p:spPr>
        <p:txBody>
          <a:bodyPr wrap="none">
            <a:spAutoFit/>
          </a:bodyPr>
          <a:lstStyle/>
          <a:p>
            <a:r>
              <a:rPr lang="nl-NL" sz="2800" dirty="0">
                <a:solidFill>
                  <a:schemeClr val="bg1"/>
                </a:solidFill>
              </a:rPr>
              <a:t>5.2 Vliegmechanica</a:t>
            </a:r>
          </a:p>
        </p:txBody>
      </p:sp>
      <p:sp>
        <p:nvSpPr>
          <p:cNvPr id="13" name="Text Box 6">
            <a:extLst>
              <a:ext uri="{FF2B5EF4-FFF2-40B4-BE49-F238E27FC236}">
                <a16:creationId xmlns:a16="http://schemas.microsoft.com/office/drawing/2014/main" id="{A401E87B-F484-4944-815D-06B2C1E77766}"/>
              </a:ext>
            </a:extLst>
          </p:cNvPr>
          <p:cNvSpPr txBox="1">
            <a:spLocks noChangeArrowheads="1"/>
          </p:cNvSpPr>
          <p:nvPr/>
        </p:nvSpPr>
        <p:spPr bwMode="auto">
          <a:xfrm>
            <a:off x="179512" y="673532"/>
            <a:ext cx="258923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sz="2800" dirty="0" err="1">
                <a:solidFill>
                  <a:schemeClr val="bg1"/>
                </a:solidFill>
              </a:rPr>
              <a:t>Snelheidspolaire</a:t>
            </a:r>
            <a:endParaRPr lang="nl-NL" sz="2800" dirty="0">
              <a:solidFill>
                <a:schemeClr val="bg1"/>
              </a:solidFill>
            </a:endParaRPr>
          </a:p>
        </p:txBody>
      </p:sp>
      <p:sp>
        <p:nvSpPr>
          <p:cNvPr id="14" name="Tijdelijke aanduiding voor dianummer 5">
            <a:extLst>
              <a:ext uri="{FF2B5EF4-FFF2-40B4-BE49-F238E27FC236}">
                <a16:creationId xmlns:a16="http://schemas.microsoft.com/office/drawing/2014/main" id="{FB03C791-9AF3-3749-B8A4-D5F5EB60A013}"/>
              </a:ext>
            </a:extLst>
          </p:cNvPr>
          <p:cNvSpPr>
            <a:spLocks noGrp="1"/>
          </p:cNvSpPr>
          <p:nvPr>
            <p:ph type="sldNum" sz="quarter" idx="12"/>
          </p:nvPr>
        </p:nvSpPr>
        <p:spPr>
          <a:xfrm>
            <a:off x="6553200" y="6356350"/>
            <a:ext cx="2133600" cy="365125"/>
          </a:xfrm>
        </p:spPr>
        <p:txBody>
          <a:bodyPr/>
          <a:lstStyle/>
          <a:p>
            <a:fld id="{5EFD4441-029F-F74E-8277-EA60BAE516F2}" type="slidenum">
              <a:rPr lang="nl-NL"/>
              <a:pPr/>
              <a:t>68</a:t>
            </a:fld>
            <a:endParaRPr lang="nl-NL"/>
          </a:p>
        </p:txBody>
      </p:sp>
    </p:spTree>
    <p:extLst>
      <p:ext uri="{BB962C8B-B14F-4D97-AF65-F5344CB8AC3E}">
        <p14:creationId xmlns:p14="http://schemas.microsoft.com/office/powerpoint/2010/main" val="554214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pic>
        <p:nvPicPr>
          <p:cNvPr id="2" name="Afbeelding 1"/>
          <p:cNvPicPr>
            <a:picLocks noChangeAspect="1"/>
          </p:cNvPicPr>
          <p:nvPr/>
        </p:nvPicPr>
        <p:blipFill rotWithShape="1">
          <a:blip r:embed="rId5"/>
          <a:srcRect t="4534" r="1887" b="3170"/>
          <a:stretch/>
        </p:blipFill>
        <p:spPr>
          <a:xfrm>
            <a:off x="1018162" y="1204689"/>
            <a:ext cx="7488832" cy="4137559"/>
          </a:xfrm>
          <a:prstGeom prst="rect">
            <a:avLst/>
          </a:prstGeom>
        </p:spPr>
      </p:pic>
      <p:sp>
        <p:nvSpPr>
          <p:cNvPr id="5" name="Tekstvak 4"/>
          <p:cNvSpPr txBox="1"/>
          <p:nvPr/>
        </p:nvSpPr>
        <p:spPr>
          <a:xfrm>
            <a:off x="946307" y="5852492"/>
            <a:ext cx="184666" cy="369332"/>
          </a:xfrm>
          <a:prstGeom prst="rect">
            <a:avLst/>
          </a:prstGeom>
          <a:noFill/>
        </p:spPr>
        <p:txBody>
          <a:bodyPr wrap="none" rtlCol="0">
            <a:spAutoFit/>
          </a:bodyPr>
          <a:lstStyle/>
          <a:p>
            <a:endParaRPr lang="nl-NL" dirty="0"/>
          </a:p>
        </p:txBody>
      </p:sp>
      <p:sp>
        <p:nvSpPr>
          <p:cNvPr id="14" name="Tekstvak 2"/>
          <p:cNvSpPr txBox="1">
            <a:spLocks noChangeArrowheads="1"/>
          </p:cNvSpPr>
          <p:nvPr/>
        </p:nvSpPr>
        <p:spPr bwMode="auto">
          <a:xfrm>
            <a:off x="535335" y="5503541"/>
            <a:ext cx="8361362"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57200" indent="-457200">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pPr>
              <a:buFont typeface="Wingdings" charset="0"/>
              <a:buChar char="Ø"/>
            </a:pPr>
            <a:r>
              <a:rPr lang="nl-NL" sz="2600" dirty="0"/>
              <a:t>Vliegsnelheid delen door daalsnelheid. Voorbeeld: E=30 </a:t>
            </a:r>
          </a:p>
          <a:p>
            <a:pPr>
              <a:buFont typeface="Wingdings" charset="0"/>
              <a:buChar char="Ø"/>
            </a:pPr>
            <a:r>
              <a:rPr lang="nl-NL" sz="2600" dirty="0"/>
              <a:t>Glijgetal </a:t>
            </a:r>
            <a:r>
              <a:rPr lang="nl-NL" sz="2400" dirty="0"/>
              <a:t>= afgelegde afstand/hoogteverlies = </a:t>
            </a:r>
            <a:r>
              <a:rPr lang="nl-NL" sz="2400" b="1" dirty="0">
                <a:solidFill>
                  <a:srgbClr val="C00000"/>
                </a:solidFill>
              </a:rPr>
              <a:t>L/D</a:t>
            </a:r>
          </a:p>
        </p:txBody>
      </p:sp>
      <p:sp>
        <p:nvSpPr>
          <p:cNvPr id="15" name="Tijdelijke aanduiding voor dianummer 5">
            <a:extLst>
              <a:ext uri="{FF2B5EF4-FFF2-40B4-BE49-F238E27FC236}">
                <a16:creationId xmlns:a16="http://schemas.microsoft.com/office/drawing/2014/main" id="{3A79FC00-DD1F-6C43-85D9-01E8EB8A67E7}"/>
              </a:ext>
            </a:extLst>
          </p:cNvPr>
          <p:cNvSpPr>
            <a:spLocks noGrp="1"/>
          </p:cNvSpPr>
          <p:nvPr>
            <p:ph type="sldNum" sz="quarter" idx="12"/>
          </p:nvPr>
        </p:nvSpPr>
        <p:spPr>
          <a:xfrm>
            <a:off x="6553200" y="6356350"/>
            <a:ext cx="2133600" cy="365125"/>
          </a:xfrm>
        </p:spPr>
        <p:txBody>
          <a:bodyPr/>
          <a:lstStyle/>
          <a:p>
            <a:fld id="{5EFD4441-029F-F74E-8277-EA60BAE516F2}" type="slidenum">
              <a:rPr lang="nl-NL"/>
              <a:pPr/>
              <a:t>69</a:t>
            </a:fld>
            <a:endParaRPr lang="nl-NL" dirty="0"/>
          </a:p>
        </p:txBody>
      </p:sp>
      <p:sp>
        <p:nvSpPr>
          <p:cNvPr id="16" name="Text Box 6">
            <a:extLst>
              <a:ext uri="{FF2B5EF4-FFF2-40B4-BE49-F238E27FC236}">
                <a16:creationId xmlns:a16="http://schemas.microsoft.com/office/drawing/2014/main" id="{610E17F3-B385-314B-A339-AD71C2803933}"/>
              </a:ext>
            </a:extLst>
          </p:cNvPr>
          <p:cNvSpPr txBox="1">
            <a:spLocks noChangeArrowheads="1"/>
          </p:cNvSpPr>
          <p:nvPr/>
        </p:nvSpPr>
        <p:spPr bwMode="auto">
          <a:xfrm>
            <a:off x="3059832" y="74538"/>
            <a:ext cx="3006208" cy="523220"/>
          </a:xfrm>
          <a:prstGeom prst="rect">
            <a:avLst/>
          </a:prstGeom>
          <a:noFill/>
          <a:ln w="9525">
            <a:noFill/>
            <a:miter lim="800000"/>
            <a:headEnd/>
            <a:tailEnd/>
          </a:ln>
        </p:spPr>
        <p:txBody>
          <a:bodyPr wrap="none">
            <a:spAutoFit/>
          </a:bodyPr>
          <a:lstStyle/>
          <a:p>
            <a:r>
              <a:rPr lang="nl-NL" sz="2800" dirty="0">
                <a:solidFill>
                  <a:schemeClr val="bg1"/>
                </a:solidFill>
              </a:rPr>
              <a:t>5.2 Vliegmechanica</a:t>
            </a:r>
          </a:p>
        </p:txBody>
      </p:sp>
      <p:sp>
        <p:nvSpPr>
          <p:cNvPr id="17" name="Text Box 6">
            <a:extLst>
              <a:ext uri="{FF2B5EF4-FFF2-40B4-BE49-F238E27FC236}">
                <a16:creationId xmlns:a16="http://schemas.microsoft.com/office/drawing/2014/main" id="{88F58795-529A-EC4B-AE4E-97498A6A8EA0}"/>
              </a:ext>
            </a:extLst>
          </p:cNvPr>
          <p:cNvSpPr txBox="1">
            <a:spLocks noChangeArrowheads="1"/>
          </p:cNvSpPr>
          <p:nvPr/>
        </p:nvSpPr>
        <p:spPr bwMode="auto">
          <a:xfrm>
            <a:off x="179512" y="673532"/>
            <a:ext cx="137127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sz="2800" dirty="0">
                <a:solidFill>
                  <a:schemeClr val="bg1"/>
                </a:solidFill>
              </a:rPr>
              <a:t>Glijgetal</a:t>
            </a:r>
          </a:p>
        </p:txBody>
      </p:sp>
    </p:spTree>
    <p:extLst>
      <p:ext uri="{BB962C8B-B14F-4D97-AF65-F5344CB8AC3E}">
        <p14:creationId xmlns:p14="http://schemas.microsoft.com/office/powerpoint/2010/main" val="2116580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dianummer 5"/>
          <p:cNvSpPr>
            <a:spLocks noGrp="1"/>
          </p:cNvSpPr>
          <p:nvPr>
            <p:ph type="sldNum" sz="quarter" idx="12"/>
          </p:nvPr>
        </p:nvSpPr>
        <p:spPr/>
        <p:txBody>
          <a:bodyPr/>
          <a:lstStyle/>
          <a:p>
            <a:fld id="{04358825-FB57-CA49-8B08-1E99B68E503C}" type="slidenum">
              <a:rPr lang="nl-NL"/>
              <a:pPr/>
              <a:t>7</a:t>
            </a:fld>
            <a:endParaRPr lang="nl-NL"/>
          </a:p>
        </p:txBody>
      </p:sp>
      <p:sp>
        <p:nvSpPr>
          <p:cNvPr id="152579" name="Rectangle 4"/>
          <p:cNvSpPr>
            <a:spLocks noChangeArrowheads="1"/>
          </p:cNvSpPr>
          <p:nvPr/>
        </p:nvSpPr>
        <p:spPr bwMode="auto">
          <a:xfrm>
            <a:off x="2627313" y="25654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nl-NL">
              <a:latin typeface="Calibri" charset="0"/>
            </a:endParaRPr>
          </a:p>
        </p:txBody>
      </p:sp>
      <p:sp>
        <p:nvSpPr>
          <p:cNvPr id="152580" name="Rectangle 5"/>
          <p:cNvSpPr>
            <a:spLocks noChangeArrowheads="1"/>
          </p:cNvSpPr>
          <p:nvPr/>
        </p:nvSpPr>
        <p:spPr bwMode="auto">
          <a:xfrm>
            <a:off x="2409825" y="2109788"/>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nl-NL">
              <a:latin typeface="Calibri" charset="0"/>
            </a:endParaRPr>
          </a:p>
        </p:txBody>
      </p:sp>
      <p:pic>
        <p:nvPicPr>
          <p:cNvPr id="152581" name="Picture 7" descr="LOGO PEG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75"/>
            <a:ext cx="1547813" cy="798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2582" name="Text Box 9"/>
          <p:cNvSpPr txBox="1">
            <a:spLocks noChangeArrowheads="1"/>
          </p:cNvSpPr>
          <p:nvPr/>
        </p:nvSpPr>
        <p:spPr bwMode="auto">
          <a:xfrm>
            <a:off x="4767263" y="684213"/>
            <a:ext cx="4484687"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a:t> </a:t>
            </a:r>
          </a:p>
        </p:txBody>
      </p:sp>
      <p:pic>
        <p:nvPicPr>
          <p:cNvPr id="152583"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6750" y="11113"/>
            <a:ext cx="6858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kstvak 11"/>
          <p:cNvSpPr txBox="1"/>
          <p:nvPr/>
        </p:nvSpPr>
        <p:spPr>
          <a:xfrm>
            <a:off x="1909763" y="5172207"/>
            <a:ext cx="5832475" cy="892552"/>
          </a:xfrm>
          <a:prstGeom prst="rect">
            <a:avLst/>
          </a:prstGeom>
          <a:noFill/>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pPr marL="457200" indent="-457200">
              <a:buFont typeface="Wingdings" pitchFamily="2" charset="2"/>
              <a:buChar char="Ø"/>
            </a:pPr>
            <a:r>
              <a:rPr lang="nl-NL" sz="2600" dirty="0">
                <a:latin typeface="+mn-lt"/>
              </a:rPr>
              <a:t>Kracht x arm = </a:t>
            </a:r>
            <a:r>
              <a:rPr lang="nl-NL" sz="2600" b="1" dirty="0">
                <a:solidFill>
                  <a:srgbClr val="C00000"/>
                </a:solidFill>
                <a:latin typeface="+mn-lt"/>
              </a:rPr>
              <a:t>Moment</a:t>
            </a:r>
            <a:endParaRPr lang="nl-NL" sz="2600" b="1" dirty="0">
              <a:solidFill>
                <a:schemeClr val="accent2"/>
              </a:solidFill>
              <a:latin typeface="+mn-lt"/>
            </a:endParaRPr>
          </a:p>
          <a:p>
            <a:pPr marL="457200" indent="-457200">
              <a:buFont typeface="Wingdings" pitchFamily="2" charset="2"/>
              <a:buChar char="Ø"/>
            </a:pPr>
            <a:r>
              <a:rPr lang="nl-NL" sz="2600" dirty="0">
                <a:latin typeface="+mn-lt"/>
              </a:rPr>
              <a:t>Eenheid: ‘newtonmeter’ of ‘Nm’</a:t>
            </a:r>
          </a:p>
        </p:txBody>
      </p:sp>
      <p:pic>
        <p:nvPicPr>
          <p:cNvPr id="152587" name="Picture 11" descr="Moment-definiti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9763" y="1231751"/>
            <a:ext cx="5324475" cy="3781425"/>
          </a:xfrm>
          <a:prstGeom prst="rect">
            <a:avLst/>
          </a:prstGeom>
          <a:noFill/>
          <a:extLst>
            <a:ext uri="{909E8E84-426E-40dd-AFC4-6F175D3DCCD1}">
              <a14:hiddenFill xmlns="" xmlns:a14="http://schemas.microsoft.com/office/drawing/2010/main">
                <a:solidFill>
                  <a:srgbClr val="FFFFFF"/>
                </a:solidFill>
              </a14:hiddenFill>
            </a:ext>
          </a:extLst>
        </p:spPr>
      </p:pic>
      <p:pic>
        <p:nvPicPr>
          <p:cNvPr id="152591" name="Picture 15" descr="Aero4U-wi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4750" y="333375"/>
            <a:ext cx="719138" cy="266700"/>
          </a:xfrm>
          <a:prstGeom prst="rect">
            <a:avLst/>
          </a:prstGeom>
          <a:noFill/>
          <a:extLst>
            <a:ext uri="{909E8E84-426E-40dd-AFC4-6F175D3DCCD1}">
              <a14:hiddenFill xmlns="" xmlns:a14="http://schemas.microsoft.com/office/drawing/2010/main">
                <a:solidFill>
                  <a:srgbClr val="FFFFFF"/>
                </a:solidFill>
              </a14:hiddenFill>
            </a:ext>
          </a:extLst>
        </p:spPr>
      </p:pic>
      <p:sp>
        <p:nvSpPr>
          <p:cNvPr id="15" name="Text Box 6"/>
          <p:cNvSpPr txBox="1">
            <a:spLocks noChangeArrowheads="1"/>
          </p:cNvSpPr>
          <p:nvPr/>
        </p:nvSpPr>
        <p:spPr bwMode="auto">
          <a:xfrm>
            <a:off x="179512" y="673532"/>
            <a:ext cx="375996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sz="2800" dirty="0">
                <a:solidFill>
                  <a:schemeClr val="bg1"/>
                </a:solidFill>
              </a:rPr>
              <a:t>Een paar basisbegrippen</a:t>
            </a:r>
          </a:p>
        </p:txBody>
      </p:sp>
      <p:sp>
        <p:nvSpPr>
          <p:cNvPr id="16"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pPr fontAlgn="auto">
              <a:spcBef>
                <a:spcPts val="0"/>
              </a:spcBef>
              <a:spcAft>
                <a:spcPts val="0"/>
              </a:spcAft>
              <a:defRPr/>
            </a:pPr>
            <a:endParaRPr lang="nl-NL">
              <a:latin typeface="+mn-lt"/>
              <a:ea typeface="+mn-ea"/>
              <a:cs typeface="+mn-cs"/>
            </a:endParaRPr>
          </a:p>
        </p:txBody>
      </p:sp>
      <p:sp>
        <p:nvSpPr>
          <p:cNvPr id="14" name="Text Box 6">
            <a:extLst>
              <a:ext uri="{FF2B5EF4-FFF2-40B4-BE49-F238E27FC236}">
                <a16:creationId xmlns:a16="http://schemas.microsoft.com/office/drawing/2014/main" id="{B037424E-5D5E-DA49-AA05-159F3088CCA1}"/>
              </a:ext>
            </a:extLst>
          </p:cNvPr>
          <p:cNvSpPr txBox="1">
            <a:spLocks noChangeArrowheads="1"/>
          </p:cNvSpPr>
          <p:nvPr/>
        </p:nvSpPr>
        <p:spPr bwMode="auto">
          <a:xfrm>
            <a:off x="2267744" y="97468"/>
            <a:ext cx="5259453" cy="523220"/>
          </a:xfrm>
          <a:prstGeom prst="rect">
            <a:avLst/>
          </a:prstGeom>
          <a:noFill/>
          <a:ln w="9525">
            <a:noFill/>
            <a:miter lim="800000"/>
            <a:headEnd/>
            <a:tailEnd/>
          </a:ln>
        </p:spPr>
        <p:txBody>
          <a:bodyPr wrap="none">
            <a:spAutoFit/>
          </a:bodyPr>
          <a:lstStyle/>
          <a:p>
            <a:r>
              <a:rPr lang="nl-NL" sz="2800" dirty="0">
                <a:solidFill>
                  <a:schemeClr val="bg1"/>
                </a:solidFill>
              </a:rPr>
              <a:t>5. Beginselen van het zweefvliegen</a:t>
            </a:r>
          </a:p>
        </p:txBody>
      </p:sp>
    </p:spTree>
    <p:extLst>
      <p:ext uri="{BB962C8B-B14F-4D97-AF65-F5344CB8AC3E}">
        <p14:creationId xmlns:p14="http://schemas.microsoft.com/office/powerpoint/2010/main" val="3799368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pic>
        <p:nvPicPr>
          <p:cNvPr id="2" name="Afbeelding 1"/>
          <p:cNvPicPr>
            <a:picLocks noChangeAspect="1"/>
          </p:cNvPicPr>
          <p:nvPr/>
        </p:nvPicPr>
        <p:blipFill rotWithShape="1">
          <a:blip r:embed="rId4"/>
          <a:srcRect t="3596" r="1250" b="3268"/>
          <a:stretch/>
        </p:blipFill>
        <p:spPr>
          <a:xfrm>
            <a:off x="809625" y="1187699"/>
            <a:ext cx="7524750" cy="4104456"/>
          </a:xfrm>
          <a:prstGeom prst="rect">
            <a:avLst/>
          </a:prstGeom>
        </p:spPr>
      </p:pic>
      <p:sp>
        <p:nvSpPr>
          <p:cNvPr id="3" name="Tekstvak 2"/>
          <p:cNvSpPr txBox="1"/>
          <p:nvPr/>
        </p:nvSpPr>
        <p:spPr>
          <a:xfrm>
            <a:off x="683568" y="5301208"/>
            <a:ext cx="7776864" cy="2246769"/>
          </a:xfrm>
          <a:prstGeom prst="rect">
            <a:avLst/>
          </a:prstGeom>
          <a:noFill/>
        </p:spPr>
        <p:txBody>
          <a:bodyPr wrap="square" rtlCol="0">
            <a:spAutoFit/>
          </a:bodyPr>
          <a:lstStyle/>
          <a:p>
            <a:pPr marL="457200" indent="-457200">
              <a:buFont typeface="Wingdings" charset="2"/>
              <a:buChar char="Ø"/>
            </a:pPr>
            <a:r>
              <a:rPr lang="nl-NL" sz="2800" dirty="0"/>
              <a:t>Dit is het bovenste punt op de snelheidspolaire.</a:t>
            </a:r>
          </a:p>
          <a:p>
            <a:pPr marL="457200" indent="-457200">
              <a:buFont typeface="Wingdings" charset="2"/>
              <a:buChar char="Ø"/>
            </a:pPr>
            <a:r>
              <a:rPr lang="nl-NL" sz="2800" dirty="0"/>
              <a:t>Dit is de beste vliegsnelheid om </a:t>
            </a:r>
            <a:r>
              <a:rPr lang="nl-NL" sz="2800" b="1" dirty="0">
                <a:solidFill>
                  <a:srgbClr val="C00000"/>
                </a:solidFill>
              </a:rPr>
              <a:t>zo lang mogelijk</a:t>
            </a:r>
            <a:r>
              <a:rPr lang="nl-NL" sz="2800" b="1" dirty="0"/>
              <a:t> </a:t>
            </a:r>
            <a:r>
              <a:rPr lang="nl-NL" sz="2800" dirty="0"/>
              <a:t>in de lucht te blijven.</a:t>
            </a:r>
          </a:p>
          <a:p>
            <a:pPr marL="457200" indent="-457200">
              <a:buClr>
                <a:srgbClr val="FF0000"/>
              </a:buClr>
              <a:buFont typeface="Wingdings" charset="2"/>
              <a:buChar char="Ø"/>
            </a:pPr>
            <a:endParaRPr lang="nl-NL" sz="2800" dirty="0"/>
          </a:p>
          <a:p>
            <a:r>
              <a:rPr lang="nl-NL" sz="2800" dirty="0"/>
              <a:t> </a:t>
            </a:r>
          </a:p>
        </p:txBody>
      </p:sp>
      <p:sp>
        <p:nvSpPr>
          <p:cNvPr id="13" name="Text Box 6">
            <a:extLst>
              <a:ext uri="{FF2B5EF4-FFF2-40B4-BE49-F238E27FC236}">
                <a16:creationId xmlns:a16="http://schemas.microsoft.com/office/drawing/2014/main" id="{A64975F7-AD49-334E-9512-EACB9BA723D5}"/>
              </a:ext>
            </a:extLst>
          </p:cNvPr>
          <p:cNvSpPr txBox="1">
            <a:spLocks noChangeArrowheads="1"/>
          </p:cNvSpPr>
          <p:nvPr/>
        </p:nvSpPr>
        <p:spPr bwMode="auto">
          <a:xfrm>
            <a:off x="3059832" y="74538"/>
            <a:ext cx="3006208" cy="523220"/>
          </a:xfrm>
          <a:prstGeom prst="rect">
            <a:avLst/>
          </a:prstGeom>
          <a:noFill/>
          <a:ln w="9525">
            <a:noFill/>
            <a:miter lim="800000"/>
            <a:headEnd/>
            <a:tailEnd/>
          </a:ln>
        </p:spPr>
        <p:txBody>
          <a:bodyPr wrap="none">
            <a:spAutoFit/>
          </a:bodyPr>
          <a:lstStyle/>
          <a:p>
            <a:r>
              <a:rPr lang="nl-NL" sz="2800" dirty="0">
                <a:solidFill>
                  <a:schemeClr val="bg1"/>
                </a:solidFill>
              </a:rPr>
              <a:t>5.2 Vliegmechanica</a:t>
            </a:r>
          </a:p>
        </p:txBody>
      </p:sp>
      <p:sp>
        <p:nvSpPr>
          <p:cNvPr id="14" name="Text Box 6">
            <a:extLst>
              <a:ext uri="{FF2B5EF4-FFF2-40B4-BE49-F238E27FC236}">
                <a16:creationId xmlns:a16="http://schemas.microsoft.com/office/drawing/2014/main" id="{F54859B9-8C0B-C54D-A619-D73D00EA8D2C}"/>
              </a:ext>
            </a:extLst>
          </p:cNvPr>
          <p:cNvSpPr txBox="1">
            <a:spLocks noChangeArrowheads="1"/>
          </p:cNvSpPr>
          <p:nvPr/>
        </p:nvSpPr>
        <p:spPr bwMode="auto">
          <a:xfrm>
            <a:off x="179512" y="673532"/>
            <a:ext cx="3531736"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sz="2800" dirty="0">
                <a:solidFill>
                  <a:schemeClr val="bg1"/>
                </a:solidFill>
              </a:rPr>
              <a:t>Minimum daalsnelheid</a:t>
            </a:r>
          </a:p>
        </p:txBody>
      </p:sp>
      <p:sp>
        <p:nvSpPr>
          <p:cNvPr id="15" name="Tijdelijke aanduiding voor dianummer 5">
            <a:extLst>
              <a:ext uri="{FF2B5EF4-FFF2-40B4-BE49-F238E27FC236}">
                <a16:creationId xmlns:a16="http://schemas.microsoft.com/office/drawing/2014/main" id="{1D2EAF0F-14D1-6744-91DA-38EC9DB8B1C0}"/>
              </a:ext>
            </a:extLst>
          </p:cNvPr>
          <p:cNvSpPr>
            <a:spLocks noGrp="1"/>
          </p:cNvSpPr>
          <p:nvPr>
            <p:ph type="sldNum" sz="quarter" idx="12"/>
          </p:nvPr>
        </p:nvSpPr>
        <p:spPr>
          <a:xfrm>
            <a:off x="6553200" y="6356350"/>
            <a:ext cx="2133600" cy="365125"/>
          </a:xfrm>
        </p:spPr>
        <p:txBody>
          <a:bodyPr/>
          <a:lstStyle/>
          <a:p>
            <a:fld id="{5EFD4441-029F-F74E-8277-EA60BAE516F2}" type="slidenum">
              <a:rPr lang="nl-NL"/>
              <a:pPr/>
              <a:t>70</a:t>
            </a:fld>
            <a:endParaRPr lang="nl-NL" dirty="0"/>
          </a:p>
        </p:txBody>
      </p:sp>
    </p:spTree>
    <p:extLst>
      <p:ext uri="{BB962C8B-B14F-4D97-AF65-F5344CB8AC3E}">
        <p14:creationId xmlns:p14="http://schemas.microsoft.com/office/powerpoint/2010/main" val="414538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pic>
        <p:nvPicPr>
          <p:cNvPr id="2" name="Afbeelding 1"/>
          <p:cNvPicPr>
            <a:picLocks noChangeAspect="1"/>
          </p:cNvPicPr>
          <p:nvPr/>
        </p:nvPicPr>
        <p:blipFill rotWithShape="1">
          <a:blip r:embed="rId4"/>
          <a:srcRect t="5029" r="1619" b="3545"/>
          <a:stretch/>
        </p:blipFill>
        <p:spPr>
          <a:xfrm>
            <a:off x="560910" y="1196752"/>
            <a:ext cx="7914675" cy="4252032"/>
          </a:xfrm>
          <a:prstGeom prst="rect">
            <a:avLst/>
          </a:prstGeom>
        </p:spPr>
      </p:pic>
      <p:sp>
        <p:nvSpPr>
          <p:cNvPr id="3" name="Tekstvak 2"/>
          <p:cNvSpPr txBox="1"/>
          <p:nvPr/>
        </p:nvSpPr>
        <p:spPr>
          <a:xfrm>
            <a:off x="107504" y="5507109"/>
            <a:ext cx="9036496" cy="892552"/>
          </a:xfrm>
          <a:prstGeom prst="rect">
            <a:avLst/>
          </a:prstGeom>
          <a:noFill/>
        </p:spPr>
        <p:txBody>
          <a:bodyPr wrap="square" rtlCol="0">
            <a:spAutoFit/>
          </a:bodyPr>
          <a:lstStyle/>
          <a:p>
            <a:pPr marL="285750" indent="-285750">
              <a:buFont typeface="Wingdings" charset="2"/>
              <a:buChar char="Ø"/>
            </a:pPr>
            <a:r>
              <a:rPr lang="nl-NL" sz="2600" dirty="0"/>
              <a:t>De steeksnelheid waarbij met een bepaalde hoogte (in rustige lucht) de </a:t>
            </a:r>
            <a:r>
              <a:rPr lang="nl-NL" sz="2600" b="1" dirty="0">
                <a:solidFill>
                  <a:srgbClr val="C00000"/>
                </a:solidFill>
              </a:rPr>
              <a:t>grootst mogelijke afstand</a:t>
            </a:r>
            <a:r>
              <a:rPr lang="nl-NL" sz="2600" dirty="0"/>
              <a:t> kan worden afgelegd.</a:t>
            </a:r>
          </a:p>
        </p:txBody>
      </p:sp>
      <p:sp>
        <p:nvSpPr>
          <p:cNvPr id="13" name="Tijdelijke aanduiding voor dianummer 5">
            <a:extLst>
              <a:ext uri="{FF2B5EF4-FFF2-40B4-BE49-F238E27FC236}">
                <a16:creationId xmlns:a16="http://schemas.microsoft.com/office/drawing/2014/main" id="{23C4ACDF-E8FE-694E-8BE2-D59C93731999}"/>
              </a:ext>
            </a:extLst>
          </p:cNvPr>
          <p:cNvSpPr>
            <a:spLocks noGrp="1"/>
          </p:cNvSpPr>
          <p:nvPr>
            <p:ph type="sldNum" sz="quarter" idx="12"/>
          </p:nvPr>
        </p:nvSpPr>
        <p:spPr>
          <a:xfrm>
            <a:off x="6553200" y="6356350"/>
            <a:ext cx="2133600" cy="365125"/>
          </a:xfrm>
        </p:spPr>
        <p:txBody>
          <a:bodyPr/>
          <a:lstStyle/>
          <a:p>
            <a:fld id="{5EFD4441-029F-F74E-8277-EA60BAE516F2}" type="slidenum">
              <a:rPr lang="nl-NL"/>
              <a:pPr/>
              <a:t>71</a:t>
            </a:fld>
            <a:endParaRPr lang="nl-NL" dirty="0"/>
          </a:p>
        </p:txBody>
      </p:sp>
      <p:sp>
        <p:nvSpPr>
          <p:cNvPr id="14" name="Text Box 6">
            <a:extLst>
              <a:ext uri="{FF2B5EF4-FFF2-40B4-BE49-F238E27FC236}">
                <a16:creationId xmlns:a16="http://schemas.microsoft.com/office/drawing/2014/main" id="{C3D8BD48-83F7-9342-9526-ABB754A67BC1}"/>
              </a:ext>
            </a:extLst>
          </p:cNvPr>
          <p:cNvSpPr txBox="1">
            <a:spLocks noChangeArrowheads="1"/>
          </p:cNvSpPr>
          <p:nvPr/>
        </p:nvSpPr>
        <p:spPr bwMode="auto">
          <a:xfrm>
            <a:off x="3059832" y="74538"/>
            <a:ext cx="3006208" cy="523220"/>
          </a:xfrm>
          <a:prstGeom prst="rect">
            <a:avLst/>
          </a:prstGeom>
          <a:noFill/>
          <a:ln w="9525">
            <a:noFill/>
            <a:miter lim="800000"/>
            <a:headEnd/>
            <a:tailEnd/>
          </a:ln>
        </p:spPr>
        <p:txBody>
          <a:bodyPr wrap="none">
            <a:spAutoFit/>
          </a:bodyPr>
          <a:lstStyle/>
          <a:p>
            <a:r>
              <a:rPr lang="nl-NL" sz="2800" dirty="0">
                <a:solidFill>
                  <a:schemeClr val="bg1"/>
                </a:solidFill>
              </a:rPr>
              <a:t>5.2 Vliegmechanica</a:t>
            </a:r>
          </a:p>
        </p:txBody>
      </p:sp>
      <p:sp>
        <p:nvSpPr>
          <p:cNvPr id="15" name="Text Box 6">
            <a:extLst>
              <a:ext uri="{FF2B5EF4-FFF2-40B4-BE49-F238E27FC236}">
                <a16:creationId xmlns:a16="http://schemas.microsoft.com/office/drawing/2014/main" id="{10F5F25C-2DB5-E34C-BC71-7FA33F5A2A90}"/>
              </a:ext>
            </a:extLst>
          </p:cNvPr>
          <p:cNvSpPr txBox="1">
            <a:spLocks noChangeArrowheads="1"/>
          </p:cNvSpPr>
          <p:nvPr/>
        </p:nvSpPr>
        <p:spPr bwMode="auto">
          <a:xfrm>
            <a:off x="179512" y="673532"/>
            <a:ext cx="220015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sz="2800" dirty="0">
                <a:solidFill>
                  <a:schemeClr val="bg1"/>
                </a:solidFill>
              </a:rPr>
              <a:t>Beste glijgetal</a:t>
            </a:r>
          </a:p>
        </p:txBody>
      </p:sp>
    </p:spTree>
    <p:extLst>
      <p:ext uri="{BB962C8B-B14F-4D97-AF65-F5344CB8AC3E}">
        <p14:creationId xmlns:p14="http://schemas.microsoft.com/office/powerpoint/2010/main" val="414538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pic>
        <p:nvPicPr>
          <p:cNvPr id="2" name="Afbeelding 1"/>
          <p:cNvPicPr>
            <a:picLocks noChangeAspect="1"/>
          </p:cNvPicPr>
          <p:nvPr/>
        </p:nvPicPr>
        <p:blipFill rotWithShape="1">
          <a:blip r:embed="rId5"/>
          <a:srcRect t="3660" r="1876" b="2348"/>
          <a:stretch/>
        </p:blipFill>
        <p:spPr>
          <a:xfrm>
            <a:off x="600673" y="1300162"/>
            <a:ext cx="7942654" cy="4398247"/>
          </a:xfrm>
          <a:prstGeom prst="rect">
            <a:avLst/>
          </a:prstGeom>
        </p:spPr>
      </p:pic>
      <p:sp>
        <p:nvSpPr>
          <p:cNvPr id="12" name="Tijdelijke aanduiding voor dianummer 5">
            <a:extLst>
              <a:ext uri="{FF2B5EF4-FFF2-40B4-BE49-F238E27FC236}">
                <a16:creationId xmlns:a16="http://schemas.microsoft.com/office/drawing/2014/main" id="{E14043DF-BCE4-6E4E-BAB9-3CF7432752B5}"/>
              </a:ext>
            </a:extLst>
          </p:cNvPr>
          <p:cNvSpPr>
            <a:spLocks noGrp="1"/>
          </p:cNvSpPr>
          <p:nvPr>
            <p:ph type="sldNum" sz="quarter" idx="12"/>
          </p:nvPr>
        </p:nvSpPr>
        <p:spPr>
          <a:xfrm>
            <a:off x="6553200" y="6356350"/>
            <a:ext cx="2133600" cy="365125"/>
          </a:xfrm>
        </p:spPr>
        <p:txBody>
          <a:bodyPr/>
          <a:lstStyle/>
          <a:p>
            <a:fld id="{5EFD4441-029F-F74E-8277-EA60BAE516F2}" type="slidenum">
              <a:rPr lang="nl-NL"/>
              <a:pPr/>
              <a:t>72</a:t>
            </a:fld>
            <a:endParaRPr lang="nl-NL" dirty="0"/>
          </a:p>
        </p:txBody>
      </p:sp>
      <p:sp>
        <p:nvSpPr>
          <p:cNvPr id="13" name="Text Box 6">
            <a:extLst>
              <a:ext uri="{FF2B5EF4-FFF2-40B4-BE49-F238E27FC236}">
                <a16:creationId xmlns:a16="http://schemas.microsoft.com/office/drawing/2014/main" id="{83362D47-4C66-3742-968F-2C3844182FA9}"/>
              </a:ext>
            </a:extLst>
          </p:cNvPr>
          <p:cNvSpPr txBox="1">
            <a:spLocks noChangeArrowheads="1"/>
          </p:cNvSpPr>
          <p:nvPr/>
        </p:nvSpPr>
        <p:spPr bwMode="auto">
          <a:xfrm>
            <a:off x="3059832" y="74538"/>
            <a:ext cx="3006208" cy="523220"/>
          </a:xfrm>
          <a:prstGeom prst="rect">
            <a:avLst/>
          </a:prstGeom>
          <a:noFill/>
          <a:ln w="9525">
            <a:noFill/>
            <a:miter lim="800000"/>
            <a:headEnd/>
            <a:tailEnd/>
          </a:ln>
        </p:spPr>
        <p:txBody>
          <a:bodyPr wrap="none">
            <a:spAutoFit/>
          </a:bodyPr>
          <a:lstStyle/>
          <a:p>
            <a:r>
              <a:rPr lang="nl-NL" sz="2800" dirty="0">
                <a:solidFill>
                  <a:schemeClr val="bg1"/>
                </a:solidFill>
              </a:rPr>
              <a:t>5.2 Vliegmechanica</a:t>
            </a:r>
          </a:p>
        </p:txBody>
      </p:sp>
      <p:sp>
        <p:nvSpPr>
          <p:cNvPr id="14" name="Text Box 6">
            <a:extLst>
              <a:ext uri="{FF2B5EF4-FFF2-40B4-BE49-F238E27FC236}">
                <a16:creationId xmlns:a16="http://schemas.microsoft.com/office/drawing/2014/main" id="{0EEF579D-2E3A-834E-9C49-05E62D64B07B}"/>
              </a:ext>
            </a:extLst>
          </p:cNvPr>
          <p:cNvSpPr txBox="1">
            <a:spLocks noChangeArrowheads="1"/>
          </p:cNvSpPr>
          <p:nvPr/>
        </p:nvSpPr>
        <p:spPr bwMode="auto">
          <a:xfrm>
            <a:off x="179512" y="673532"/>
            <a:ext cx="6699976"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sz="2800" dirty="0">
                <a:solidFill>
                  <a:schemeClr val="bg1"/>
                </a:solidFill>
              </a:rPr>
              <a:t>Beste snelheid voor vliegen met waterballast</a:t>
            </a:r>
          </a:p>
        </p:txBody>
      </p:sp>
      <p:sp>
        <p:nvSpPr>
          <p:cNvPr id="4" name="Tekstvak 3">
            <a:extLst>
              <a:ext uri="{FF2B5EF4-FFF2-40B4-BE49-F238E27FC236}">
                <a16:creationId xmlns:a16="http://schemas.microsoft.com/office/drawing/2014/main" id="{0385E12C-5A51-4544-A59C-0D5C682E3523}"/>
              </a:ext>
            </a:extLst>
          </p:cNvPr>
          <p:cNvSpPr txBox="1"/>
          <p:nvPr/>
        </p:nvSpPr>
        <p:spPr>
          <a:xfrm>
            <a:off x="1547813" y="5781158"/>
            <a:ext cx="5750164" cy="492443"/>
          </a:xfrm>
          <a:prstGeom prst="rect">
            <a:avLst/>
          </a:prstGeom>
          <a:noFill/>
        </p:spPr>
        <p:txBody>
          <a:bodyPr wrap="none" rtlCol="0">
            <a:spAutoFit/>
          </a:bodyPr>
          <a:lstStyle/>
          <a:p>
            <a:pPr marL="285750" indent="-285750">
              <a:buFont typeface="Wingdings" pitchFamily="2" charset="2"/>
              <a:buChar char="Ø"/>
            </a:pPr>
            <a:r>
              <a:rPr lang="nl-BE" sz="2600" dirty="0"/>
              <a:t>Andere polaire voor een ander gewicht</a:t>
            </a:r>
          </a:p>
        </p:txBody>
      </p:sp>
    </p:spTree>
    <p:extLst>
      <p:ext uri="{BB962C8B-B14F-4D97-AF65-F5344CB8AC3E}">
        <p14:creationId xmlns:p14="http://schemas.microsoft.com/office/powerpoint/2010/main" val="414538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pic>
        <p:nvPicPr>
          <p:cNvPr id="4" name="Afbeelding 3"/>
          <p:cNvPicPr>
            <a:picLocks noChangeAspect="1"/>
          </p:cNvPicPr>
          <p:nvPr/>
        </p:nvPicPr>
        <p:blipFill>
          <a:blip r:embed="rId4"/>
          <a:stretch>
            <a:fillRect/>
          </a:stretch>
        </p:blipFill>
        <p:spPr>
          <a:xfrm>
            <a:off x="537406" y="1260277"/>
            <a:ext cx="8358506" cy="4729521"/>
          </a:xfrm>
          <a:prstGeom prst="rect">
            <a:avLst/>
          </a:prstGeom>
        </p:spPr>
      </p:pic>
      <p:sp>
        <p:nvSpPr>
          <p:cNvPr id="2" name="Tekstvak 1"/>
          <p:cNvSpPr txBox="1"/>
          <p:nvPr/>
        </p:nvSpPr>
        <p:spPr>
          <a:xfrm>
            <a:off x="1409700" y="1054100"/>
            <a:ext cx="184666" cy="369332"/>
          </a:xfrm>
          <a:prstGeom prst="rect">
            <a:avLst/>
          </a:prstGeom>
          <a:noFill/>
        </p:spPr>
        <p:txBody>
          <a:bodyPr wrap="none" rtlCol="0">
            <a:spAutoFit/>
          </a:bodyPr>
          <a:lstStyle/>
          <a:p>
            <a:endParaRPr lang="nl-NL" dirty="0"/>
          </a:p>
        </p:txBody>
      </p:sp>
      <p:sp>
        <p:nvSpPr>
          <p:cNvPr id="13" name="Tekstvak 2"/>
          <p:cNvSpPr txBox="1">
            <a:spLocks noChangeArrowheads="1"/>
          </p:cNvSpPr>
          <p:nvPr/>
        </p:nvSpPr>
        <p:spPr bwMode="auto">
          <a:xfrm>
            <a:off x="2051720" y="6046469"/>
            <a:ext cx="3174267" cy="492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pPr marL="457200" indent="-457200">
              <a:buFont typeface="Wingdings" pitchFamily="2" charset="2"/>
              <a:buChar char="Ø"/>
            </a:pPr>
            <a:r>
              <a:rPr lang="nl-NL" sz="2600" dirty="0"/>
              <a:t>Zie vlieghandboek </a:t>
            </a:r>
          </a:p>
        </p:txBody>
      </p:sp>
      <p:sp>
        <p:nvSpPr>
          <p:cNvPr id="14" name="Tijdelijke aanduiding voor dianummer 5">
            <a:extLst>
              <a:ext uri="{FF2B5EF4-FFF2-40B4-BE49-F238E27FC236}">
                <a16:creationId xmlns:a16="http://schemas.microsoft.com/office/drawing/2014/main" id="{E1BFCD30-A0A2-A74A-8C03-78BDE98B6BD3}"/>
              </a:ext>
            </a:extLst>
          </p:cNvPr>
          <p:cNvSpPr>
            <a:spLocks noGrp="1"/>
          </p:cNvSpPr>
          <p:nvPr>
            <p:ph type="sldNum" sz="quarter" idx="12"/>
          </p:nvPr>
        </p:nvSpPr>
        <p:spPr>
          <a:xfrm>
            <a:off x="6553200" y="6356350"/>
            <a:ext cx="2133600" cy="365125"/>
          </a:xfrm>
        </p:spPr>
        <p:txBody>
          <a:bodyPr/>
          <a:lstStyle/>
          <a:p>
            <a:fld id="{5EFD4441-029F-F74E-8277-EA60BAE516F2}" type="slidenum">
              <a:rPr lang="nl-NL"/>
              <a:pPr/>
              <a:t>73</a:t>
            </a:fld>
            <a:endParaRPr lang="nl-NL" dirty="0"/>
          </a:p>
        </p:txBody>
      </p:sp>
      <p:sp>
        <p:nvSpPr>
          <p:cNvPr id="15" name="Text Box 6">
            <a:extLst>
              <a:ext uri="{FF2B5EF4-FFF2-40B4-BE49-F238E27FC236}">
                <a16:creationId xmlns:a16="http://schemas.microsoft.com/office/drawing/2014/main" id="{2B91ECC3-932C-AE41-B53E-667306CFE422}"/>
              </a:ext>
            </a:extLst>
          </p:cNvPr>
          <p:cNvSpPr txBox="1">
            <a:spLocks noChangeArrowheads="1"/>
          </p:cNvSpPr>
          <p:nvPr/>
        </p:nvSpPr>
        <p:spPr bwMode="auto">
          <a:xfrm>
            <a:off x="3059832" y="74538"/>
            <a:ext cx="3006208" cy="523220"/>
          </a:xfrm>
          <a:prstGeom prst="rect">
            <a:avLst/>
          </a:prstGeom>
          <a:noFill/>
          <a:ln w="9525">
            <a:noFill/>
            <a:miter lim="800000"/>
            <a:headEnd/>
            <a:tailEnd/>
          </a:ln>
        </p:spPr>
        <p:txBody>
          <a:bodyPr wrap="none">
            <a:spAutoFit/>
          </a:bodyPr>
          <a:lstStyle/>
          <a:p>
            <a:r>
              <a:rPr lang="nl-NL" sz="2800" dirty="0">
                <a:solidFill>
                  <a:schemeClr val="bg1"/>
                </a:solidFill>
              </a:rPr>
              <a:t>5.2 Vliegmechanica</a:t>
            </a:r>
          </a:p>
        </p:txBody>
      </p:sp>
      <p:sp>
        <p:nvSpPr>
          <p:cNvPr id="16" name="Text Box 6">
            <a:extLst>
              <a:ext uri="{FF2B5EF4-FFF2-40B4-BE49-F238E27FC236}">
                <a16:creationId xmlns:a16="http://schemas.microsoft.com/office/drawing/2014/main" id="{12BFACE4-52CB-E949-B2B8-C7853B48235A}"/>
              </a:ext>
            </a:extLst>
          </p:cNvPr>
          <p:cNvSpPr txBox="1">
            <a:spLocks noChangeArrowheads="1"/>
          </p:cNvSpPr>
          <p:nvPr/>
        </p:nvSpPr>
        <p:spPr bwMode="auto">
          <a:xfrm>
            <a:off x="179512" y="673532"/>
            <a:ext cx="559781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sz="2800" dirty="0">
                <a:solidFill>
                  <a:schemeClr val="bg1"/>
                </a:solidFill>
              </a:rPr>
              <a:t>Beste snelheid voor vliegen met </a:t>
            </a:r>
            <a:r>
              <a:rPr lang="nl-NL" sz="2800" dirty="0" err="1">
                <a:solidFill>
                  <a:schemeClr val="bg1"/>
                </a:solidFill>
              </a:rPr>
              <a:t>flaps</a:t>
            </a:r>
            <a:endParaRPr lang="nl-NL" sz="2800" dirty="0">
              <a:solidFill>
                <a:schemeClr val="bg1"/>
              </a:solidFill>
            </a:endParaRPr>
          </a:p>
        </p:txBody>
      </p:sp>
    </p:spTree>
    <p:extLst>
      <p:ext uri="{BB962C8B-B14F-4D97-AF65-F5344CB8AC3E}">
        <p14:creationId xmlns:p14="http://schemas.microsoft.com/office/powerpoint/2010/main" val="414538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pic>
        <p:nvPicPr>
          <p:cNvPr id="3" name="Afbeelding 2"/>
          <p:cNvPicPr>
            <a:picLocks noChangeAspect="1"/>
          </p:cNvPicPr>
          <p:nvPr/>
        </p:nvPicPr>
        <p:blipFill rotWithShape="1">
          <a:blip r:embed="rId5"/>
          <a:srcRect t="4608" r="2678" b="5945"/>
          <a:stretch/>
        </p:blipFill>
        <p:spPr>
          <a:xfrm>
            <a:off x="1102583" y="1214646"/>
            <a:ext cx="7848872" cy="4334074"/>
          </a:xfrm>
          <a:prstGeom prst="rect">
            <a:avLst/>
          </a:prstGeom>
        </p:spPr>
      </p:pic>
      <p:pic>
        <p:nvPicPr>
          <p:cNvPr id="4" name="Afbeelding 3"/>
          <p:cNvPicPr>
            <a:picLocks noChangeAspect="1"/>
          </p:cNvPicPr>
          <p:nvPr/>
        </p:nvPicPr>
        <p:blipFill>
          <a:blip r:embed="rId6"/>
          <a:stretch>
            <a:fillRect/>
          </a:stretch>
        </p:blipFill>
        <p:spPr>
          <a:xfrm>
            <a:off x="107504" y="3758317"/>
            <a:ext cx="6192688" cy="3055059"/>
          </a:xfrm>
          <a:prstGeom prst="rect">
            <a:avLst/>
          </a:prstGeom>
        </p:spPr>
      </p:pic>
      <p:sp>
        <p:nvSpPr>
          <p:cNvPr id="14" name="Tijdelijke aanduiding voor dianummer 5">
            <a:extLst>
              <a:ext uri="{FF2B5EF4-FFF2-40B4-BE49-F238E27FC236}">
                <a16:creationId xmlns:a16="http://schemas.microsoft.com/office/drawing/2014/main" id="{97FA6083-9E76-1F40-BE31-95F232C6E327}"/>
              </a:ext>
            </a:extLst>
          </p:cNvPr>
          <p:cNvSpPr>
            <a:spLocks noGrp="1"/>
          </p:cNvSpPr>
          <p:nvPr>
            <p:ph type="sldNum" sz="quarter" idx="12"/>
          </p:nvPr>
        </p:nvSpPr>
        <p:spPr>
          <a:xfrm>
            <a:off x="6553200" y="6356350"/>
            <a:ext cx="2133600" cy="365125"/>
          </a:xfrm>
        </p:spPr>
        <p:txBody>
          <a:bodyPr/>
          <a:lstStyle/>
          <a:p>
            <a:fld id="{5EFD4441-029F-F74E-8277-EA60BAE516F2}" type="slidenum">
              <a:rPr lang="nl-NL"/>
              <a:pPr/>
              <a:t>74</a:t>
            </a:fld>
            <a:endParaRPr lang="nl-NL" dirty="0"/>
          </a:p>
        </p:txBody>
      </p:sp>
      <p:sp>
        <p:nvSpPr>
          <p:cNvPr id="15" name="Text Box 6">
            <a:extLst>
              <a:ext uri="{FF2B5EF4-FFF2-40B4-BE49-F238E27FC236}">
                <a16:creationId xmlns:a16="http://schemas.microsoft.com/office/drawing/2014/main" id="{C510D412-3C5C-1344-A9CA-ED1E0D2168F1}"/>
              </a:ext>
            </a:extLst>
          </p:cNvPr>
          <p:cNvSpPr txBox="1">
            <a:spLocks noChangeArrowheads="1"/>
          </p:cNvSpPr>
          <p:nvPr/>
        </p:nvSpPr>
        <p:spPr bwMode="auto">
          <a:xfrm>
            <a:off x="3059832" y="74538"/>
            <a:ext cx="3006208" cy="523220"/>
          </a:xfrm>
          <a:prstGeom prst="rect">
            <a:avLst/>
          </a:prstGeom>
          <a:noFill/>
          <a:ln w="9525">
            <a:noFill/>
            <a:miter lim="800000"/>
            <a:headEnd/>
            <a:tailEnd/>
          </a:ln>
        </p:spPr>
        <p:txBody>
          <a:bodyPr wrap="none">
            <a:spAutoFit/>
          </a:bodyPr>
          <a:lstStyle/>
          <a:p>
            <a:r>
              <a:rPr lang="nl-NL" sz="2800" dirty="0">
                <a:solidFill>
                  <a:schemeClr val="bg1"/>
                </a:solidFill>
              </a:rPr>
              <a:t>5.2 Vliegmechanica</a:t>
            </a:r>
          </a:p>
        </p:txBody>
      </p:sp>
      <p:sp>
        <p:nvSpPr>
          <p:cNvPr id="16" name="Text Box 6">
            <a:extLst>
              <a:ext uri="{FF2B5EF4-FFF2-40B4-BE49-F238E27FC236}">
                <a16:creationId xmlns:a16="http://schemas.microsoft.com/office/drawing/2014/main" id="{5A55825C-5709-3C40-92AC-9690B4B94314}"/>
              </a:ext>
            </a:extLst>
          </p:cNvPr>
          <p:cNvSpPr txBox="1">
            <a:spLocks noChangeArrowheads="1"/>
          </p:cNvSpPr>
          <p:nvPr/>
        </p:nvSpPr>
        <p:spPr bwMode="auto">
          <a:xfrm>
            <a:off x="179512" y="673532"/>
            <a:ext cx="4262001"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sz="2800" dirty="0">
                <a:solidFill>
                  <a:schemeClr val="bg1"/>
                </a:solidFill>
              </a:rPr>
              <a:t>Beste glijgetal bij tegenwind</a:t>
            </a:r>
          </a:p>
        </p:txBody>
      </p:sp>
    </p:spTree>
    <p:extLst>
      <p:ext uri="{BB962C8B-B14F-4D97-AF65-F5344CB8AC3E}">
        <p14:creationId xmlns:p14="http://schemas.microsoft.com/office/powerpoint/2010/main" val="414538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accent2"/>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pic>
        <p:nvPicPr>
          <p:cNvPr id="2" name="Afbeelding 1"/>
          <p:cNvPicPr>
            <a:picLocks noChangeAspect="1"/>
          </p:cNvPicPr>
          <p:nvPr/>
        </p:nvPicPr>
        <p:blipFill>
          <a:blip r:embed="rId5"/>
          <a:stretch>
            <a:fillRect/>
          </a:stretch>
        </p:blipFill>
        <p:spPr>
          <a:xfrm>
            <a:off x="49329" y="836712"/>
            <a:ext cx="8975543" cy="4320480"/>
          </a:xfrm>
          <a:prstGeom prst="rect">
            <a:avLst/>
          </a:prstGeom>
        </p:spPr>
      </p:pic>
      <p:pic>
        <p:nvPicPr>
          <p:cNvPr id="4" name="Afbeelding 3" descr="Schermafbeelding 2017-02-02 om 18.46.08.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008" y="5215436"/>
            <a:ext cx="8964488" cy="1467183"/>
          </a:xfrm>
          <a:prstGeom prst="rect">
            <a:avLst/>
          </a:prstGeom>
        </p:spPr>
      </p:pic>
      <p:sp>
        <p:nvSpPr>
          <p:cNvPr id="12" name="Text Box 6">
            <a:extLst>
              <a:ext uri="{FF2B5EF4-FFF2-40B4-BE49-F238E27FC236}">
                <a16:creationId xmlns:a16="http://schemas.microsoft.com/office/drawing/2014/main" id="{240DF2F7-AC17-4740-84FD-AEDBC6677EA8}"/>
              </a:ext>
            </a:extLst>
          </p:cNvPr>
          <p:cNvSpPr txBox="1">
            <a:spLocks noChangeArrowheads="1"/>
          </p:cNvSpPr>
          <p:nvPr/>
        </p:nvSpPr>
        <p:spPr bwMode="auto">
          <a:xfrm>
            <a:off x="3059832" y="74538"/>
            <a:ext cx="3152851" cy="523220"/>
          </a:xfrm>
          <a:prstGeom prst="rect">
            <a:avLst/>
          </a:prstGeom>
          <a:noFill/>
          <a:ln w="9525">
            <a:noFill/>
            <a:miter lim="800000"/>
            <a:headEnd/>
            <a:tailEnd/>
          </a:ln>
        </p:spPr>
        <p:txBody>
          <a:bodyPr wrap="none">
            <a:spAutoFit/>
          </a:bodyPr>
          <a:lstStyle/>
          <a:p>
            <a:r>
              <a:rPr lang="nl-NL" sz="2800" dirty="0">
                <a:solidFill>
                  <a:schemeClr val="bg1"/>
                </a:solidFill>
              </a:rPr>
              <a:t>Voorbeelden polaire</a:t>
            </a:r>
          </a:p>
        </p:txBody>
      </p:sp>
    </p:spTree>
    <p:extLst>
      <p:ext uri="{BB962C8B-B14F-4D97-AF65-F5344CB8AC3E}">
        <p14:creationId xmlns:p14="http://schemas.microsoft.com/office/powerpoint/2010/main" val="414538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accent2"/>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pic>
        <p:nvPicPr>
          <p:cNvPr id="10" name="Afbeelding 9"/>
          <p:cNvPicPr>
            <a:picLocks noChangeAspect="1"/>
          </p:cNvPicPr>
          <p:nvPr/>
        </p:nvPicPr>
        <p:blipFill rotWithShape="1">
          <a:blip r:embed="rId5"/>
          <a:srcRect r="1963"/>
          <a:stretch/>
        </p:blipFill>
        <p:spPr>
          <a:xfrm>
            <a:off x="89756" y="761983"/>
            <a:ext cx="8964488" cy="4468374"/>
          </a:xfrm>
          <a:prstGeom prst="rect">
            <a:avLst/>
          </a:prstGeom>
        </p:spPr>
      </p:pic>
      <p:pic>
        <p:nvPicPr>
          <p:cNvPr id="11" name="Afbeelding 10" descr="Schermafbeelding 2017-02-02 om 18.46.08.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81" y="5300189"/>
            <a:ext cx="8964488" cy="1467183"/>
          </a:xfrm>
          <a:prstGeom prst="rect">
            <a:avLst/>
          </a:prstGeom>
        </p:spPr>
      </p:pic>
      <p:sp>
        <p:nvSpPr>
          <p:cNvPr id="13" name="Text Box 6">
            <a:extLst>
              <a:ext uri="{FF2B5EF4-FFF2-40B4-BE49-F238E27FC236}">
                <a16:creationId xmlns:a16="http://schemas.microsoft.com/office/drawing/2014/main" id="{3CE64012-F304-234D-A85C-8764F2BAF739}"/>
              </a:ext>
            </a:extLst>
          </p:cNvPr>
          <p:cNvSpPr txBox="1">
            <a:spLocks noChangeArrowheads="1"/>
          </p:cNvSpPr>
          <p:nvPr/>
        </p:nvSpPr>
        <p:spPr bwMode="auto">
          <a:xfrm>
            <a:off x="3059832" y="74538"/>
            <a:ext cx="3152851" cy="523220"/>
          </a:xfrm>
          <a:prstGeom prst="rect">
            <a:avLst/>
          </a:prstGeom>
          <a:noFill/>
          <a:ln w="9525">
            <a:noFill/>
            <a:miter lim="800000"/>
            <a:headEnd/>
            <a:tailEnd/>
          </a:ln>
        </p:spPr>
        <p:txBody>
          <a:bodyPr wrap="none">
            <a:spAutoFit/>
          </a:bodyPr>
          <a:lstStyle/>
          <a:p>
            <a:r>
              <a:rPr lang="nl-NL" sz="2800" dirty="0">
                <a:solidFill>
                  <a:schemeClr val="bg1"/>
                </a:solidFill>
              </a:rPr>
              <a:t>Voorbeelden polaire</a:t>
            </a:r>
          </a:p>
        </p:txBody>
      </p:sp>
    </p:spTree>
    <p:extLst>
      <p:ext uri="{BB962C8B-B14F-4D97-AF65-F5344CB8AC3E}">
        <p14:creationId xmlns:p14="http://schemas.microsoft.com/office/powerpoint/2010/main" val="414538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accent2"/>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pic>
        <p:nvPicPr>
          <p:cNvPr id="10242" name="Picture 2" descr="http://www.zweefvliegopleiding.nl/images/vliegtuigprestaties/polaireDG-3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1106742"/>
            <a:ext cx="8208912" cy="5130570"/>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ijdelijke aanduiding voor dianummer 5">
            <a:extLst>
              <a:ext uri="{FF2B5EF4-FFF2-40B4-BE49-F238E27FC236}">
                <a16:creationId xmlns:a16="http://schemas.microsoft.com/office/drawing/2014/main" id="{B63CC4A3-9465-054A-880E-DF4675D3261A}"/>
              </a:ext>
            </a:extLst>
          </p:cNvPr>
          <p:cNvSpPr>
            <a:spLocks noGrp="1"/>
          </p:cNvSpPr>
          <p:nvPr>
            <p:ph type="sldNum" sz="quarter" idx="12"/>
          </p:nvPr>
        </p:nvSpPr>
        <p:spPr>
          <a:xfrm>
            <a:off x="6553200" y="6356350"/>
            <a:ext cx="2133600" cy="365125"/>
          </a:xfrm>
        </p:spPr>
        <p:txBody>
          <a:bodyPr/>
          <a:lstStyle/>
          <a:p>
            <a:fld id="{5EFD4441-029F-F74E-8277-EA60BAE516F2}" type="slidenum">
              <a:rPr lang="nl-NL"/>
              <a:pPr/>
              <a:t>77</a:t>
            </a:fld>
            <a:endParaRPr lang="nl-NL" dirty="0"/>
          </a:p>
        </p:txBody>
      </p:sp>
      <p:sp>
        <p:nvSpPr>
          <p:cNvPr id="13" name="Text Box 6">
            <a:extLst>
              <a:ext uri="{FF2B5EF4-FFF2-40B4-BE49-F238E27FC236}">
                <a16:creationId xmlns:a16="http://schemas.microsoft.com/office/drawing/2014/main" id="{0F9E2431-8D82-AE45-BD05-2C84F046B46E}"/>
              </a:ext>
            </a:extLst>
          </p:cNvPr>
          <p:cNvSpPr txBox="1">
            <a:spLocks noChangeArrowheads="1"/>
          </p:cNvSpPr>
          <p:nvPr/>
        </p:nvSpPr>
        <p:spPr bwMode="auto">
          <a:xfrm>
            <a:off x="3059832" y="74538"/>
            <a:ext cx="3152851" cy="523220"/>
          </a:xfrm>
          <a:prstGeom prst="rect">
            <a:avLst/>
          </a:prstGeom>
          <a:noFill/>
          <a:ln w="9525">
            <a:noFill/>
            <a:miter lim="800000"/>
            <a:headEnd/>
            <a:tailEnd/>
          </a:ln>
        </p:spPr>
        <p:txBody>
          <a:bodyPr wrap="none">
            <a:spAutoFit/>
          </a:bodyPr>
          <a:lstStyle/>
          <a:p>
            <a:r>
              <a:rPr lang="nl-NL" sz="2800" dirty="0">
                <a:solidFill>
                  <a:schemeClr val="bg1"/>
                </a:solidFill>
              </a:rPr>
              <a:t>Voorbeelden polaire</a:t>
            </a:r>
          </a:p>
        </p:txBody>
      </p:sp>
    </p:spTree>
    <p:extLst>
      <p:ext uri="{BB962C8B-B14F-4D97-AF65-F5344CB8AC3E}">
        <p14:creationId xmlns:p14="http://schemas.microsoft.com/office/powerpoint/2010/main" val="20097835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accent2"/>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graphicFrame>
        <p:nvGraphicFramePr>
          <p:cNvPr id="3" name="Tabel 2"/>
          <p:cNvGraphicFramePr>
            <a:graphicFrameLocks noGrp="1"/>
          </p:cNvGraphicFramePr>
          <p:nvPr>
            <p:extLst>
              <p:ext uri="{D42A27DB-BD31-4B8C-83A1-F6EECF244321}">
                <p14:modId xmlns:p14="http://schemas.microsoft.com/office/powerpoint/2010/main" val="1409684685"/>
              </p:ext>
            </p:extLst>
          </p:nvPr>
        </p:nvGraphicFramePr>
        <p:xfrm>
          <a:off x="971600" y="3672827"/>
          <a:ext cx="7200799" cy="2730579"/>
        </p:xfrm>
        <a:graphic>
          <a:graphicData uri="http://schemas.openxmlformats.org/drawingml/2006/table">
            <a:tbl>
              <a:tblPr/>
              <a:tblGrid>
                <a:gridCol w="2965035">
                  <a:extLst>
                    <a:ext uri="{9D8B030D-6E8A-4147-A177-3AD203B41FA5}">
                      <a16:colId xmlns:a16="http://schemas.microsoft.com/office/drawing/2014/main" val="20000"/>
                    </a:ext>
                  </a:extLst>
                </a:gridCol>
                <a:gridCol w="1411921">
                  <a:extLst>
                    <a:ext uri="{9D8B030D-6E8A-4147-A177-3AD203B41FA5}">
                      <a16:colId xmlns:a16="http://schemas.microsoft.com/office/drawing/2014/main" val="20001"/>
                    </a:ext>
                  </a:extLst>
                </a:gridCol>
                <a:gridCol w="1482517">
                  <a:extLst>
                    <a:ext uri="{9D8B030D-6E8A-4147-A177-3AD203B41FA5}">
                      <a16:colId xmlns:a16="http://schemas.microsoft.com/office/drawing/2014/main" val="20002"/>
                    </a:ext>
                  </a:extLst>
                </a:gridCol>
                <a:gridCol w="1341326">
                  <a:extLst>
                    <a:ext uri="{9D8B030D-6E8A-4147-A177-3AD203B41FA5}">
                      <a16:colId xmlns:a16="http://schemas.microsoft.com/office/drawing/2014/main" val="20003"/>
                    </a:ext>
                  </a:extLst>
                </a:gridCol>
              </a:tblGrid>
              <a:tr h="510240">
                <a:tc>
                  <a:txBody>
                    <a:bodyPr/>
                    <a:lstStyle/>
                    <a:p>
                      <a:r>
                        <a:rPr lang="nl-NL" sz="1800" b="1" baseline="0" dirty="0">
                          <a:solidFill>
                            <a:srgbClr val="FFFFFF"/>
                          </a:solidFill>
                          <a:effectLst/>
                          <a:latin typeface="Verdana" panose="020B0604030504040204" pitchFamily="34" charset="0"/>
                        </a:rPr>
                        <a:t>Vleugelbelasting W/S</a:t>
                      </a:r>
                      <a:endParaRPr lang="nl-NL" sz="1800" baseline="0" dirty="0">
                        <a:solidFill>
                          <a:srgbClr val="000000"/>
                        </a:solidFill>
                        <a:effectLst/>
                        <a:latin typeface="Verdana" panose="020B0604030504040204" pitchFamily="34" charset="0"/>
                      </a:endParaRP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4682B4"/>
                    </a:solidFill>
                  </a:tcPr>
                </a:tc>
                <a:tc>
                  <a:txBody>
                    <a:bodyPr/>
                    <a:lstStyle/>
                    <a:p>
                      <a:r>
                        <a:rPr lang="nl-NL" sz="1800" b="1" baseline="0" dirty="0">
                          <a:solidFill>
                            <a:srgbClr val="FFFFFF"/>
                          </a:solidFill>
                          <a:effectLst/>
                          <a:latin typeface="Verdana" panose="020B0604030504040204" pitchFamily="34" charset="0"/>
                        </a:rPr>
                        <a:t>32 kg/m²</a:t>
                      </a:r>
                      <a:endParaRPr lang="nl-NL" sz="1800" baseline="0" dirty="0">
                        <a:solidFill>
                          <a:srgbClr val="000000"/>
                        </a:solidFill>
                        <a:effectLst/>
                        <a:latin typeface="Verdana" panose="020B0604030504040204" pitchFamily="34" charset="0"/>
                      </a:endParaRP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4682B4"/>
                    </a:solidFill>
                  </a:tcPr>
                </a:tc>
                <a:tc>
                  <a:txBody>
                    <a:bodyPr/>
                    <a:lstStyle/>
                    <a:p>
                      <a:r>
                        <a:rPr lang="nl-NL" sz="1800" b="1" baseline="0">
                          <a:solidFill>
                            <a:srgbClr val="FFFFFF"/>
                          </a:solidFill>
                          <a:effectLst/>
                          <a:latin typeface="Verdana" panose="020B0604030504040204" pitchFamily="34" charset="0"/>
                        </a:rPr>
                        <a:t> 40 kg/m²</a:t>
                      </a:r>
                      <a:endParaRPr lang="nl-NL" sz="1800" baseline="0">
                        <a:solidFill>
                          <a:srgbClr val="000000"/>
                        </a:solidFill>
                        <a:effectLst/>
                        <a:latin typeface="Verdana" panose="020B0604030504040204" pitchFamily="34" charset="0"/>
                      </a:endParaRP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4682B4"/>
                    </a:solidFill>
                  </a:tcPr>
                </a:tc>
                <a:tc>
                  <a:txBody>
                    <a:bodyPr/>
                    <a:lstStyle/>
                    <a:p>
                      <a:r>
                        <a:rPr lang="nl-NL" sz="1800" b="1" baseline="0" dirty="0">
                          <a:solidFill>
                            <a:srgbClr val="FFFFFF"/>
                          </a:solidFill>
                          <a:effectLst/>
                          <a:latin typeface="Verdana" panose="020B0604030504040204" pitchFamily="34" charset="0"/>
                        </a:rPr>
                        <a:t>50 kg/m²</a:t>
                      </a:r>
                      <a:endParaRPr lang="nl-NL" sz="1800" baseline="0" dirty="0">
                        <a:solidFill>
                          <a:srgbClr val="000000"/>
                        </a:solidFill>
                        <a:effectLst/>
                        <a:latin typeface="Verdana" panose="020B0604030504040204" pitchFamily="34" charset="0"/>
                      </a:endParaRP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4682B4"/>
                    </a:solidFill>
                  </a:tcPr>
                </a:tc>
                <a:extLst>
                  <a:ext uri="{0D108BD9-81ED-4DB2-BD59-A6C34878D82A}">
                    <a16:rowId xmlns:a16="http://schemas.microsoft.com/office/drawing/2014/main" val="10000"/>
                  </a:ext>
                </a:extLst>
              </a:tr>
              <a:tr h="439372">
                <a:tc>
                  <a:txBody>
                    <a:bodyPr/>
                    <a:lstStyle/>
                    <a:p>
                      <a:r>
                        <a:rPr lang="nl-NL" sz="1800" baseline="0" dirty="0">
                          <a:solidFill>
                            <a:srgbClr val="000000"/>
                          </a:solidFill>
                          <a:effectLst/>
                          <a:latin typeface="Verdana" panose="020B0604030504040204" pitchFamily="34" charset="0"/>
                        </a:rPr>
                        <a:t>overtreksnelheid</a:t>
                      </a: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DCDCDC"/>
                    </a:solidFill>
                  </a:tcPr>
                </a:tc>
                <a:tc>
                  <a:txBody>
                    <a:bodyPr/>
                    <a:lstStyle/>
                    <a:p>
                      <a:r>
                        <a:rPr lang="nl-NL" sz="1800" baseline="0">
                          <a:solidFill>
                            <a:srgbClr val="000000"/>
                          </a:solidFill>
                          <a:effectLst/>
                          <a:latin typeface="Verdana" panose="020B0604030504040204" pitchFamily="34" charset="0"/>
                        </a:rPr>
                        <a:t>68 km/h </a:t>
                      </a: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DCDCDC"/>
                    </a:solidFill>
                  </a:tcPr>
                </a:tc>
                <a:tc>
                  <a:txBody>
                    <a:bodyPr/>
                    <a:lstStyle/>
                    <a:p>
                      <a:r>
                        <a:rPr lang="nl-NL" sz="1800" baseline="0">
                          <a:solidFill>
                            <a:srgbClr val="000000"/>
                          </a:solidFill>
                          <a:effectLst/>
                          <a:latin typeface="Verdana" panose="020B0604030504040204" pitchFamily="34" charset="0"/>
                        </a:rPr>
                        <a:t>77 km/h</a:t>
                      </a: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DCDCDC"/>
                    </a:solidFill>
                  </a:tcPr>
                </a:tc>
                <a:tc>
                  <a:txBody>
                    <a:bodyPr/>
                    <a:lstStyle/>
                    <a:p>
                      <a:r>
                        <a:rPr lang="nl-NL" sz="1800" baseline="0">
                          <a:solidFill>
                            <a:srgbClr val="000000"/>
                          </a:solidFill>
                          <a:effectLst/>
                          <a:latin typeface="Verdana" panose="020B0604030504040204" pitchFamily="34" charset="0"/>
                        </a:rPr>
                        <a:t>86 km/h</a:t>
                      </a: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DCDCDC"/>
                    </a:solidFill>
                  </a:tcPr>
                </a:tc>
                <a:extLst>
                  <a:ext uri="{0D108BD9-81ED-4DB2-BD59-A6C34878D82A}">
                    <a16:rowId xmlns:a16="http://schemas.microsoft.com/office/drawing/2014/main" val="10001"/>
                  </a:ext>
                </a:extLst>
              </a:tr>
              <a:tr h="659059">
                <a:tc>
                  <a:txBody>
                    <a:bodyPr/>
                    <a:lstStyle/>
                    <a:p>
                      <a:r>
                        <a:rPr lang="nl-NL" sz="1800" baseline="0" dirty="0">
                          <a:solidFill>
                            <a:srgbClr val="000000"/>
                          </a:solidFill>
                          <a:effectLst/>
                          <a:latin typeface="Verdana" panose="020B0604030504040204" pitchFamily="34" charset="0"/>
                        </a:rPr>
                        <a:t>minimum daalsnelheid </a:t>
                      </a: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DCDCDC"/>
                    </a:solidFill>
                  </a:tcPr>
                </a:tc>
                <a:tc>
                  <a:txBody>
                    <a:bodyPr/>
                    <a:lstStyle/>
                    <a:p>
                      <a:r>
                        <a:rPr lang="nl-NL" sz="1800" baseline="0">
                          <a:solidFill>
                            <a:srgbClr val="000000"/>
                          </a:solidFill>
                          <a:effectLst/>
                          <a:latin typeface="Verdana" panose="020B0604030504040204" pitchFamily="34" charset="0"/>
                        </a:rPr>
                        <a:t>0,56 m/s</a:t>
                      </a: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DCDCDC"/>
                    </a:solidFill>
                  </a:tcPr>
                </a:tc>
                <a:tc>
                  <a:txBody>
                    <a:bodyPr/>
                    <a:lstStyle/>
                    <a:p>
                      <a:r>
                        <a:rPr lang="nl-NL" sz="1800" baseline="0">
                          <a:solidFill>
                            <a:srgbClr val="000000"/>
                          </a:solidFill>
                          <a:effectLst/>
                          <a:latin typeface="Verdana" panose="020B0604030504040204" pitchFamily="34" charset="0"/>
                        </a:rPr>
                        <a:t>0,62 m/s </a:t>
                      </a: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DCDCDC"/>
                    </a:solidFill>
                  </a:tcPr>
                </a:tc>
                <a:tc>
                  <a:txBody>
                    <a:bodyPr/>
                    <a:lstStyle/>
                    <a:p>
                      <a:r>
                        <a:rPr lang="nl-NL" sz="1800" baseline="0" dirty="0">
                          <a:solidFill>
                            <a:srgbClr val="000000"/>
                          </a:solidFill>
                          <a:effectLst/>
                          <a:latin typeface="Verdana" panose="020B0604030504040204" pitchFamily="34" charset="0"/>
                        </a:rPr>
                        <a:t>0,68 m/s</a:t>
                      </a: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DCDCDC"/>
                    </a:solidFill>
                  </a:tcPr>
                </a:tc>
                <a:extLst>
                  <a:ext uri="{0D108BD9-81ED-4DB2-BD59-A6C34878D82A}">
                    <a16:rowId xmlns:a16="http://schemas.microsoft.com/office/drawing/2014/main" val="10002"/>
                  </a:ext>
                </a:extLst>
              </a:tr>
              <a:tr h="255119">
                <a:tc>
                  <a:txBody>
                    <a:bodyPr/>
                    <a:lstStyle/>
                    <a:p>
                      <a:r>
                        <a:rPr lang="nl-NL" sz="1800" baseline="0" dirty="0">
                          <a:solidFill>
                            <a:srgbClr val="000000"/>
                          </a:solidFill>
                          <a:effectLst/>
                          <a:latin typeface="Verdana" panose="020B0604030504040204" pitchFamily="34" charset="0"/>
                        </a:rPr>
                        <a:t>bij</a:t>
                      </a: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DCDCDC"/>
                    </a:solidFill>
                  </a:tcPr>
                </a:tc>
                <a:tc>
                  <a:txBody>
                    <a:bodyPr/>
                    <a:lstStyle/>
                    <a:p>
                      <a:r>
                        <a:rPr lang="nl-NL" sz="1800" baseline="0">
                          <a:solidFill>
                            <a:srgbClr val="000000"/>
                          </a:solidFill>
                          <a:effectLst/>
                          <a:latin typeface="Verdana" panose="020B0604030504040204" pitchFamily="34" charset="0"/>
                        </a:rPr>
                        <a:t>78 km/h</a:t>
                      </a: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DCDCDC"/>
                    </a:solidFill>
                  </a:tcPr>
                </a:tc>
                <a:tc>
                  <a:txBody>
                    <a:bodyPr/>
                    <a:lstStyle/>
                    <a:p>
                      <a:r>
                        <a:rPr lang="nl-NL" sz="1800" baseline="0">
                          <a:solidFill>
                            <a:srgbClr val="000000"/>
                          </a:solidFill>
                          <a:effectLst/>
                          <a:latin typeface="Verdana" panose="020B0604030504040204" pitchFamily="34" charset="0"/>
                        </a:rPr>
                        <a:t>87 km/h</a:t>
                      </a: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DCDCDC"/>
                    </a:solidFill>
                  </a:tcPr>
                </a:tc>
                <a:tc>
                  <a:txBody>
                    <a:bodyPr/>
                    <a:lstStyle/>
                    <a:p>
                      <a:r>
                        <a:rPr lang="nl-NL" sz="1800" baseline="0">
                          <a:solidFill>
                            <a:srgbClr val="000000"/>
                          </a:solidFill>
                          <a:effectLst/>
                          <a:latin typeface="Verdana" panose="020B0604030504040204" pitchFamily="34" charset="0"/>
                        </a:rPr>
                        <a:t>98 km/h</a:t>
                      </a: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DCDCDC"/>
                    </a:solidFill>
                  </a:tcPr>
                </a:tc>
                <a:extLst>
                  <a:ext uri="{0D108BD9-81ED-4DB2-BD59-A6C34878D82A}">
                    <a16:rowId xmlns:a16="http://schemas.microsoft.com/office/drawing/2014/main" val="10003"/>
                  </a:ext>
                </a:extLst>
              </a:tr>
              <a:tr h="439372">
                <a:tc>
                  <a:txBody>
                    <a:bodyPr/>
                    <a:lstStyle/>
                    <a:p>
                      <a:r>
                        <a:rPr lang="nl-NL" sz="1800" baseline="0">
                          <a:solidFill>
                            <a:srgbClr val="000000"/>
                          </a:solidFill>
                          <a:effectLst/>
                          <a:latin typeface="Verdana" panose="020B0604030504040204" pitchFamily="34" charset="0"/>
                        </a:rPr>
                        <a:t>beste glijgetal</a:t>
                      </a: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DCDCDC"/>
                    </a:solidFill>
                  </a:tcPr>
                </a:tc>
                <a:tc>
                  <a:txBody>
                    <a:bodyPr/>
                    <a:lstStyle/>
                    <a:p>
                      <a:r>
                        <a:rPr lang="nl-NL" sz="1800" baseline="0">
                          <a:solidFill>
                            <a:srgbClr val="000000"/>
                          </a:solidFill>
                          <a:effectLst/>
                          <a:latin typeface="Verdana" panose="020B0604030504040204" pitchFamily="34" charset="0"/>
                        </a:rPr>
                        <a:t>41</a:t>
                      </a: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DCDCDC"/>
                    </a:solidFill>
                  </a:tcPr>
                </a:tc>
                <a:tc>
                  <a:txBody>
                    <a:bodyPr/>
                    <a:lstStyle/>
                    <a:p>
                      <a:r>
                        <a:rPr lang="nl-NL" sz="1800" baseline="0">
                          <a:solidFill>
                            <a:srgbClr val="000000"/>
                          </a:solidFill>
                          <a:effectLst/>
                          <a:latin typeface="Verdana" panose="020B0604030504040204" pitchFamily="34" charset="0"/>
                        </a:rPr>
                        <a:t>41,5</a:t>
                      </a: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DCDCDC"/>
                    </a:solidFill>
                  </a:tcPr>
                </a:tc>
                <a:tc>
                  <a:txBody>
                    <a:bodyPr/>
                    <a:lstStyle/>
                    <a:p>
                      <a:r>
                        <a:rPr lang="nl-NL" sz="1800" baseline="0">
                          <a:solidFill>
                            <a:srgbClr val="000000"/>
                          </a:solidFill>
                          <a:effectLst/>
                          <a:latin typeface="Verdana" panose="020B0604030504040204" pitchFamily="34" charset="0"/>
                        </a:rPr>
                        <a:t>42 </a:t>
                      </a: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DCDCDC"/>
                    </a:solidFill>
                  </a:tcPr>
                </a:tc>
                <a:extLst>
                  <a:ext uri="{0D108BD9-81ED-4DB2-BD59-A6C34878D82A}">
                    <a16:rowId xmlns:a16="http://schemas.microsoft.com/office/drawing/2014/main" val="10004"/>
                  </a:ext>
                </a:extLst>
              </a:tr>
              <a:tr h="408216">
                <a:tc>
                  <a:txBody>
                    <a:bodyPr/>
                    <a:lstStyle/>
                    <a:p>
                      <a:r>
                        <a:rPr lang="nl-NL" sz="1800" baseline="0">
                          <a:solidFill>
                            <a:srgbClr val="000000"/>
                          </a:solidFill>
                          <a:effectLst/>
                          <a:latin typeface="Verdana" panose="020B0604030504040204" pitchFamily="34" charset="0"/>
                        </a:rPr>
                        <a:t>bij </a:t>
                      </a: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DCDCDC"/>
                    </a:solidFill>
                  </a:tcPr>
                </a:tc>
                <a:tc>
                  <a:txBody>
                    <a:bodyPr/>
                    <a:lstStyle/>
                    <a:p>
                      <a:r>
                        <a:rPr lang="nl-NL" sz="1800" baseline="0">
                          <a:solidFill>
                            <a:srgbClr val="000000"/>
                          </a:solidFill>
                          <a:effectLst/>
                          <a:latin typeface="Verdana" panose="020B0604030504040204" pitchFamily="34" charset="0"/>
                        </a:rPr>
                        <a:t>100 km/h</a:t>
                      </a: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DCDCDC"/>
                    </a:solidFill>
                  </a:tcPr>
                </a:tc>
                <a:tc>
                  <a:txBody>
                    <a:bodyPr/>
                    <a:lstStyle/>
                    <a:p>
                      <a:r>
                        <a:rPr lang="nl-NL" sz="1800" baseline="0">
                          <a:solidFill>
                            <a:srgbClr val="000000"/>
                          </a:solidFill>
                          <a:effectLst/>
                          <a:latin typeface="Verdana" panose="020B0604030504040204" pitchFamily="34" charset="0"/>
                        </a:rPr>
                        <a:t>112 km/h</a:t>
                      </a: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DCDCDC"/>
                    </a:solidFill>
                  </a:tcPr>
                </a:tc>
                <a:tc>
                  <a:txBody>
                    <a:bodyPr/>
                    <a:lstStyle/>
                    <a:p>
                      <a:r>
                        <a:rPr lang="nl-NL" sz="1800" baseline="0" dirty="0">
                          <a:solidFill>
                            <a:srgbClr val="000000"/>
                          </a:solidFill>
                          <a:effectLst/>
                          <a:latin typeface="Verdana" panose="020B0604030504040204" pitchFamily="34" charset="0"/>
                        </a:rPr>
                        <a:t>122 km/h</a:t>
                      </a: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DCDCDC"/>
                    </a:solidFill>
                  </a:tcPr>
                </a:tc>
                <a:extLst>
                  <a:ext uri="{0D108BD9-81ED-4DB2-BD59-A6C34878D82A}">
                    <a16:rowId xmlns:a16="http://schemas.microsoft.com/office/drawing/2014/main" val="10005"/>
                  </a:ext>
                </a:extLst>
              </a:tr>
            </a:tbl>
          </a:graphicData>
        </a:graphic>
      </p:graphicFrame>
      <p:sp>
        <p:nvSpPr>
          <p:cNvPr id="4" name="Rectangle 1"/>
          <p:cNvSpPr>
            <a:spLocks noChangeArrowheads="1"/>
          </p:cNvSpPr>
          <p:nvPr/>
        </p:nvSpPr>
        <p:spPr bwMode="auto">
          <a:xfrm>
            <a:off x="-780479" y="2483909"/>
            <a:ext cx="13928712" cy="2308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900" b="1" i="0" u="none" strike="noStrike" cap="none" normalizeH="0" baseline="0">
                <a:ln>
                  <a:noFill/>
                </a:ln>
                <a:solidFill>
                  <a:srgbClr val="000000"/>
                </a:solidFill>
                <a:effectLst/>
                <a:latin typeface="Arial" panose="020B0604020202020204" pitchFamily="34" charset="0"/>
                <a:cs typeface="Arial" panose="020B0604020202020204" pitchFamily="34" charset="0"/>
              </a:rPr>
              <a:t> </a:t>
            </a: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13" name="Picture 2" descr="http://www.zweefvliegopleiding.nl/images/vliegtuigprestaties/polaireDG-3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3033" y="786543"/>
            <a:ext cx="4338207" cy="2711379"/>
          </a:xfrm>
          <a:prstGeom prst="rect">
            <a:avLst/>
          </a:prstGeom>
          <a:noFill/>
          <a:extLst>
            <a:ext uri="{909E8E84-426E-40dd-AFC4-6F175D3DCCD1}">
              <a14:hiddenFill xmlns="" xmlns:a14="http://schemas.microsoft.com/office/drawing/2010/main">
                <a:solidFill>
                  <a:srgbClr val="FFFFFF"/>
                </a:solidFill>
              </a14:hiddenFill>
            </a:ext>
          </a:extLst>
        </p:spPr>
      </p:pic>
      <p:sp>
        <p:nvSpPr>
          <p:cNvPr id="15" name="Tijdelijke aanduiding voor dianummer 5">
            <a:extLst>
              <a:ext uri="{FF2B5EF4-FFF2-40B4-BE49-F238E27FC236}">
                <a16:creationId xmlns:a16="http://schemas.microsoft.com/office/drawing/2014/main" id="{9B0DB190-75E8-4742-802F-54752CF3716D}"/>
              </a:ext>
            </a:extLst>
          </p:cNvPr>
          <p:cNvSpPr>
            <a:spLocks noGrp="1"/>
          </p:cNvSpPr>
          <p:nvPr>
            <p:ph type="sldNum" sz="quarter" idx="12"/>
          </p:nvPr>
        </p:nvSpPr>
        <p:spPr>
          <a:xfrm>
            <a:off x="6553200" y="6356350"/>
            <a:ext cx="2133600" cy="365125"/>
          </a:xfrm>
        </p:spPr>
        <p:txBody>
          <a:bodyPr/>
          <a:lstStyle/>
          <a:p>
            <a:fld id="{5EFD4441-029F-F74E-8277-EA60BAE516F2}" type="slidenum">
              <a:rPr lang="nl-NL"/>
              <a:pPr/>
              <a:t>78</a:t>
            </a:fld>
            <a:endParaRPr lang="nl-NL" dirty="0"/>
          </a:p>
        </p:txBody>
      </p:sp>
      <p:sp>
        <p:nvSpPr>
          <p:cNvPr id="16" name="Text Box 6">
            <a:extLst>
              <a:ext uri="{FF2B5EF4-FFF2-40B4-BE49-F238E27FC236}">
                <a16:creationId xmlns:a16="http://schemas.microsoft.com/office/drawing/2014/main" id="{0783D2E5-7F29-0541-AB5F-AB06DAD7BE9F}"/>
              </a:ext>
            </a:extLst>
          </p:cNvPr>
          <p:cNvSpPr txBox="1">
            <a:spLocks noChangeArrowheads="1"/>
          </p:cNvSpPr>
          <p:nvPr/>
        </p:nvSpPr>
        <p:spPr bwMode="auto">
          <a:xfrm>
            <a:off x="3059832" y="74538"/>
            <a:ext cx="3152851" cy="523220"/>
          </a:xfrm>
          <a:prstGeom prst="rect">
            <a:avLst/>
          </a:prstGeom>
          <a:noFill/>
          <a:ln w="9525">
            <a:noFill/>
            <a:miter lim="800000"/>
            <a:headEnd/>
            <a:tailEnd/>
          </a:ln>
        </p:spPr>
        <p:txBody>
          <a:bodyPr wrap="none">
            <a:spAutoFit/>
          </a:bodyPr>
          <a:lstStyle/>
          <a:p>
            <a:r>
              <a:rPr lang="nl-NL" sz="2800" dirty="0">
                <a:solidFill>
                  <a:schemeClr val="bg1"/>
                </a:solidFill>
              </a:rPr>
              <a:t>Voorbeelden polaire</a:t>
            </a:r>
          </a:p>
        </p:txBody>
      </p:sp>
    </p:spTree>
    <p:extLst>
      <p:ext uri="{BB962C8B-B14F-4D97-AF65-F5344CB8AC3E}">
        <p14:creationId xmlns:p14="http://schemas.microsoft.com/office/powerpoint/2010/main" val="24782616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accent2"/>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 name="Rechthoek 1"/>
          <p:cNvSpPr/>
          <p:nvPr/>
        </p:nvSpPr>
        <p:spPr>
          <a:xfrm>
            <a:off x="89756" y="4791794"/>
            <a:ext cx="8964488" cy="1692771"/>
          </a:xfrm>
          <a:prstGeom prst="rect">
            <a:avLst/>
          </a:prstGeom>
        </p:spPr>
        <p:txBody>
          <a:bodyPr wrap="square">
            <a:spAutoFit/>
          </a:bodyPr>
          <a:lstStyle/>
          <a:p>
            <a:pPr marL="457200" indent="-457200">
              <a:buFont typeface="Wingdings" panose="05000000000000000000" pitchFamily="2" charset="2"/>
              <a:buChar char="Ø"/>
            </a:pPr>
            <a:r>
              <a:rPr lang="nl-NL" sz="2600" dirty="0"/>
              <a:t>Je bepaalt de snelheid voor het beste glijgetal door </a:t>
            </a:r>
            <a:r>
              <a:rPr lang="nl-NL" sz="2600" dirty="0">
                <a:solidFill>
                  <a:srgbClr val="C00000"/>
                </a:solidFill>
              </a:rPr>
              <a:t>vanuit de oorsprong (nulpunt) een raaklijn aan de polaire </a:t>
            </a:r>
            <a:r>
              <a:rPr lang="nl-NL" sz="2600" dirty="0"/>
              <a:t>te trekken. </a:t>
            </a:r>
          </a:p>
          <a:p>
            <a:pPr marL="457200" indent="-457200">
              <a:buFont typeface="Wingdings" panose="05000000000000000000" pitchFamily="2" charset="2"/>
              <a:buChar char="Ø"/>
            </a:pPr>
            <a:r>
              <a:rPr lang="nl-NL" sz="2600" dirty="0"/>
              <a:t>Daar waar de lijn de polaire raakt, trek je een lijn verticaal naar boven om de snelheid af te lezen.</a:t>
            </a:r>
          </a:p>
        </p:txBody>
      </p:sp>
      <p:pic>
        <p:nvPicPr>
          <p:cNvPr id="12292" name="Picture 4" descr="http://www.zweefvliegopleiding.nl/images/vliegtuigprestaties/polaireLS4.jpg"/>
          <p:cNvPicPr>
            <a:picLocks noChangeAspect="1" noChangeArrowheads="1"/>
          </p:cNvPicPr>
          <p:nvPr/>
        </p:nvPicPr>
        <p:blipFill rotWithShape="1">
          <a:blip r:embed="rId5">
            <a:extLst>
              <a:ext uri="{28A0092B-C50C-407E-A947-70E740481C1C}">
                <a14:useLocalDpi xmlns:a14="http://schemas.microsoft.com/office/drawing/2010/main" val="0"/>
              </a:ext>
            </a:extLst>
          </a:blip>
          <a:srcRect l="2591" t="4005" r="2441" b="7245"/>
          <a:stretch/>
        </p:blipFill>
        <p:spPr bwMode="auto">
          <a:xfrm>
            <a:off x="611560" y="994074"/>
            <a:ext cx="7920880" cy="3528392"/>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ijdelijke aanduiding voor dianummer 5">
            <a:extLst>
              <a:ext uri="{FF2B5EF4-FFF2-40B4-BE49-F238E27FC236}">
                <a16:creationId xmlns:a16="http://schemas.microsoft.com/office/drawing/2014/main" id="{F4A8B57C-C78F-6A45-8147-C42E215A1850}"/>
              </a:ext>
            </a:extLst>
          </p:cNvPr>
          <p:cNvSpPr>
            <a:spLocks noGrp="1"/>
          </p:cNvSpPr>
          <p:nvPr>
            <p:ph type="sldNum" sz="quarter" idx="12"/>
          </p:nvPr>
        </p:nvSpPr>
        <p:spPr>
          <a:xfrm>
            <a:off x="6553200" y="6356350"/>
            <a:ext cx="2133600" cy="365125"/>
          </a:xfrm>
        </p:spPr>
        <p:txBody>
          <a:bodyPr/>
          <a:lstStyle/>
          <a:p>
            <a:fld id="{5EFD4441-029F-F74E-8277-EA60BAE516F2}" type="slidenum">
              <a:rPr lang="nl-NL"/>
              <a:pPr/>
              <a:t>79</a:t>
            </a:fld>
            <a:endParaRPr lang="nl-NL" dirty="0"/>
          </a:p>
        </p:txBody>
      </p:sp>
      <p:sp>
        <p:nvSpPr>
          <p:cNvPr id="14" name="Text Box 6">
            <a:extLst>
              <a:ext uri="{FF2B5EF4-FFF2-40B4-BE49-F238E27FC236}">
                <a16:creationId xmlns:a16="http://schemas.microsoft.com/office/drawing/2014/main" id="{F8292429-07A4-E94A-8D3D-5E21A5F8E9B7}"/>
              </a:ext>
            </a:extLst>
          </p:cNvPr>
          <p:cNvSpPr txBox="1">
            <a:spLocks noChangeArrowheads="1"/>
          </p:cNvSpPr>
          <p:nvPr/>
        </p:nvSpPr>
        <p:spPr bwMode="auto">
          <a:xfrm>
            <a:off x="3059832" y="74538"/>
            <a:ext cx="3152851" cy="523220"/>
          </a:xfrm>
          <a:prstGeom prst="rect">
            <a:avLst/>
          </a:prstGeom>
          <a:noFill/>
          <a:ln w="9525">
            <a:noFill/>
            <a:miter lim="800000"/>
            <a:headEnd/>
            <a:tailEnd/>
          </a:ln>
        </p:spPr>
        <p:txBody>
          <a:bodyPr wrap="none">
            <a:spAutoFit/>
          </a:bodyPr>
          <a:lstStyle/>
          <a:p>
            <a:r>
              <a:rPr lang="nl-NL" sz="2800" dirty="0">
                <a:solidFill>
                  <a:schemeClr val="bg1"/>
                </a:solidFill>
              </a:rPr>
              <a:t>Voorbeelden polaire</a:t>
            </a:r>
          </a:p>
        </p:txBody>
      </p:sp>
    </p:spTree>
    <p:extLst>
      <p:ext uri="{BB962C8B-B14F-4D97-AF65-F5344CB8AC3E}">
        <p14:creationId xmlns:p14="http://schemas.microsoft.com/office/powerpoint/2010/main" val="3430934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12" name="Tekstvak 11"/>
          <p:cNvSpPr txBox="1"/>
          <p:nvPr/>
        </p:nvSpPr>
        <p:spPr>
          <a:xfrm>
            <a:off x="4550917" y="1335112"/>
            <a:ext cx="4701033" cy="4462760"/>
          </a:xfrm>
          <a:prstGeom prst="rect">
            <a:avLst/>
          </a:prstGeom>
          <a:noFill/>
        </p:spPr>
        <p:txBody>
          <a:bodyPr wrap="square" rtlCol="0">
            <a:spAutoFit/>
          </a:bodyPr>
          <a:lstStyle/>
          <a:p>
            <a:r>
              <a:rPr lang="nl-NL" sz="2400" u="sng" dirty="0"/>
              <a:t>4 krachten op een vliegtuig</a:t>
            </a:r>
          </a:p>
          <a:p>
            <a:endParaRPr lang="nl-NL" sz="2400" u="sng" dirty="0"/>
          </a:p>
          <a:p>
            <a:pPr marL="342900" indent="-342900">
              <a:buClr>
                <a:schemeClr val="tx1"/>
              </a:buClr>
              <a:buFont typeface="Wingdings" pitchFamily="2" charset="2"/>
              <a:buChar char="Ø"/>
            </a:pPr>
            <a:r>
              <a:rPr lang="nl-NL" sz="2400" dirty="0">
                <a:solidFill>
                  <a:srgbClr val="C00000"/>
                </a:solidFill>
              </a:rPr>
              <a:t>draagkracht</a:t>
            </a:r>
            <a:r>
              <a:rPr lang="nl-NL" sz="2400" dirty="0"/>
              <a:t> (</a:t>
            </a:r>
            <a:r>
              <a:rPr lang="nl-NL" sz="2400" b="1" dirty="0"/>
              <a:t>L</a:t>
            </a:r>
            <a:r>
              <a:rPr lang="nl-NL" sz="2400" dirty="0"/>
              <a:t>ift) </a:t>
            </a:r>
          </a:p>
          <a:p>
            <a:pPr>
              <a:buClr>
                <a:schemeClr val="tx1"/>
              </a:buClr>
            </a:pPr>
            <a:r>
              <a:rPr lang="nl-NL" sz="2000" dirty="0"/>
              <a:t>houdt het vliegtuig in de lucht</a:t>
            </a:r>
          </a:p>
          <a:p>
            <a:pPr>
              <a:buClr>
                <a:schemeClr val="tx1"/>
              </a:buClr>
            </a:pPr>
            <a:endParaRPr lang="nl-NL" sz="2000" dirty="0"/>
          </a:p>
          <a:p>
            <a:pPr marL="342900" indent="-342900">
              <a:buClr>
                <a:schemeClr val="tx1"/>
              </a:buClr>
              <a:buFont typeface="Wingdings" pitchFamily="2" charset="2"/>
              <a:buChar char="Ø"/>
            </a:pPr>
            <a:r>
              <a:rPr lang="nl-NL" sz="2400" dirty="0">
                <a:solidFill>
                  <a:srgbClr val="C00000"/>
                </a:solidFill>
              </a:rPr>
              <a:t>zwaartekracht</a:t>
            </a:r>
            <a:r>
              <a:rPr lang="nl-NL" sz="2400" dirty="0"/>
              <a:t> (</a:t>
            </a:r>
            <a:r>
              <a:rPr lang="nl-NL" sz="2400" b="1" dirty="0" err="1"/>
              <a:t>G</a:t>
            </a:r>
            <a:r>
              <a:rPr lang="nl-NL" sz="2400" dirty="0" err="1"/>
              <a:t>ravity</a:t>
            </a:r>
            <a:r>
              <a:rPr lang="nl-NL" sz="2400" dirty="0"/>
              <a:t>)</a:t>
            </a:r>
          </a:p>
          <a:p>
            <a:pPr>
              <a:buClr>
                <a:schemeClr val="tx1"/>
              </a:buClr>
            </a:pPr>
            <a:r>
              <a:rPr lang="nl-NL" sz="2000" dirty="0"/>
              <a:t>de aantrekkingskracht van de aarde</a:t>
            </a:r>
          </a:p>
          <a:p>
            <a:pPr>
              <a:buClr>
                <a:schemeClr val="tx1"/>
              </a:buClr>
            </a:pPr>
            <a:endParaRPr lang="nl-NL" sz="2000" dirty="0"/>
          </a:p>
          <a:p>
            <a:pPr marL="342900" indent="-342900">
              <a:buClr>
                <a:schemeClr val="tx1"/>
              </a:buClr>
              <a:buFont typeface="Wingdings" pitchFamily="2" charset="2"/>
              <a:buChar char="Ø"/>
            </a:pPr>
            <a:r>
              <a:rPr lang="nl-NL" sz="2400" dirty="0">
                <a:solidFill>
                  <a:srgbClr val="C00000"/>
                </a:solidFill>
              </a:rPr>
              <a:t>voortstuwingskracht</a:t>
            </a:r>
            <a:r>
              <a:rPr lang="nl-NL" sz="2400" dirty="0">
                <a:solidFill>
                  <a:srgbClr val="FF0000"/>
                </a:solidFill>
              </a:rPr>
              <a:t> </a:t>
            </a:r>
            <a:r>
              <a:rPr lang="nl-NL" sz="2400" dirty="0"/>
              <a:t>(</a:t>
            </a:r>
            <a:r>
              <a:rPr lang="nl-NL" sz="2400" b="1" dirty="0" err="1"/>
              <a:t>P</a:t>
            </a:r>
            <a:r>
              <a:rPr lang="nl-NL" sz="2400" dirty="0" err="1"/>
              <a:t>ropulsion</a:t>
            </a:r>
            <a:r>
              <a:rPr lang="nl-NL" sz="2400" dirty="0"/>
              <a:t>)</a:t>
            </a:r>
            <a:endParaRPr lang="nl-NL" sz="2400" dirty="0">
              <a:solidFill>
                <a:srgbClr val="FF0000"/>
              </a:solidFill>
            </a:endParaRPr>
          </a:p>
          <a:p>
            <a:r>
              <a:rPr lang="nl-NL" sz="2000" dirty="0"/>
              <a:t>de kracht van bijvoorbeeld de propeller of de lierkabel</a:t>
            </a:r>
          </a:p>
          <a:p>
            <a:endParaRPr lang="nl-NL" sz="2000" dirty="0"/>
          </a:p>
          <a:p>
            <a:pPr marL="342900" indent="-342900">
              <a:buClr>
                <a:schemeClr val="tx1"/>
              </a:buClr>
              <a:buFont typeface="Wingdings" pitchFamily="2" charset="2"/>
              <a:buChar char="Ø"/>
            </a:pPr>
            <a:r>
              <a:rPr lang="nl-NL" sz="2400" dirty="0">
                <a:solidFill>
                  <a:srgbClr val="C00000"/>
                </a:solidFill>
              </a:rPr>
              <a:t>weerstand </a:t>
            </a:r>
            <a:r>
              <a:rPr lang="nl-NL" sz="2400" dirty="0"/>
              <a:t>(</a:t>
            </a:r>
            <a:r>
              <a:rPr lang="nl-NL" sz="2400" b="1" dirty="0" err="1"/>
              <a:t>D</a:t>
            </a:r>
            <a:r>
              <a:rPr lang="nl-NL" sz="2400" dirty="0" err="1"/>
              <a:t>rag</a:t>
            </a:r>
            <a:r>
              <a:rPr lang="nl-NL" sz="2400" dirty="0"/>
              <a:t>)</a:t>
            </a:r>
          </a:p>
        </p:txBody>
      </p:sp>
      <p:pic>
        <p:nvPicPr>
          <p:cNvPr id="2050" name="Picture 2" descr="http://www.zweefvliegopleiding.nl/images/beginselen/twin-P=W.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041" y="2109788"/>
            <a:ext cx="4422876" cy="2877021"/>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ext Box 6">
            <a:extLst>
              <a:ext uri="{FF2B5EF4-FFF2-40B4-BE49-F238E27FC236}">
                <a16:creationId xmlns:a16="http://schemas.microsoft.com/office/drawing/2014/main" id="{D481BA32-5AF9-2C42-995B-C3ADEEE2C494}"/>
              </a:ext>
            </a:extLst>
          </p:cNvPr>
          <p:cNvSpPr txBox="1">
            <a:spLocks noChangeArrowheads="1"/>
          </p:cNvSpPr>
          <p:nvPr/>
        </p:nvSpPr>
        <p:spPr bwMode="auto">
          <a:xfrm>
            <a:off x="179512" y="673532"/>
            <a:ext cx="375996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sz="2800" dirty="0">
                <a:solidFill>
                  <a:schemeClr val="bg1"/>
                </a:solidFill>
              </a:rPr>
              <a:t>Een paar basisbegrippen</a:t>
            </a:r>
          </a:p>
        </p:txBody>
      </p:sp>
      <p:sp>
        <p:nvSpPr>
          <p:cNvPr id="14" name="Text Box 6">
            <a:extLst>
              <a:ext uri="{FF2B5EF4-FFF2-40B4-BE49-F238E27FC236}">
                <a16:creationId xmlns:a16="http://schemas.microsoft.com/office/drawing/2014/main" id="{F3C0EC1B-AE24-8341-AA91-BC82906F0DB0}"/>
              </a:ext>
            </a:extLst>
          </p:cNvPr>
          <p:cNvSpPr txBox="1">
            <a:spLocks noChangeArrowheads="1"/>
          </p:cNvSpPr>
          <p:nvPr/>
        </p:nvSpPr>
        <p:spPr bwMode="auto">
          <a:xfrm>
            <a:off x="2267744" y="97468"/>
            <a:ext cx="5259453" cy="523220"/>
          </a:xfrm>
          <a:prstGeom prst="rect">
            <a:avLst/>
          </a:prstGeom>
          <a:noFill/>
          <a:ln w="9525">
            <a:noFill/>
            <a:miter lim="800000"/>
            <a:headEnd/>
            <a:tailEnd/>
          </a:ln>
        </p:spPr>
        <p:txBody>
          <a:bodyPr wrap="none">
            <a:spAutoFit/>
          </a:bodyPr>
          <a:lstStyle/>
          <a:p>
            <a:r>
              <a:rPr lang="nl-NL" sz="2800" dirty="0">
                <a:solidFill>
                  <a:schemeClr val="bg1"/>
                </a:solidFill>
              </a:rPr>
              <a:t>5. Beginselen van het zweefvliegen</a:t>
            </a:r>
          </a:p>
        </p:txBody>
      </p:sp>
      <p:sp>
        <p:nvSpPr>
          <p:cNvPr id="15" name="Tijdelijke aanduiding voor dianummer 5">
            <a:extLst>
              <a:ext uri="{FF2B5EF4-FFF2-40B4-BE49-F238E27FC236}">
                <a16:creationId xmlns:a16="http://schemas.microsoft.com/office/drawing/2014/main" id="{1170C686-52A0-AA48-ACC0-05009B1F7175}"/>
              </a:ext>
            </a:extLst>
          </p:cNvPr>
          <p:cNvSpPr>
            <a:spLocks noGrp="1"/>
          </p:cNvSpPr>
          <p:nvPr>
            <p:ph type="sldNum" sz="quarter" idx="12"/>
          </p:nvPr>
        </p:nvSpPr>
        <p:spPr>
          <a:xfrm>
            <a:off x="6553200" y="6356350"/>
            <a:ext cx="2133600" cy="365125"/>
          </a:xfrm>
        </p:spPr>
        <p:txBody>
          <a:bodyPr/>
          <a:lstStyle/>
          <a:p>
            <a:fld id="{04358825-FB57-CA49-8B08-1E99B68E503C}" type="slidenum">
              <a:rPr lang="nl-NL"/>
              <a:pPr/>
              <a:t>8</a:t>
            </a:fld>
            <a:endParaRPr lang="nl-NL"/>
          </a:p>
        </p:txBody>
      </p:sp>
    </p:spTree>
    <p:extLst>
      <p:ext uri="{BB962C8B-B14F-4D97-AF65-F5344CB8AC3E}">
        <p14:creationId xmlns:p14="http://schemas.microsoft.com/office/powerpoint/2010/main" val="12077589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accent2"/>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 name="Rechthoek 1"/>
          <p:cNvSpPr/>
          <p:nvPr/>
        </p:nvSpPr>
        <p:spPr>
          <a:xfrm>
            <a:off x="125759" y="4663579"/>
            <a:ext cx="8892480" cy="1692771"/>
          </a:xfrm>
          <a:prstGeom prst="rect">
            <a:avLst/>
          </a:prstGeom>
        </p:spPr>
        <p:txBody>
          <a:bodyPr wrap="square">
            <a:spAutoFit/>
          </a:bodyPr>
          <a:lstStyle/>
          <a:p>
            <a:pPr marL="457200" indent="-457200">
              <a:buFont typeface="Wingdings" panose="05000000000000000000" pitchFamily="2" charset="2"/>
              <a:buChar char="Ø"/>
            </a:pPr>
            <a:r>
              <a:rPr lang="nl-NL" sz="2600" dirty="0"/>
              <a:t>Wanneer je door </a:t>
            </a:r>
            <a:r>
              <a:rPr lang="nl-NL" sz="2600" dirty="0">
                <a:solidFill>
                  <a:srgbClr val="C00000"/>
                </a:solidFill>
              </a:rPr>
              <a:t>dalen</a:t>
            </a:r>
            <a:r>
              <a:rPr lang="nl-NL" sz="2600" dirty="0"/>
              <a:t> heen vliegt </a:t>
            </a:r>
            <a:r>
              <a:rPr lang="nl-NL" sz="2600" dirty="0">
                <a:solidFill>
                  <a:srgbClr val="C00000"/>
                </a:solidFill>
              </a:rPr>
              <a:t>verschuift de hele polaire naar beneden</a:t>
            </a:r>
            <a:r>
              <a:rPr lang="nl-NL" sz="2600" dirty="0"/>
              <a:t> met de waarde van het dalen. </a:t>
            </a:r>
          </a:p>
          <a:p>
            <a:pPr marL="457200" indent="-457200">
              <a:buFont typeface="Wingdings" panose="05000000000000000000" pitchFamily="2" charset="2"/>
              <a:buChar char="Ø"/>
            </a:pPr>
            <a:r>
              <a:rPr lang="nl-NL" sz="2600" dirty="0"/>
              <a:t>Trek je dan een raaklijn vanuit de oorsprong dan krijg je een hogere snelheid voor de beste glijhoek.</a:t>
            </a:r>
          </a:p>
        </p:txBody>
      </p:sp>
      <p:pic>
        <p:nvPicPr>
          <p:cNvPr id="13318" name="Picture 6" descr="http://www.zweefvliegopleiding.nl/images/vliegtuigprestaties/polaire-LS4-daalwin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845" y="913673"/>
            <a:ext cx="8300309" cy="3403128"/>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ijdelijke aanduiding voor dianummer 5">
            <a:extLst>
              <a:ext uri="{FF2B5EF4-FFF2-40B4-BE49-F238E27FC236}">
                <a16:creationId xmlns:a16="http://schemas.microsoft.com/office/drawing/2014/main" id="{774A0D1C-B472-EA4D-9051-8B7DD90A77ED}"/>
              </a:ext>
            </a:extLst>
          </p:cNvPr>
          <p:cNvSpPr>
            <a:spLocks noGrp="1"/>
          </p:cNvSpPr>
          <p:nvPr>
            <p:ph type="sldNum" sz="quarter" idx="12"/>
          </p:nvPr>
        </p:nvSpPr>
        <p:spPr>
          <a:xfrm>
            <a:off x="6553200" y="6356350"/>
            <a:ext cx="2133600" cy="365125"/>
          </a:xfrm>
        </p:spPr>
        <p:txBody>
          <a:bodyPr/>
          <a:lstStyle/>
          <a:p>
            <a:fld id="{5EFD4441-029F-F74E-8277-EA60BAE516F2}" type="slidenum">
              <a:rPr lang="nl-NL"/>
              <a:pPr/>
              <a:t>80</a:t>
            </a:fld>
            <a:endParaRPr lang="nl-NL" dirty="0"/>
          </a:p>
        </p:txBody>
      </p:sp>
      <p:sp>
        <p:nvSpPr>
          <p:cNvPr id="14" name="Text Box 6">
            <a:extLst>
              <a:ext uri="{FF2B5EF4-FFF2-40B4-BE49-F238E27FC236}">
                <a16:creationId xmlns:a16="http://schemas.microsoft.com/office/drawing/2014/main" id="{91F67EC4-2B25-6D41-B4A9-B40A87C88AD6}"/>
              </a:ext>
            </a:extLst>
          </p:cNvPr>
          <p:cNvSpPr txBox="1">
            <a:spLocks noChangeArrowheads="1"/>
          </p:cNvSpPr>
          <p:nvPr/>
        </p:nvSpPr>
        <p:spPr bwMode="auto">
          <a:xfrm>
            <a:off x="3059832" y="74538"/>
            <a:ext cx="3152851" cy="523220"/>
          </a:xfrm>
          <a:prstGeom prst="rect">
            <a:avLst/>
          </a:prstGeom>
          <a:noFill/>
          <a:ln w="9525">
            <a:noFill/>
            <a:miter lim="800000"/>
            <a:headEnd/>
            <a:tailEnd/>
          </a:ln>
        </p:spPr>
        <p:txBody>
          <a:bodyPr wrap="none">
            <a:spAutoFit/>
          </a:bodyPr>
          <a:lstStyle/>
          <a:p>
            <a:r>
              <a:rPr lang="nl-NL" sz="2800" dirty="0">
                <a:solidFill>
                  <a:schemeClr val="bg1"/>
                </a:solidFill>
              </a:rPr>
              <a:t>Voorbeelden polaire</a:t>
            </a:r>
          </a:p>
        </p:txBody>
      </p:sp>
    </p:spTree>
    <p:extLst>
      <p:ext uri="{BB962C8B-B14F-4D97-AF65-F5344CB8AC3E}">
        <p14:creationId xmlns:p14="http://schemas.microsoft.com/office/powerpoint/2010/main" val="22971875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accent2"/>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graphicFrame>
        <p:nvGraphicFramePr>
          <p:cNvPr id="3" name="Tabel 2"/>
          <p:cNvGraphicFramePr>
            <a:graphicFrameLocks noGrp="1"/>
          </p:cNvGraphicFramePr>
          <p:nvPr>
            <p:extLst>
              <p:ext uri="{D42A27DB-BD31-4B8C-83A1-F6EECF244321}">
                <p14:modId xmlns:p14="http://schemas.microsoft.com/office/powerpoint/2010/main" val="4112031768"/>
              </p:ext>
            </p:extLst>
          </p:nvPr>
        </p:nvGraphicFramePr>
        <p:xfrm>
          <a:off x="89756" y="5229200"/>
          <a:ext cx="8964488" cy="1219200"/>
        </p:xfrm>
        <a:graphic>
          <a:graphicData uri="http://schemas.openxmlformats.org/drawingml/2006/table">
            <a:tbl>
              <a:tblPr/>
              <a:tblGrid>
                <a:gridCol w="1800200">
                  <a:extLst>
                    <a:ext uri="{9D8B030D-6E8A-4147-A177-3AD203B41FA5}">
                      <a16:colId xmlns:a16="http://schemas.microsoft.com/office/drawing/2014/main" val="20000"/>
                    </a:ext>
                  </a:extLst>
                </a:gridCol>
                <a:gridCol w="4320480">
                  <a:extLst>
                    <a:ext uri="{9D8B030D-6E8A-4147-A177-3AD203B41FA5}">
                      <a16:colId xmlns:a16="http://schemas.microsoft.com/office/drawing/2014/main" val="20001"/>
                    </a:ext>
                  </a:extLst>
                </a:gridCol>
                <a:gridCol w="2843808">
                  <a:extLst>
                    <a:ext uri="{9D8B030D-6E8A-4147-A177-3AD203B41FA5}">
                      <a16:colId xmlns:a16="http://schemas.microsoft.com/office/drawing/2014/main" val="20002"/>
                    </a:ext>
                  </a:extLst>
                </a:gridCol>
              </a:tblGrid>
              <a:tr h="0">
                <a:tc>
                  <a:txBody>
                    <a:bodyPr/>
                    <a:lstStyle/>
                    <a:p>
                      <a:r>
                        <a:rPr lang="nl-NL" sz="2000" b="1" baseline="0" dirty="0">
                          <a:solidFill>
                            <a:srgbClr val="FFFFFF"/>
                          </a:solidFill>
                          <a:effectLst/>
                          <a:latin typeface="Verdana" panose="020B0604030504040204" pitchFamily="34" charset="0"/>
                        </a:rPr>
                        <a:t>tegenwind</a:t>
                      </a:r>
                      <a:endParaRPr lang="nl-NL" sz="2000" baseline="0" dirty="0">
                        <a:solidFill>
                          <a:srgbClr val="000000"/>
                        </a:solidFill>
                        <a:effectLst/>
                        <a:latin typeface="Verdana" panose="020B0604030504040204" pitchFamily="34" charset="0"/>
                      </a:endParaRP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4682B4"/>
                    </a:solidFill>
                  </a:tcPr>
                </a:tc>
                <a:tc>
                  <a:txBody>
                    <a:bodyPr/>
                    <a:lstStyle/>
                    <a:p>
                      <a:r>
                        <a:rPr lang="nl-NL" sz="2000" b="1" baseline="0">
                          <a:solidFill>
                            <a:srgbClr val="FFFFFF"/>
                          </a:solidFill>
                          <a:effectLst/>
                          <a:latin typeface="Verdana" panose="020B0604030504040204" pitchFamily="34" charset="0"/>
                        </a:rPr>
                        <a:t>sterkte</a:t>
                      </a:r>
                      <a:endParaRPr lang="nl-NL" sz="2000" baseline="0">
                        <a:solidFill>
                          <a:srgbClr val="000000"/>
                        </a:solidFill>
                        <a:effectLst/>
                        <a:latin typeface="Verdana" panose="020B0604030504040204" pitchFamily="34" charset="0"/>
                      </a:endParaRP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4682B4"/>
                    </a:solidFill>
                  </a:tcPr>
                </a:tc>
                <a:tc>
                  <a:txBody>
                    <a:bodyPr/>
                    <a:lstStyle/>
                    <a:p>
                      <a:r>
                        <a:rPr lang="nl-NL" sz="2000" b="1" baseline="0">
                          <a:solidFill>
                            <a:srgbClr val="FFFFFF"/>
                          </a:solidFill>
                          <a:effectLst/>
                          <a:latin typeface="Verdana" panose="020B0604030504040204" pitchFamily="34" charset="0"/>
                        </a:rPr>
                        <a:t>  ringinstelling </a:t>
                      </a:r>
                      <a:endParaRPr lang="nl-NL" sz="2000" baseline="0">
                        <a:solidFill>
                          <a:srgbClr val="000000"/>
                        </a:solidFill>
                        <a:effectLst/>
                        <a:latin typeface="Verdana" panose="020B0604030504040204" pitchFamily="34" charset="0"/>
                      </a:endParaRP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4682B4"/>
                    </a:solidFill>
                  </a:tcPr>
                </a:tc>
                <a:extLst>
                  <a:ext uri="{0D108BD9-81ED-4DB2-BD59-A6C34878D82A}">
                    <a16:rowId xmlns:a16="http://schemas.microsoft.com/office/drawing/2014/main" val="10000"/>
                  </a:ext>
                </a:extLst>
              </a:tr>
              <a:tr h="0">
                <a:tc>
                  <a:txBody>
                    <a:bodyPr/>
                    <a:lstStyle/>
                    <a:p>
                      <a:r>
                        <a:rPr lang="nl-NL" sz="2000" baseline="0">
                          <a:solidFill>
                            <a:srgbClr val="000000"/>
                          </a:solidFill>
                          <a:effectLst/>
                          <a:latin typeface="Verdana" panose="020B0604030504040204" pitchFamily="34" charset="0"/>
                        </a:rPr>
                        <a:t>matig</a:t>
                      </a:r>
                      <a:endParaRPr lang="nl-NL" sz="2000" baseline="0" dirty="0">
                        <a:solidFill>
                          <a:srgbClr val="000000"/>
                        </a:solidFill>
                        <a:effectLst/>
                        <a:latin typeface="Verdana" panose="020B0604030504040204" pitchFamily="34" charset="0"/>
                      </a:endParaRP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DCDCDC"/>
                    </a:solidFill>
                  </a:tcPr>
                </a:tc>
                <a:tc>
                  <a:txBody>
                    <a:bodyPr/>
                    <a:lstStyle/>
                    <a:p>
                      <a:r>
                        <a:rPr lang="nl-NL" sz="2000" baseline="0" dirty="0">
                          <a:solidFill>
                            <a:srgbClr val="000000"/>
                          </a:solidFill>
                          <a:effectLst/>
                          <a:latin typeface="Verdana" panose="020B0604030504040204" pitchFamily="34" charset="0"/>
                        </a:rPr>
                        <a:t>5 m/s   = 10 knopen = 18 km/h</a:t>
                      </a: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DCDCDC"/>
                    </a:solidFill>
                  </a:tcPr>
                </a:tc>
                <a:tc>
                  <a:txBody>
                    <a:bodyPr/>
                    <a:lstStyle/>
                    <a:p>
                      <a:r>
                        <a:rPr lang="nl-NL" sz="2000" baseline="0">
                          <a:solidFill>
                            <a:srgbClr val="000000"/>
                          </a:solidFill>
                          <a:effectLst/>
                          <a:latin typeface="Verdana" panose="020B0604030504040204" pitchFamily="34" charset="0"/>
                        </a:rPr>
                        <a:t> + 0.25 m/s</a:t>
                      </a: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DCDCDC"/>
                    </a:solidFill>
                  </a:tcPr>
                </a:tc>
                <a:extLst>
                  <a:ext uri="{0D108BD9-81ED-4DB2-BD59-A6C34878D82A}">
                    <a16:rowId xmlns:a16="http://schemas.microsoft.com/office/drawing/2014/main" val="10001"/>
                  </a:ext>
                </a:extLst>
              </a:tr>
              <a:tr h="0">
                <a:tc>
                  <a:txBody>
                    <a:bodyPr/>
                    <a:lstStyle/>
                    <a:p>
                      <a:r>
                        <a:rPr lang="nl-NL" sz="2000" baseline="0">
                          <a:solidFill>
                            <a:srgbClr val="000000"/>
                          </a:solidFill>
                          <a:effectLst/>
                          <a:latin typeface="Verdana" panose="020B0604030504040204" pitchFamily="34" charset="0"/>
                        </a:rPr>
                        <a:t>krachtig </a:t>
                      </a: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DCDCDC"/>
                    </a:solidFill>
                  </a:tcPr>
                </a:tc>
                <a:tc>
                  <a:txBody>
                    <a:bodyPr/>
                    <a:lstStyle/>
                    <a:p>
                      <a:r>
                        <a:rPr lang="nl-NL" sz="2000" baseline="0">
                          <a:solidFill>
                            <a:srgbClr val="000000"/>
                          </a:solidFill>
                          <a:effectLst/>
                          <a:latin typeface="Verdana" panose="020B0604030504040204" pitchFamily="34" charset="0"/>
                        </a:rPr>
                        <a:t>10 m/s = 20 knopen = 36 km/h</a:t>
                      </a: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DCDCDC"/>
                    </a:solidFill>
                  </a:tcPr>
                </a:tc>
                <a:tc>
                  <a:txBody>
                    <a:bodyPr/>
                    <a:lstStyle/>
                    <a:p>
                      <a:r>
                        <a:rPr lang="nl-NL" sz="2000" baseline="0">
                          <a:solidFill>
                            <a:srgbClr val="000000"/>
                          </a:solidFill>
                          <a:effectLst/>
                          <a:latin typeface="Verdana" panose="020B0604030504040204" pitchFamily="34" charset="0"/>
                        </a:rPr>
                        <a:t> + 0.5 m/s</a:t>
                      </a: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DCDCDC"/>
                    </a:solidFill>
                  </a:tcPr>
                </a:tc>
                <a:extLst>
                  <a:ext uri="{0D108BD9-81ED-4DB2-BD59-A6C34878D82A}">
                    <a16:rowId xmlns:a16="http://schemas.microsoft.com/office/drawing/2014/main" val="10002"/>
                  </a:ext>
                </a:extLst>
              </a:tr>
              <a:tr h="0">
                <a:tc>
                  <a:txBody>
                    <a:bodyPr/>
                    <a:lstStyle/>
                    <a:p>
                      <a:r>
                        <a:rPr lang="nl-NL" sz="2000" baseline="0">
                          <a:solidFill>
                            <a:srgbClr val="000000"/>
                          </a:solidFill>
                          <a:effectLst/>
                          <a:latin typeface="Verdana" panose="020B0604030504040204" pitchFamily="34" charset="0"/>
                        </a:rPr>
                        <a:t>hard </a:t>
                      </a: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DCDCDC"/>
                    </a:solidFill>
                  </a:tcPr>
                </a:tc>
                <a:tc>
                  <a:txBody>
                    <a:bodyPr/>
                    <a:lstStyle/>
                    <a:p>
                      <a:r>
                        <a:rPr lang="nl-NL" sz="2000" baseline="0" dirty="0">
                          <a:solidFill>
                            <a:srgbClr val="000000"/>
                          </a:solidFill>
                          <a:effectLst/>
                          <a:latin typeface="Verdana" panose="020B0604030504040204" pitchFamily="34" charset="0"/>
                        </a:rPr>
                        <a:t>15 m/s = 30 knopen = 54 km/h</a:t>
                      </a: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DCDCDC"/>
                    </a:solidFill>
                  </a:tcPr>
                </a:tc>
                <a:tc>
                  <a:txBody>
                    <a:bodyPr/>
                    <a:lstStyle/>
                    <a:p>
                      <a:r>
                        <a:rPr lang="nl-NL" sz="2000" baseline="0" dirty="0">
                          <a:solidFill>
                            <a:srgbClr val="000000"/>
                          </a:solidFill>
                          <a:effectLst/>
                          <a:latin typeface="Verdana" panose="020B0604030504040204" pitchFamily="34" charset="0"/>
                        </a:rPr>
                        <a:t> + 0.75 m/s</a:t>
                      </a:r>
                    </a:p>
                  </a:txBody>
                  <a:tcPr marL="0" marR="0" marT="0" marB="0"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DCDCDC"/>
                    </a:solidFill>
                  </a:tcPr>
                </a:tc>
                <a:extLst>
                  <a:ext uri="{0D108BD9-81ED-4DB2-BD59-A6C34878D82A}">
                    <a16:rowId xmlns:a16="http://schemas.microsoft.com/office/drawing/2014/main" val="10003"/>
                  </a:ext>
                </a:extLst>
              </a:tr>
            </a:tbl>
          </a:graphicData>
        </a:graphic>
      </p:graphicFrame>
      <p:sp>
        <p:nvSpPr>
          <p:cNvPr id="4" name="Rectangle 3"/>
          <p:cNvSpPr>
            <a:spLocks noChangeArrowheads="1"/>
          </p:cNvSpPr>
          <p:nvPr/>
        </p:nvSpPr>
        <p:spPr bwMode="auto">
          <a:xfrm>
            <a:off x="-739350" y="4871864"/>
            <a:ext cx="14084957"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l-NL" dirty="0"/>
          </a:p>
        </p:txBody>
      </p:sp>
      <p:pic>
        <p:nvPicPr>
          <p:cNvPr id="14345" name="Picture 9" descr="http://www.zweefvliegopleiding.nl/images/vliegtuigprestaties/polaireLS4-tegenwin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972" y="958255"/>
            <a:ext cx="7049404" cy="3982913"/>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ijdelijke aanduiding voor dianummer 5">
            <a:extLst>
              <a:ext uri="{FF2B5EF4-FFF2-40B4-BE49-F238E27FC236}">
                <a16:creationId xmlns:a16="http://schemas.microsoft.com/office/drawing/2014/main" id="{F98FD504-FBA1-7246-A3AE-D02BA3D30C8C}"/>
              </a:ext>
            </a:extLst>
          </p:cNvPr>
          <p:cNvSpPr>
            <a:spLocks noGrp="1"/>
          </p:cNvSpPr>
          <p:nvPr>
            <p:ph type="sldNum" sz="quarter" idx="12"/>
          </p:nvPr>
        </p:nvSpPr>
        <p:spPr>
          <a:xfrm>
            <a:off x="6553200" y="6356350"/>
            <a:ext cx="2133600" cy="365125"/>
          </a:xfrm>
        </p:spPr>
        <p:txBody>
          <a:bodyPr/>
          <a:lstStyle/>
          <a:p>
            <a:fld id="{5EFD4441-029F-F74E-8277-EA60BAE516F2}" type="slidenum">
              <a:rPr lang="nl-NL"/>
              <a:pPr/>
              <a:t>81</a:t>
            </a:fld>
            <a:endParaRPr lang="nl-NL" dirty="0"/>
          </a:p>
        </p:txBody>
      </p:sp>
      <p:sp>
        <p:nvSpPr>
          <p:cNvPr id="15" name="Text Box 6">
            <a:extLst>
              <a:ext uri="{FF2B5EF4-FFF2-40B4-BE49-F238E27FC236}">
                <a16:creationId xmlns:a16="http://schemas.microsoft.com/office/drawing/2014/main" id="{66096F66-D689-DB47-914F-9667C2E8471C}"/>
              </a:ext>
            </a:extLst>
          </p:cNvPr>
          <p:cNvSpPr txBox="1">
            <a:spLocks noChangeArrowheads="1"/>
          </p:cNvSpPr>
          <p:nvPr/>
        </p:nvSpPr>
        <p:spPr bwMode="auto">
          <a:xfrm>
            <a:off x="3059832" y="74538"/>
            <a:ext cx="3152851" cy="523220"/>
          </a:xfrm>
          <a:prstGeom prst="rect">
            <a:avLst/>
          </a:prstGeom>
          <a:noFill/>
          <a:ln w="9525">
            <a:noFill/>
            <a:miter lim="800000"/>
            <a:headEnd/>
            <a:tailEnd/>
          </a:ln>
        </p:spPr>
        <p:txBody>
          <a:bodyPr wrap="none">
            <a:spAutoFit/>
          </a:bodyPr>
          <a:lstStyle/>
          <a:p>
            <a:r>
              <a:rPr lang="nl-NL" sz="2800" dirty="0">
                <a:solidFill>
                  <a:schemeClr val="bg1"/>
                </a:solidFill>
              </a:rPr>
              <a:t>Voorbeelden polaire</a:t>
            </a:r>
          </a:p>
        </p:txBody>
      </p:sp>
    </p:spTree>
    <p:extLst>
      <p:ext uri="{BB962C8B-B14F-4D97-AF65-F5344CB8AC3E}">
        <p14:creationId xmlns:p14="http://schemas.microsoft.com/office/powerpoint/2010/main" val="13968705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accent2"/>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pic>
        <p:nvPicPr>
          <p:cNvPr id="15362" name="Picture 2" descr="http://www.zweefvliegopleiding.nl/images/vliegtuigprestaties/194.jpg"/>
          <p:cNvPicPr>
            <a:picLocks noChangeAspect="1" noChangeArrowheads="1"/>
          </p:cNvPicPr>
          <p:nvPr/>
        </p:nvPicPr>
        <p:blipFill rotWithShape="1">
          <a:blip r:embed="rId5">
            <a:extLst>
              <a:ext uri="{28A0092B-C50C-407E-A947-70E740481C1C}">
                <a14:useLocalDpi xmlns:a14="http://schemas.microsoft.com/office/drawing/2010/main" val="0"/>
              </a:ext>
            </a:extLst>
          </a:blip>
          <a:srcRect t="4742" b="3922"/>
          <a:stretch/>
        </p:blipFill>
        <p:spPr bwMode="auto">
          <a:xfrm>
            <a:off x="2791110" y="878558"/>
            <a:ext cx="5976664" cy="3766606"/>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chthoek 2"/>
          <p:cNvSpPr/>
          <p:nvPr/>
        </p:nvSpPr>
        <p:spPr>
          <a:xfrm>
            <a:off x="244015" y="5192613"/>
            <a:ext cx="8728535" cy="1692771"/>
          </a:xfrm>
          <a:prstGeom prst="rect">
            <a:avLst/>
          </a:prstGeom>
        </p:spPr>
        <p:txBody>
          <a:bodyPr wrap="square">
            <a:spAutoFit/>
          </a:bodyPr>
          <a:lstStyle/>
          <a:p>
            <a:pPr marL="285750" indent="-285750">
              <a:buFont typeface="Wingdings" panose="05000000000000000000" pitchFamily="2" charset="2"/>
              <a:buChar char="Ø"/>
            </a:pPr>
            <a:r>
              <a:rPr lang="nl-NL" sz="2600" dirty="0">
                <a:solidFill>
                  <a:srgbClr val="000000"/>
                </a:solidFill>
                <a:latin typeface="Arial" panose="020B0604020202020204" pitchFamily="34" charset="0"/>
              </a:rPr>
              <a:t> </a:t>
            </a:r>
            <a:r>
              <a:rPr lang="nl-NL" sz="2600" dirty="0">
                <a:solidFill>
                  <a:srgbClr val="000000"/>
                </a:solidFill>
              </a:rPr>
              <a:t>de overtreksnelheid neemt toe.</a:t>
            </a:r>
          </a:p>
          <a:p>
            <a:pPr marL="285750" indent="-285750">
              <a:buFont typeface="Wingdings" panose="05000000000000000000" pitchFamily="2" charset="2"/>
              <a:buChar char="Ø"/>
            </a:pPr>
            <a:r>
              <a:rPr lang="nl-NL" sz="2600" dirty="0">
                <a:solidFill>
                  <a:srgbClr val="000000"/>
                </a:solidFill>
              </a:rPr>
              <a:t> de daalsnelheid in het lage snelheidsgebied neemt toe.</a:t>
            </a:r>
          </a:p>
          <a:p>
            <a:pPr marL="285750" indent="-285750">
              <a:buFont typeface="Wingdings" panose="05000000000000000000" pitchFamily="2" charset="2"/>
              <a:buChar char="Ø"/>
            </a:pPr>
            <a:r>
              <a:rPr lang="nl-NL" sz="2600" dirty="0">
                <a:solidFill>
                  <a:srgbClr val="000000"/>
                </a:solidFill>
              </a:rPr>
              <a:t> de daalsnelheid in het hoge snelheidsgebied neemt af.</a:t>
            </a:r>
          </a:p>
          <a:p>
            <a:pPr marL="285750" indent="-285750">
              <a:buFont typeface="Wingdings" panose="05000000000000000000" pitchFamily="2" charset="2"/>
              <a:buChar char="Ø"/>
            </a:pPr>
            <a:r>
              <a:rPr lang="nl-NL" sz="2600" dirty="0">
                <a:solidFill>
                  <a:srgbClr val="000000"/>
                </a:solidFill>
              </a:rPr>
              <a:t> de glijhoek verbetert en de reissnelheid neemt toe.</a:t>
            </a:r>
            <a:endParaRPr lang="nl-NL" sz="2600" dirty="0">
              <a:solidFill>
                <a:srgbClr val="000000"/>
              </a:solidFill>
              <a:effectLst/>
            </a:endParaRPr>
          </a:p>
        </p:txBody>
      </p:sp>
      <p:sp>
        <p:nvSpPr>
          <p:cNvPr id="4" name="Rechthoek 3"/>
          <p:cNvSpPr/>
          <p:nvPr/>
        </p:nvSpPr>
        <p:spPr>
          <a:xfrm>
            <a:off x="315000" y="4808765"/>
            <a:ext cx="8095614" cy="492443"/>
          </a:xfrm>
          <a:prstGeom prst="rect">
            <a:avLst/>
          </a:prstGeom>
        </p:spPr>
        <p:txBody>
          <a:bodyPr wrap="none">
            <a:spAutoFit/>
          </a:bodyPr>
          <a:lstStyle/>
          <a:p>
            <a:r>
              <a:rPr lang="nl-NL" sz="2600" b="1" dirty="0">
                <a:solidFill>
                  <a:srgbClr val="C00000"/>
                </a:solidFill>
              </a:rPr>
              <a:t>Vliegen met waterballast =&gt; slechter stijgen, beter steken</a:t>
            </a:r>
            <a:endParaRPr lang="nl-NL" sz="2600" dirty="0">
              <a:solidFill>
                <a:srgbClr val="C00000"/>
              </a:solidFill>
            </a:endParaRPr>
          </a:p>
        </p:txBody>
      </p:sp>
      <p:sp>
        <p:nvSpPr>
          <p:cNvPr id="14" name="Tijdelijke aanduiding voor dianummer 5">
            <a:extLst>
              <a:ext uri="{FF2B5EF4-FFF2-40B4-BE49-F238E27FC236}">
                <a16:creationId xmlns:a16="http://schemas.microsoft.com/office/drawing/2014/main" id="{11598EE1-6FB4-3944-BCEB-C761BDED4CB1}"/>
              </a:ext>
            </a:extLst>
          </p:cNvPr>
          <p:cNvSpPr>
            <a:spLocks noGrp="1"/>
          </p:cNvSpPr>
          <p:nvPr>
            <p:ph type="sldNum" sz="quarter" idx="12"/>
          </p:nvPr>
        </p:nvSpPr>
        <p:spPr>
          <a:xfrm>
            <a:off x="6553200" y="6356350"/>
            <a:ext cx="2133600" cy="365125"/>
          </a:xfrm>
        </p:spPr>
        <p:txBody>
          <a:bodyPr/>
          <a:lstStyle/>
          <a:p>
            <a:fld id="{5EFD4441-029F-F74E-8277-EA60BAE516F2}" type="slidenum">
              <a:rPr lang="nl-NL"/>
              <a:pPr/>
              <a:t>82</a:t>
            </a:fld>
            <a:endParaRPr lang="nl-NL" dirty="0"/>
          </a:p>
        </p:txBody>
      </p:sp>
      <p:sp>
        <p:nvSpPr>
          <p:cNvPr id="15" name="Text Box 6">
            <a:extLst>
              <a:ext uri="{FF2B5EF4-FFF2-40B4-BE49-F238E27FC236}">
                <a16:creationId xmlns:a16="http://schemas.microsoft.com/office/drawing/2014/main" id="{00F8A67B-42B3-DE47-90A2-006E69E11881}"/>
              </a:ext>
            </a:extLst>
          </p:cNvPr>
          <p:cNvSpPr txBox="1">
            <a:spLocks noChangeArrowheads="1"/>
          </p:cNvSpPr>
          <p:nvPr/>
        </p:nvSpPr>
        <p:spPr bwMode="auto">
          <a:xfrm>
            <a:off x="3059832" y="74538"/>
            <a:ext cx="3152851" cy="523220"/>
          </a:xfrm>
          <a:prstGeom prst="rect">
            <a:avLst/>
          </a:prstGeom>
          <a:noFill/>
          <a:ln w="9525">
            <a:noFill/>
            <a:miter lim="800000"/>
            <a:headEnd/>
            <a:tailEnd/>
          </a:ln>
        </p:spPr>
        <p:txBody>
          <a:bodyPr wrap="none">
            <a:spAutoFit/>
          </a:bodyPr>
          <a:lstStyle/>
          <a:p>
            <a:r>
              <a:rPr lang="nl-NL" sz="2800" dirty="0">
                <a:solidFill>
                  <a:schemeClr val="bg1"/>
                </a:solidFill>
              </a:rPr>
              <a:t>Voorbeelden polaire</a:t>
            </a:r>
          </a:p>
        </p:txBody>
      </p:sp>
      <p:pic>
        <p:nvPicPr>
          <p:cNvPr id="41986" name="Picture 2">
            <a:extLst>
              <a:ext uri="{FF2B5EF4-FFF2-40B4-BE49-F238E27FC236}">
                <a16:creationId xmlns:a16="http://schemas.microsoft.com/office/drawing/2014/main" id="{88B5BB4A-686A-914B-8200-CD9D20A3D5A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4453"/>
          <a:stretch/>
        </p:blipFill>
        <p:spPr bwMode="auto">
          <a:xfrm>
            <a:off x="376226" y="2085295"/>
            <a:ext cx="2209676" cy="125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8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pic>
        <p:nvPicPr>
          <p:cNvPr id="17410" name="Picture 2" descr="http://www.zweefvliegopleiding.nl/images/vliegtuigprestaties/19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307" y="764704"/>
            <a:ext cx="8475149" cy="5847853"/>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 Box 6">
            <a:extLst>
              <a:ext uri="{FF2B5EF4-FFF2-40B4-BE49-F238E27FC236}">
                <a16:creationId xmlns:a16="http://schemas.microsoft.com/office/drawing/2014/main" id="{4AB5C4E0-B852-4842-8513-CDBA723BDB5D}"/>
              </a:ext>
            </a:extLst>
          </p:cNvPr>
          <p:cNvSpPr txBox="1">
            <a:spLocks noChangeArrowheads="1"/>
          </p:cNvSpPr>
          <p:nvPr/>
        </p:nvSpPr>
        <p:spPr bwMode="auto">
          <a:xfrm>
            <a:off x="3059832" y="74538"/>
            <a:ext cx="3006208" cy="523220"/>
          </a:xfrm>
          <a:prstGeom prst="rect">
            <a:avLst/>
          </a:prstGeom>
          <a:noFill/>
          <a:ln w="9525">
            <a:noFill/>
            <a:miter lim="800000"/>
            <a:headEnd/>
            <a:tailEnd/>
          </a:ln>
        </p:spPr>
        <p:txBody>
          <a:bodyPr wrap="none">
            <a:spAutoFit/>
          </a:bodyPr>
          <a:lstStyle/>
          <a:p>
            <a:r>
              <a:rPr lang="nl-NL" sz="2800" dirty="0">
                <a:solidFill>
                  <a:schemeClr val="bg1"/>
                </a:solidFill>
              </a:rPr>
              <a:t>5.2 Vliegmechanica</a:t>
            </a:r>
          </a:p>
        </p:txBody>
      </p:sp>
      <p:sp>
        <p:nvSpPr>
          <p:cNvPr id="12" name="Tijdelijke aanduiding voor dianummer 5">
            <a:extLst>
              <a:ext uri="{FF2B5EF4-FFF2-40B4-BE49-F238E27FC236}">
                <a16:creationId xmlns:a16="http://schemas.microsoft.com/office/drawing/2014/main" id="{7A50F010-4012-3C44-8F62-7F09E61B27A9}"/>
              </a:ext>
            </a:extLst>
          </p:cNvPr>
          <p:cNvSpPr>
            <a:spLocks noGrp="1"/>
          </p:cNvSpPr>
          <p:nvPr>
            <p:ph type="sldNum" sz="quarter" idx="12"/>
          </p:nvPr>
        </p:nvSpPr>
        <p:spPr>
          <a:xfrm>
            <a:off x="6553200" y="6356350"/>
            <a:ext cx="2133600" cy="365125"/>
          </a:xfrm>
        </p:spPr>
        <p:txBody>
          <a:bodyPr/>
          <a:lstStyle/>
          <a:p>
            <a:fld id="{5EFD4441-029F-F74E-8277-EA60BAE516F2}" type="slidenum">
              <a:rPr lang="nl-NL"/>
              <a:pPr/>
              <a:t>83</a:t>
            </a:fld>
            <a:endParaRPr lang="nl-NL" dirty="0"/>
          </a:p>
        </p:txBody>
      </p:sp>
    </p:spTree>
    <p:extLst>
      <p:ext uri="{BB962C8B-B14F-4D97-AF65-F5344CB8AC3E}">
        <p14:creationId xmlns:p14="http://schemas.microsoft.com/office/powerpoint/2010/main" val="20392417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786808" y="3075057"/>
            <a:ext cx="4449488" cy="707886"/>
          </a:xfrm>
          <a:prstGeom prst="rect">
            <a:avLst/>
          </a:prstGeom>
          <a:noFill/>
          <a:ln w="9525">
            <a:noFill/>
            <a:miter lim="800000"/>
            <a:headEnd/>
            <a:tailEnd/>
          </a:ln>
        </p:spPr>
        <p:txBody>
          <a:bodyPr wrap="square">
            <a:spAutoFit/>
          </a:bodyPr>
          <a:lstStyle/>
          <a:p>
            <a:r>
              <a:rPr lang="nl-NL" sz="4000" dirty="0">
                <a:solidFill>
                  <a:schemeClr val="bg1"/>
                </a:solidFill>
              </a:rPr>
              <a:t>5.3 Stabiliteit</a:t>
            </a:r>
          </a:p>
        </p:txBody>
      </p:sp>
    </p:spTree>
    <p:extLst>
      <p:ext uri="{BB962C8B-B14F-4D97-AF65-F5344CB8AC3E}">
        <p14:creationId xmlns:p14="http://schemas.microsoft.com/office/powerpoint/2010/main" val="36550634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pic>
        <p:nvPicPr>
          <p:cNvPr id="16386" name="Picture 2" descr="http://www.zweefvliegopleiding.nl/images/beginselen/stabiliteit-balletj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2529" y="935669"/>
            <a:ext cx="6298941" cy="4986661"/>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 Box 6">
            <a:extLst>
              <a:ext uri="{FF2B5EF4-FFF2-40B4-BE49-F238E27FC236}">
                <a16:creationId xmlns:a16="http://schemas.microsoft.com/office/drawing/2014/main" id="{86F98BA9-C2E6-1C47-AF94-710607ABAB97}"/>
              </a:ext>
            </a:extLst>
          </p:cNvPr>
          <p:cNvSpPr txBox="1">
            <a:spLocks noChangeArrowheads="1"/>
          </p:cNvSpPr>
          <p:nvPr/>
        </p:nvSpPr>
        <p:spPr bwMode="auto">
          <a:xfrm>
            <a:off x="3059832" y="74538"/>
            <a:ext cx="2106474" cy="523220"/>
          </a:xfrm>
          <a:prstGeom prst="rect">
            <a:avLst/>
          </a:prstGeom>
          <a:noFill/>
          <a:ln w="9525">
            <a:noFill/>
            <a:miter lim="800000"/>
            <a:headEnd/>
            <a:tailEnd/>
          </a:ln>
        </p:spPr>
        <p:txBody>
          <a:bodyPr wrap="none">
            <a:spAutoFit/>
          </a:bodyPr>
          <a:lstStyle/>
          <a:p>
            <a:r>
              <a:rPr lang="nl-NL" sz="2800" dirty="0">
                <a:solidFill>
                  <a:schemeClr val="bg1"/>
                </a:solidFill>
              </a:rPr>
              <a:t>5.3 Stabiliteit</a:t>
            </a:r>
          </a:p>
        </p:txBody>
      </p:sp>
      <p:sp>
        <p:nvSpPr>
          <p:cNvPr id="15" name="Tijdelijke aanduiding voor dianummer 5">
            <a:extLst>
              <a:ext uri="{FF2B5EF4-FFF2-40B4-BE49-F238E27FC236}">
                <a16:creationId xmlns:a16="http://schemas.microsoft.com/office/drawing/2014/main" id="{3D88092C-4387-1141-9BD0-1319DDF254B7}"/>
              </a:ext>
            </a:extLst>
          </p:cNvPr>
          <p:cNvSpPr>
            <a:spLocks noGrp="1"/>
          </p:cNvSpPr>
          <p:nvPr>
            <p:ph type="sldNum" sz="quarter" idx="12"/>
          </p:nvPr>
        </p:nvSpPr>
        <p:spPr>
          <a:xfrm>
            <a:off x="6553200" y="6356350"/>
            <a:ext cx="2133600" cy="365125"/>
          </a:xfrm>
        </p:spPr>
        <p:txBody>
          <a:bodyPr/>
          <a:lstStyle/>
          <a:p>
            <a:fld id="{5EFD4441-029F-F74E-8277-EA60BAE516F2}" type="slidenum">
              <a:rPr lang="nl-NL"/>
              <a:pPr/>
              <a:t>85</a:t>
            </a:fld>
            <a:endParaRPr lang="nl-NL" dirty="0"/>
          </a:p>
        </p:txBody>
      </p:sp>
    </p:spTree>
    <p:extLst>
      <p:ext uri="{BB962C8B-B14F-4D97-AF65-F5344CB8AC3E}">
        <p14:creationId xmlns:p14="http://schemas.microsoft.com/office/powerpoint/2010/main" val="33255139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3" name="AutoShape 2" descr="http://www.zweefvliegopleiding.nl/images/beginselen/stabiel-onstabiel.jpg"/>
          <p:cNvSpPr>
            <a:spLocks noChangeAspect="1" noChangeArrowheads="1"/>
          </p:cNvSpPr>
          <p:nvPr/>
        </p:nvSpPr>
        <p:spPr bwMode="auto">
          <a:xfrm>
            <a:off x="63500" y="-136525"/>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 name="AutoShape 4" descr="http://www.zweefvliegopleiding.nl/images/beginselen/stabiel-onstabiel.jpg"/>
          <p:cNvSpPr>
            <a:spLocks noChangeAspect="1" noChangeArrowheads="1"/>
          </p:cNvSpPr>
          <p:nvPr/>
        </p:nvSpPr>
        <p:spPr bwMode="auto">
          <a:xfrm>
            <a:off x="215900" y="15875"/>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 name="AutoShape 6" descr="http://www.zweefvliegopleiding.nl/images/beginselen/stabiel-onstabiel.jpg"/>
          <p:cNvSpPr>
            <a:spLocks noChangeAspect="1" noChangeArrowheads="1"/>
          </p:cNvSpPr>
          <p:nvPr/>
        </p:nvSpPr>
        <p:spPr bwMode="auto">
          <a:xfrm>
            <a:off x="368300" y="168275"/>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26632" name="Picture 8" descr="http://www.zweefvliegopleiding.nl/images/beginselen/stabiel-onstabie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899" y="865762"/>
            <a:ext cx="8696953" cy="443544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kstvak 1"/>
          <p:cNvSpPr txBox="1"/>
          <p:nvPr/>
        </p:nvSpPr>
        <p:spPr>
          <a:xfrm>
            <a:off x="79485" y="5517232"/>
            <a:ext cx="8893066" cy="1292662"/>
          </a:xfrm>
          <a:prstGeom prst="rect">
            <a:avLst/>
          </a:prstGeom>
          <a:noFill/>
        </p:spPr>
        <p:txBody>
          <a:bodyPr wrap="square" rtlCol="0">
            <a:spAutoFit/>
          </a:bodyPr>
          <a:lstStyle/>
          <a:p>
            <a:pPr marL="457200" indent="-457200">
              <a:buFont typeface="Wingdings" pitchFamily="2" charset="2"/>
              <a:buChar char="Ø"/>
            </a:pPr>
            <a:r>
              <a:rPr lang="nl-NL" sz="2600" dirty="0"/>
              <a:t>Binnen de grenzen van gewicht en zwaartepunt is een zweefvliegtuig zo gemaakt dat het stabiel is (bij vastgehouden stuurknuppel).</a:t>
            </a:r>
          </a:p>
        </p:txBody>
      </p:sp>
      <p:sp>
        <p:nvSpPr>
          <p:cNvPr id="15" name="Text Box 6">
            <a:extLst>
              <a:ext uri="{FF2B5EF4-FFF2-40B4-BE49-F238E27FC236}">
                <a16:creationId xmlns:a16="http://schemas.microsoft.com/office/drawing/2014/main" id="{6279F04D-D309-DC40-AEBF-80EB819DC582}"/>
              </a:ext>
            </a:extLst>
          </p:cNvPr>
          <p:cNvSpPr txBox="1">
            <a:spLocks noChangeArrowheads="1"/>
          </p:cNvSpPr>
          <p:nvPr/>
        </p:nvSpPr>
        <p:spPr bwMode="auto">
          <a:xfrm>
            <a:off x="3059832" y="74538"/>
            <a:ext cx="2106474" cy="523220"/>
          </a:xfrm>
          <a:prstGeom prst="rect">
            <a:avLst/>
          </a:prstGeom>
          <a:noFill/>
          <a:ln w="9525">
            <a:noFill/>
            <a:miter lim="800000"/>
            <a:headEnd/>
            <a:tailEnd/>
          </a:ln>
        </p:spPr>
        <p:txBody>
          <a:bodyPr wrap="none">
            <a:spAutoFit/>
          </a:bodyPr>
          <a:lstStyle/>
          <a:p>
            <a:r>
              <a:rPr lang="nl-NL" sz="2800" dirty="0">
                <a:solidFill>
                  <a:schemeClr val="bg1"/>
                </a:solidFill>
              </a:rPr>
              <a:t>5.3 Stabiliteit</a:t>
            </a:r>
          </a:p>
        </p:txBody>
      </p:sp>
      <p:sp>
        <p:nvSpPr>
          <p:cNvPr id="16" name="Tijdelijke aanduiding voor dianummer 5">
            <a:extLst>
              <a:ext uri="{FF2B5EF4-FFF2-40B4-BE49-F238E27FC236}">
                <a16:creationId xmlns:a16="http://schemas.microsoft.com/office/drawing/2014/main" id="{A72D145C-39FC-5D4C-8B7A-E3BC9F0DA4E2}"/>
              </a:ext>
            </a:extLst>
          </p:cNvPr>
          <p:cNvSpPr>
            <a:spLocks noGrp="1"/>
          </p:cNvSpPr>
          <p:nvPr>
            <p:ph type="sldNum" sz="quarter" idx="12"/>
          </p:nvPr>
        </p:nvSpPr>
        <p:spPr>
          <a:xfrm>
            <a:off x="6553200" y="6356350"/>
            <a:ext cx="2133600" cy="365125"/>
          </a:xfrm>
        </p:spPr>
        <p:txBody>
          <a:bodyPr/>
          <a:lstStyle/>
          <a:p>
            <a:fld id="{5EFD4441-029F-F74E-8277-EA60BAE516F2}" type="slidenum">
              <a:rPr lang="nl-NL"/>
              <a:pPr/>
              <a:t>86</a:t>
            </a:fld>
            <a:endParaRPr lang="nl-NL" dirty="0"/>
          </a:p>
        </p:txBody>
      </p:sp>
    </p:spTree>
    <p:extLst>
      <p:ext uri="{BB962C8B-B14F-4D97-AF65-F5344CB8AC3E}">
        <p14:creationId xmlns:p14="http://schemas.microsoft.com/office/powerpoint/2010/main" val="2945676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 name="Tekstvak 1"/>
          <p:cNvSpPr txBox="1"/>
          <p:nvPr/>
        </p:nvSpPr>
        <p:spPr>
          <a:xfrm>
            <a:off x="1115615" y="5395055"/>
            <a:ext cx="6857400" cy="1292662"/>
          </a:xfrm>
          <a:prstGeom prst="rect">
            <a:avLst/>
          </a:prstGeom>
          <a:noFill/>
        </p:spPr>
        <p:txBody>
          <a:bodyPr wrap="square" rtlCol="0">
            <a:spAutoFit/>
          </a:bodyPr>
          <a:lstStyle/>
          <a:p>
            <a:pPr marL="457200" indent="-457200">
              <a:buClr>
                <a:schemeClr val="tx1"/>
              </a:buClr>
              <a:buFont typeface="Wingdings" charset="2"/>
              <a:buChar char="Ø"/>
            </a:pPr>
            <a:r>
              <a:rPr lang="nl-NL" sz="2600" b="1" dirty="0" err="1">
                <a:solidFill>
                  <a:srgbClr val="FF0000"/>
                </a:solidFill>
              </a:rPr>
              <a:t>Langsstabiliteit</a:t>
            </a:r>
            <a:r>
              <a:rPr lang="nl-NL" sz="2600" b="1" dirty="0">
                <a:solidFill>
                  <a:srgbClr val="FF0000"/>
                </a:solidFill>
              </a:rPr>
              <a:t>: </a:t>
            </a:r>
            <a:r>
              <a:rPr lang="nl-NL" sz="2600" dirty="0"/>
              <a:t>om de dwarsas</a:t>
            </a:r>
          </a:p>
          <a:p>
            <a:pPr marL="457200" indent="-457200">
              <a:buClr>
                <a:schemeClr val="tx1"/>
              </a:buClr>
              <a:buFont typeface="Wingdings" charset="2"/>
              <a:buChar char="Ø"/>
            </a:pPr>
            <a:r>
              <a:rPr lang="nl-NL" sz="2600" b="1" dirty="0">
                <a:solidFill>
                  <a:srgbClr val="FF0000"/>
                </a:solidFill>
              </a:rPr>
              <a:t>Richtingsstabiliteit: </a:t>
            </a:r>
            <a:r>
              <a:rPr lang="nl-NL" sz="2600" dirty="0"/>
              <a:t>om de topas</a:t>
            </a:r>
          </a:p>
          <a:p>
            <a:pPr marL="457200" indent="-457200">
              <a:buClr>
                <a:schemeClr val="tx1"/>
              </a:buClr>
              <a:buFont typeface="Wingdings" charset="2"/>
              <a:buChar char="Ø"/>
            </a:pPr>
            <a:r>
              <a:rPr lang="nl-NL" sz="2600" b="1" dirty="0">
                <a:solidFill>
                  <a:srgbClr val="FF0000"/>
                </a:solidFill>
              </a:rPr>
              <a:t>Rolstabiliteit:</a:t>
            </a:r>
            <a:r>
              <a:rPr lang="nl-NL" sz="2600" dirty="0"/>
              <a:t> om de langsas.</a:t>
            </a:r>
          </a:p>
        </p:txBody>
      </p:sp>
      <p:pic>
        <p:nvPicPr>
          <p:cNvPr id="4" name="Afbeelding 3"/>
          <p:cNvPicPr>
            <a:picLocks noChangeAspect="1"/>
          </p:cNvPicPr>
          <p:nvPr/>
        </p:nvPicPr>
        <p:blipFill>
          <a:blip r:embed="rId5"/>
          <a:stretch>
            <a:fillRect/>
          </a:stretch>
        </p:blipFill>
        <p:spPr>
          <a:xfrm>
            <a:off x="1115615" y="786543"/>
            <a:ext cx="6912769" cy="4608512"/>
          </a:xfrm>
          <a:prstGeom prst="rect">
            <a:avLst/>
          </a:prstGeom>
        </p:spPr>
      </p:pic>
      <p:sp>
        <p:nvSpPr>
          <p:cNvPr id="12" name="Text Box 6">
            <a:extLst>
              <a:ext uri="{FF2B5EF4-FFF2-40B4-BE49-F238E27FC236}">
                <a16:creationId xmlns:a16="http://schemas.microsoft.com/office/drawing/2014/main" id="{0EF7E417-2956-474D-A978-FC63D082EC14}"/>
              </a:ext>
            </a:extLst>
          </p:cNvPr>
          <p:cNvSpPr txBox="1">
            <a:spLocks noChangeArrowheads="1"/>
          </p:cNvSpPr>
          <p:nvPr/>
        </p:nvSpPr>
        <p:spPr bwMode="auto">
          <a:xfrm>
            <a:off x="3059832" y="74538"/>
            <a:ext cx="2106474" cy="523220"/>
          </a:xfrm>
          <a:prstGeom prst="rect">
            <a:avLst/>
          </a:prstGeom>
          <a:noFill/>
          <a:ln w="9525">
            <a:noFill/>
            <a:miter lim="800000"/>
            <a:headEnd/>
            <a:tailEnd/>
          </a:ln>
        </p:spPr>
        <p:txBody>
          <a:bodyPr wrap="none">
            <a:spAutoFit/>
          </a:bodyPr>
          <a:lstStyle/>
          <a:p>
            <a:r>
              <a:rPr lang="nl-NL" sz="2800" dirty="0">
                <a:solidFill>
                  <a:schemeClr val="bg1"/>
                </a:solidFill>
              </a:rPr>
              <a:t>5.3 Stabiliteit</a:t>
            </a:r>
          </a:p>
        </p:txBody>
      </p:sp>
      <p:sp>
        <p:nvSpPr>
          <p:cNvPr id="13" name="Tijdelijke aanduiding voor dianummer 5">
            <a:extLst>
              <a:ext uri="{FF2B5EF4-FFF2-40B4-BE49-F238E27FC236}">
                <a16:creationId xmlns:a16="http://schemas.microsoft.com/office/drawing/2014/main" id="{50BEA751-65B3-5645-977C-497B5F50AB34}"/>
              </a:ext>
            </a:extLst>
          </p:cNvPr>
          <p:cNvSpPr>
            <a:spLocks noGrp="1"/>
          </p:cNvSpPr>
          <p:nvPr>
            <p:ph type="sldNum" sz="quarter" idx="12"/>
          </p:nvPr>
        </p:nvSpPr>
        <p:spPr>
          <a:xfrm>
            <a:off x="6553200" y="6356350"/>
            <a:ext cx="2133600" cy="365125"/>
          </a:xfrm>
        </p:spPr>
        <p:txBody>
          <a:bodyPr/>
          <a:lstStyle/>
          <a:p>
            <a:fld id="{5EFD4441-029F-F74E-8277-EA60BAE516F2}" type="slidenum">
              <a:rPr lang="nl-NL"/>
              <a:pPr/>
              <a:t>87</a:t>
            </a:fld>
            <a:endParaRPr lang="nl-NL" dirty="0"/>
          </a:p>
        </p:txBody>
      </p:sp>
    </p:spTree>
    <p:extLst>
      <p:ext uri="{BB962C8B-B14F-4D97-AF65-F5344CB8AC3E}">
        <p14:creationId xmlns:p14="http://schemas.microsoft.com/office/powerpoint/2010/main" val="39622452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 name="Tekstvak 1"/>
          <p:cNvSpPr txBox="1"/>
          <p:nvPr/>
        </p:nvSpPr>
        <p:spPr>
          <a:xfrm>
            <a:off x="410779" y="5078645"/>
            <a:ext cx="8712968" cy="1292662"/>
          </a:xfrm>
          <a:prstGeom prst="rect">
            <a:avLst/>
          </a:prstGeom>
          <a:noFill/>
        </p:spPr>
        <p:txBody>
          <a:bodyPr wrap="square" rtlCol="0">
            <a:spAutoFit/>
          </a:bodyPr>
          <a:lstStyle/>
          <a:p>
            <a:pPr marL="457200" indent="-457200">
              <a:buFont typeface="Wingdings" panose="05000000000000000000" pitchFamily="2" charset="2"/>
              <a:buChar char="Ø"/>
            </a:pPr>
            <a:r>
              <a:rPr lang="nl-NL" sz="2600" dirty="0"/>
              <a:t>Verstoring laat de neus van het toestel omlaag of omhoog gaan (een beweging van de langsas om de </a:t>
            </a:r>
            <a:r>
              <a:rPr lang="nl-NL" sz="2600" dirty="0" err="1"/>
              <a:t>dwarsas</a:t>
            </a:r>
            <a:r>
              <a:rPr lang="nl-NL" sz="2600" dirty="0"/>
              <a:t>). </a:t>
            </a:r>
          </a:p>
          <a:p>
            <a:pPr marL="457200" indent="-457200">
              <a:buFont typeface="Wingdings" panose="05000000000000000000" pitchFamily="2" charset="2"/>
              <a:buChar char="Ø"/>
            </a:pPr>
            <a:r>
              <a:rPr lang="nl-NL" sz="2600" dirty="0"/>
              <a:t>Afwijking hersteld door het </a:t>
            </a:r>
            <a:r>
              <a:rPr lang="nl-NL" sz="2600" b="1" dirty="0">
                <a:solidFill>
                  <a:srgbClr val="C00000"/>
                </a:solidFill>
              </a:rPr>
              <a:t>stabilo</a:t>
            </a:r>
            <a:r>
              <a:rPr lang="nl-NL" sz="2600" dirty="0"/>
              <a:t>.</a:t>
            </a:r>
          </a:p>
        </p:txBody>
      </p:sp>
      <p:pic>
        <p:nvPicPr>
          <p:cNvPr id="4" name="Afbeelding 3"/>
          <p:cNvPicPr>
            <a:picLocks noChangeAspect="1"/>
          </p:cNvPicPr>
          <p:nvPr/>
        </p:nvPicPr>
        <p:blipFill>
          <a:blip r:embed="rId5"/>
          <a:stretch>
            <a:fillRect/>
          </a:stretch>
        </p:blipFill>
        <p:spPr>
          <a:xfrm>
            <a:off x="1783335" y="1180369"/>
            <a:ext cx="5577329" cy="3755402"/>
          </a:xfrm>
          <a:prstGeom prst="rect">
            <a:avLst/>
          </a:prstGeom>
        </p:spPr>
      </p:pic>
      <p:sp>
        <p:nvSpPr>
          <p:cNvPr id="12" name="Text Box 6">
            <a:extLst>
              <a:ext uri="{FF2B5EF4-FFF2-40B4-BE49-F238E27FC236}">
                <a16:creationId xmlns:a16="http://schemas.microsoft.com/office/drawing/2014/main" id="{4FDED106-45F1-5F44-9045-F4C3F56BD42B}"/>
              </a:ext>
            </a:extLst>
          </p:cNvPr>
          <p:cNvSpPr txBox="1">
            <a:spLocks noChangeArrowheads="1"/>
          </p:cNvSpPr>
          <p:nvPr/>
        </p:nvSpPr>
        <p:spPr bwMode="auto">
          <a:xfrm>
            <a:off x="3059832" y="74538"/>
            <a:ext cx="2106474" cy="523220"/>
          </a:xfrm>
          <a:prstGeom prst="rect">
            <a:avLst/>
          </a:prstGeom>
          <a:noFill/>
          <a:ln w="9525">
            <a:noFill/>
            <a:miter lim="800000"/>
            <a:headEnd/>
            <a:tailEnd/>
          </a:ln>
        </p:spPr>
        <p:txBody>
          <a:bodyPr wrap="none">
            <a:spAutoFit/>
          </a:bodyPr>
          <a:lstStyle/>
          <a:p>
            <a:r>
              <a:rPr lang="nl-NL" sz="2800" dirty="0">
                <a:solidFill>
                  <a:schemeClr val="bg1"/>
                </a:solidFill>
              </a:rPr>
              <a:t>5.3 Stabiliteit</a:t>
            </a:r>
          </a:p>
        </p:txBody>
      </p:sp>
      <p:sp>
        <p:nvSpPr>
          <p:cNvPr id="13" name="Tijdelijke aanduiding voor dianummer 5">
            <a:extLst>
              <a:ext uri="{FF2B5EF4-FFF2-40B4-BE49-F238E27FC236}">
                <a16:creationId xmlns:a16="http://schemas.microsoft.com/office/drawing/2014/main" id="{53D544CB-19DE-CF40-9647-0AB570DD3EF8}"/>
              </a:ext>
            </a:extLst>
          </p:cNvPr>
          <p:cNvSpPr>
            <a:spLocks noGrp="1"/>
          </p:cNvSpPr>
          <p:nvPr>
            <p:ph type="sldNum" sz="quarter" idx="12"/>
          </p:nvPr>
        </p:nvSpPr>
        <p:spPr>
          <a:xfrm>
            <a:off x="6553200" y="6356350"/>
            <a:ext cx="2133600" cy="365125"/>
          </a:xfrm>
        </p:spPr>
        <p:txBody>
          <a:bodyPr/>
          <a:lstStyle/>
          <a:p>
            <a:fld id="{5EFD4441-029F-F74E-8277-EA60BAE516F2}" type="slidenum">
              <a:rPr lang="nl-NL"/>
              <a:pPr/>
              <a:t>88</a:t>
            </a:fld>
            <a:endParaRPr lang="nl-NL" dirty="0"/>
          </a:p>
        </p:txBody>
      </p:sp>
      <p:sp>
        <p:nvSpPr>
          <p:cNvPr id="14" name="Text Box 6">
            <a:extLst>
              <a:ext uri="{FF2B5EF4-FFF2-40B4-BE49-F238E27FC236}">
                <a16:creationId xmlns:a16="http://schemas.microsoft.com/office/drawing/2014/main" id="{C9090DD5-D080-2649-9BD8-50B7D2CF300F}"/>
              </a:ext>
            </a:extLst>
          </p:cNvPr>
          <p:cNvSpPr txBox="1">
            <a:spLocks noChangeArrowheads="1"/>
          </p:cNvSpPr>
          <p:nvPr/>
        </p:nvSpPr>
        <p:spPr bwMode="auto">
          <a:xfrm>
            <a:off x="179512" y="673532"/>
            <a:ext cx="2360518"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sz="2800" dirty="0" err="1">
                <a:solidFill>
                  <a:schemeClr val="bg1"/>
                </a:solidFill>
              </a:rPr>
              <a:t>Langsstabiliteit</a:t>
            </a:r>
            <a:endParaRPr lang="nl-NL" sz="2800" dirty="0">
              <a:solidFill>
                <a:schemeClr val="bg1"/>
              </a:solidFill>
            </a:endParaRPr>
          </a:p>
        </p:txBody>
      </p:sp>
    </p:spTree>
    <p:extLst>
      <p:ext uri="{BB962C8B-B14F-4D97-AF65-F5344CB8AC3E}">
        <p14:creationId xmlns:p14="http://schemas.microsoft.com/office/powerpoint/2010/main" val="56568850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pPr fontAlgn="auto">
              <a:spcBef>
                <a:spcPts val="0"/>
              </a:spcBef>
              <a:spcAft>
                <a:spcPts val="0"/>
              </a:spcAft>
              <a:defRPr/>
            </a:pPr>
            <a:endParaRPr lang="nl-NL">
              <a:latin typeface="+mn-lt"/>
              <a:ea typeface="+mn-ea"/>
              <a:cs typeface="+mn-cs"/>
            </a:endParaRPr>
          </a:p>
        </p:txBody>
      </p:sp>
      <p:sp>
        <p:nvSpPr>
          <p:cNvPr id="239619" name="Rectangle 3"/>
          <p:cNvSpPr>
            <a:spLocks noChangeArrowheads="1"/>
          </p:cNvSpPr>
          <p:nvPr/>
        </p:nvSpPr>
        <p:spPr bwMode="auto">
          <a:xfrm>
            <a:off x="2411413" y="270827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nl-NL">
              <a:latin typeface="Calibri" charset="0"/>
            </a:endParaRPr>
          </a:p>
        </p:txBody>
      </p:sp>
      <p:sp>
        <p:nvSpPr>
          <p:cNvPr id="239620" name="Rectangle 4"/>
          <p:cNvSpPr>
            <a:spLocks noChangeArrowheads="1"/>
          </p:cNvSpPr>
          <p:nvPr/>
        </p:nvSpPr>
        <p:spPr bwMode="auto">
          <a:xfrm>
            <a:off x="2627313" y="25654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nl-NL">
              <a:latin typeface="Calibri" charset="0"/>
            </a:endParaRPr>
          </a:p>
        </p:txBody>
      </p:sp>
      <p:sp>
        <p:nvSpPr>
          <p:cNvPr id="239621" name="Rectangle 5"/>
          <p:cNvSpPr>
            <a:spLocks noChangeArrowheads="1"/>
          </p:cNvSpPr>
          <p:nvPr/>
        </p:nvSpPr>
        <p:spPr bwMode="auto">
          <a:xfrm>
            <a:off x="2409825" y="2109788"/>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nl-NL">
              <a:latin typeface="Calibri" charset="0"/>
            </a:endParaRPr>
          </a:p>
        </p:txBody>
      </p:sp>
      <p:pic>
        <p:nvPicPr>
          <p:cNvPr id="239622" name="Picture 7" descr="LOGO PEG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75"/>
            <a:ext cx="1547813" cy="798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9623" name="Text Box 9"/>
          <p:cNvSpPr txBox="1">
            <a:spLocks noChangeArrowheads="1"/>
          </p:cNvSpPr>
          <p:nvPr/>
        </p:nvSpPr>
        <p:spPr bwMode="auto">
          <a:xfrm>
            <a:off x="4767263" y="684213"/>
            <a:ext cx="4484687"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a:t> </a:t>
            </a:r>
          </a:p>
        </p:txBody>
      </p:sp>
      <p:pic>
        <p:nvPicPr>
          <p:cNvPr id="239624"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6750" y="11113"/>
            <a:ext cx="6858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9626" name="Tekstvak 1"/>
          <p:cNvSpPr txBox="1">
            <a:spLocks noChangeArrowheads="1"/>
          </p:cNvSpPr>
          <p:nvPr/>
        </p:nvSpPr>
        <p:spPr bwMode="auto">
          <a:xfrm>
            <a:off x="285750" y="4799310"/>
            <a:ext cx="8686800" cy="16927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57200" indent="-457200">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pPr>
              <a:buFont typeface="Wingdings" charset="0"/>
              <a:buChar char="Ø"/>
            </a:pPr>
            <a:r>
              <a:rPr lang="nl-NL" sz="2600" dirty="0"/>
              <a:t>Als het zwaartepunt </a:t>
            </a:r>
            <a:r>
              <a:rPr lang="nl-NL" sz="2600" dirty="0">
                <a:solidFill>
                  <a:srgbClr val="CC0000"/>
                </a:solidFill>
              </a:rPr>
              <a:t>te ver naar achteren</a:t>
            </a:r>
            <a:r>
              <a:rPr lang="nl-NL" sz="2600" dirty="0"/>
              <a:t> ligt wordt het staartlastige moment door de lift te groot en het herstellend moment door het stabilo te klein. Het vliegtuig wordt </a:t>
            </a:r>
            <a:r>
              <a:rPr lang="nl-NL" sz="2600" dirty="0">
                <a:solidFill>
                  <a:srgbClr val="CC0000"/>
                </a:solidFill>
              </a:rPr>
              <a:t>onstabiel</a:t>
            </a:r>
            <a:r>
              <a:rPr lang="nl-NL" sz="2600" dirty="0">
                <a:solidFill>
                  <a:srgbClr val="C00000"/>
                </a:solidFill>
              </a:rPr>
              <a:t>!</a:t>
            </a:r>
            <a:endParaRPr lang="nl-NL" sz="2600" dirty="0"/>
          </a:p>
        </p:txBody>
      </p:sp>
      <p:pic>
        <p:nvPicPr>
          <p:cNvPr id="239631" name="Picture 15" descr="Langsstabilitei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692150"/>
            <a:ext cx="6419850" cy="4538663"/>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Text Box 6">
            <a:extLst>
              <a:ext uri="{FF2B5EF4-FFF2-40B4-BE49-F238E27FC236}">
                <a16:creationId xmlns:a16="http://schemas.microsoft.com/office/drawing/2014/main" id="{544ABD53-C07C-7145-97FE-9CB147812DBC}"/>
              </a:ext>
            </a:extLst>
          </p:cNvPr>
          <p:cNvSpPr txBox="1">
            <a:spLocks noChangeArrowheads="1"/>
          </p:cNvSpPr>
          <p:nvPr/>
        </p:nvSpPr>
        <p:spPr bwMode="auto">
          <a:xfrm>
            <a:off x="3059832" y="74538"/>
            <a:ext cx="2106474" cy="523220"/>
          </a:xfrm>
          <a:prstGeom prst="rect">
            <a:avLst/>
          </a:prstGeom>
          <a:noFill/>
          <a:ln w="9525">
            <a:noFill/>
            <a:miter lim="800000"/>
            <a:headEnd/>
            <a:tailEnd/>
          </a:ln>
        </p:spPr>
        <p:txBody>
          <a:bodyPr wrap="none">
            <a:spAutoFit/>
          </a:bodyPr>
          <a:lstStyle/>
          <a:p>
            <a:r>
              <a:rPr lang="nl-NL" sz="2800" dirty="0">
                <a:solidFill>
                  <a:schemeClr val="bg1"/>
                </a:solidFill>
              </a:rPr>
              <a:t>5.3 Stabiliteit</a:t>
            </a:r>
          </a:p>
        </p:txBody>
      </p:sp>
      <p:sp>
        <p:nvSpPr>
          <p:cNvPr id="18" name="Tijdelijke aanduiding voor dianummer 5">
            <a:extLst>
              <a:ext uri="{FF2B5EF4-FFF2-40B4-BE49-F238E27FC236}">
                <a16:creationId xmlns:a16="http://schemas.microsoft.com/office/drawing/2014/main" id="{BCB57F68-6D11-F24A-B266-F118CC142EFB}"/>
              </a:ext>
            </a:extLst>
          </p:cNvPr>
          <p:cNvSpPr>
            <a:spLocks noGrp="1"/>
          </p:cNvSpPr>
          <p:nvPr>
            <p:ph type="sldNum" sz="quarter" idx="12"/>
          </p:nvPr>
        </p:nvSpPr>
        <p:spPr>
          <a:xfrm>
            <a:off x="6553200" y="6356350"/>
            <a:ext cx="2133600" cy="365125"/>
          </a:xfrm>
        </p:spPr>
        <p:txBody>
          <a:bodyPr/>
          <a:lstStyle/>
          <a:p>
            <a:fld id="{5EFD4441-029F-F74E-8277-EA60BAE516F2}" type="slidenum">
              <a:rPr lang="nl-NL"/>
              <a:pPr/>
              <a:t>89</a:t>
            </a:fld>
            <a:endParaRPr lang="nl-NL" dirty="0"/>
          </a:p>
        </p:txBody>
      </p:sp>
      <p:sp>
        <p:nvSpPr>
          <p:cNvPr id="19" name="Text Box 6">
            <a:extLst>
              <a:ext uri="{FF2B5EF4-FFF2-40B4-BE49-F238E27FC236}">
                <a16:creationId xmlns:a16="http://schemas.microsoft.com/office/drawing/2014/main" id="{8EF160B4-A4C9-8A4E-BA21-618E436231E7}"/>
              </a:ext>
            </a:extLst>
          </p:cNvPr>
          <p:cNvSpPr txBox="1">
            <a:spLocks noChangeArrowheads="1"/>
          </p:cNvSpPr>
          <p:nvPr/>
        </p:nvSpPr>
        <p:spPr bwMode="auto">
          <a:xfrm>
            <a:off x="179512" y="673532"/>
            <a:ext cx="2360518"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sz="2800" dirty="0" err="1">
                <a:solidFill>
                  <a:schemeClr val="bg1"/>
                </a:solidFill>
              </a:rPr>
              <a:t>Langsstabiliteit</a:t>
            </a:r>
            <a:endParaRPr lang="nl-NL" sz="2800" dirty="0">
              <a:solidFill>
                <a:schemeClr val="bg1"/>
              </a:solidFill>
            </a:endParaRPr>
          </a:p>
        </p:txBody>
      </p:sp>
    </p:spTree>
    <p:extLst>
      <p:ext uri="{BB962C8B-B14F-4D97-AF65-F5344CB8AC3E}">
        <p14:creationId xmlns:p14="http://schemas.microsoft.com/office/powerpoint/2010/main" val="59573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12" name="Tekstvak 11"/>
          <p:cNvSpPr txBox="1"/>
          <p:nvPr/>
        </p:nvSpPr>
        <p:spPr>
          <a:xfrm>
            <a:off x="255041" y="4424328"/>
            <a:ext cx="8717510" cy="2092881"/>
          </a:xfrm>
          <a:prstGeom prst="rect">
            <a:avLst/>
          </a:prstGeom>
          <a:noFill/>
        </p:spPr>
        <p:txBody>
          <a:bodyPr wrap="square" rtlCol="0">
            <a:spAutoFit/>
          </a:bodyPr>
          <a:lstStyle/>
          <a:p>
            <a:r>
              <a:rPr lang="nl-NL" sz="2600" dirty="0"/>
              <a:t>Het </a:t>
            </a:r>
            <a:r>
              <a:rPr lang="nl-NL" sz="2600" b="1" dirty="0">
                <a:solidFill>
                  <a:srgbClr val="C00000"/>
                </a:solidFill>
              </a:rPr>
              <a:t>zwaartepunt</a:t>
            </a:r>
            <a:r>
              <a:rPr lang="nl-NL" sz="2600" dirty="0"/>
              <a:t> is de oorsprong van drie denkbeeldige, loodrecht op elkaar staande assen:</a:t>
            </a:r>
          </a:p>
          <a:p>
            <a:pPr marL="914400" lvl="1" indent="-457200">
              <a:buFont typeface="Wingdings" pitchFamily="2" charset="2"/>
              <a:buChar char="Ø"/>
            </a:pPr>
            <a:r>
              <a:rPr lang="nl-NL" sz="2600" dirty="0"/>
              <a:t>de</a:t>
            </a:r>
            <a:r>
              <a:rPr lang="nl-NL" sz="2600" b="1" dirty="0"/>
              <a:t> </a:t>
            </a:r>
            <a:r>
              <a:rPr lang="nl-NL" sz="2600" b="1" dirty="0">
                <a:solidFill>
                  <a:srgbClr val="C00000"/>
                </a:solidFill>
              </a:rPr>
              <a:t>langsas</a:t>
            </a:r>
            <a:r>
              <a:rPr lang="nl-NL" sz="2600" b="1" dirty="0"/>
              <a:t> </a:t>
            </a:r>
            <a:r>
              <a:rPr lang="nl-NL" sz="2600" dirty="0"/>
              <a:t>in de lengterichting van de romp</a:t>
            </a:r>
          </a:p>
          <a:p>
            <a:pPr marL="914400" lvl="1" indent="-457200">
              <a:buFont typeface="Wingdings" pitchFamily="2" charset="2"/>
              <a:buChar char="Ø"/>
            </a:pPr>
            <a:r>
              <a:rPr lang="nl-NL" sz="2600" dirty="0"/>
              <a:t>de </a:t>
            </a:r>
            <a:r>
              <a:rPr lang="nl-NL" sz="2600" b="1" dirty="0">
                <a:solidFill>
                  <a:srgbClr val="C00000"/>
                </a:solidFill>
              </a:rPr>
              <a:t>dwarsas</a:t>
            </a:r>
            <a:r>
              <a:rPr lang="nl-NL" sz="2600" b="1" dirty="0"/>
              <a:t> </a:t>
            </a:r>
            <a:r>
              <a:rPr lang="nl-NL" sz="2600" dirty="0"/>
              <a:t>in de spanwijdterichting en</a:t>
            </a:r>
          </a:p>
          <a:p>
            <a:pPr marL="914400" lvl="1" indent="-457200">
              <a:buFont typeface="Wingdings" pitchFamily="2" charset="2"/>
              <a:buChar char="Ø"/>
            </a:pPr>
            <a:r>
              <a:rPr lang="nl-NL" sz="2600" dirty="0"/>
              <a:t>de </a:t>
            </a:r>
            <a:r>
              <a:rPr lang="nl-NL" sz="2600" b="1" dirty="0">
                <a:solidFill>
                  <a:srgbClr val="C00000"/>
                </a:solidFill>
              </a:rPr>
              <a:t>topas</a:t>
            </a:r>
            <a:r>
              <a:rPr lang="nl-NL" sz="2600" b="1" dirty="0"/>
              <a:t> </a:t>
            </a:r>
            <a:r>
              <a:rPr lang="nl-NL" sz="2600" dirty="0"/>
              <a:t>loodrecht naar beneden</a:t>
            </a:r>
          </a:p>
        </p:txBody>
      </p:sp>
      <p:pic>
        <p:nvPicPr>
          <p:cNvPr id="2" name="Afbeelding 1"/>
          <p:cNvPicPr>
            <a:picLocks noChangeAspect="1"/>
          </p:cNvPicPr>
          <p:nvPr/>
        </p:nvPicPr>
        <p:blipFill>
          <a:blip r:embed="rId5"/>
          <a:stretch>
            <a:fillRect/>
          </a:stretch>
        </p:blipFill>
        <p:spPr>
          <a:xfrm>
            <a:off x="2059494" y="1115085"/>
            <a:ext cx="5037348" cy="3358232"/>
          </a:xfrm>
          <a:prstGeom prst="rect">
            <a:avLst/>
          </a:prstGeom>
        </p:spPr>
      </p:pic>
      <p:sp>
        <p:nvSpPr>
          <p:cNvPr id="13" name="Text Box 6">
            <a:extLst>
              <a:ext uri="{FF2B5EF4-FFF2-40B4-BE49-F238E27FC236}">
                <a16:creationId xmlns:a16="http://schemas.microsoft.com/office/drawing/2014/main" id="{827F0DBB-BE75-3246-B6D5-59E553364A8B}"/>
              </a:ext>
            </a:extLst>
          </p:cNvPr>
          <p:cNvSpPr txBox="1">
            <a:spLocks noChangeArrowheads="1"/>
          </p:cNvSpPr>
          <p:nvPr/>
        </p:nvSpPr>
        <p:spPr bwMode="auto">
          <a:xfrm>
            <a:off x="179512" y="673532"/>
            <a:ext cx="375996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sz="2800" dirty="0">
                <a:solidFill>
                  <a:schemeClr val="bg1"/>
                </a:solidFill>
              </a:rPr>
              <a:t>Een paar basisbegrippen</a:t>
            </a:r>
          </a:p>
        </p:txBody>
      </p:sp>
      <p:sp>
        <p:nvSpPr>
          <p:cNvPr id="14" name="Text Box 6">
            <a:extLst>
              <a:ext uri="{FF2B5EF4-FFF2-40B4-BE49-F238E27FC236}">
                <a16:creationId xmlns:a16="http://schemas.microsoft.com/office/drawing/2014/main" id="{A8500411-A295-8645-98D6-6F7FB25BB441}"/>
              </a:ext>
            </a:extLst>
          </p:cNvPr>
          <p:cNvSpPr txBox="1">
            <a:spLocks noChangeArrowheads="1"/>
          </p:cNvSpPr>
          <p:nvPr/>
        </p:nvSpPr>
        <p:spPr bwMode="auto">
          <a:xfrm>
            <a:off x="2267744" y="97468"/>
            <a:ext cx="5259453" cy="523220"/>
          </a:xfrm>
          <a:prstGeom prst="rect">
            <a:avLst/>
          </a:prstGeom>
          <a:noFill/>
          <a:ln w="9525">
            <a:noFill/>
            <a:miter lim="800000"/>
            <a:headEnd/>
            <a:tailEnd/>
          </a:ln>
        </p:spPr>
        <p:txBody>
          <a:bodyPr wrap="none">
            <a:spAutoFit/>
          </a:bodyPr>
          <a:lstStyle/>
          <a:p>
            <a:r>
              <a:rPr lang="nl-NL" sz="2800" dirty="0">
                <a:solidFill>
                  <a:schemeClr val="bg1"/>
                </a:solidFill>
              </a:rPr>
              <a:t>5. Beginselen van het zweefvliegen</a:t>
            </a:r>
          </a:p>
        </p:txBody>
      </p:sp>
      <p:sp>
        <p:nvSpPr>
          <p:cNvPr id="15" name="Tijdelijke aanduiding voor dianummer 5">
            <a:extLst>
              <a:ext uri="{FF2B5EF4-FFF2-40B4-BE49-F238E27FC236}">
                <a16:creationId xmlns:a16="http://schemas.microsoft.com/office/drawing/2014/main" id="{2F2F70E2-A5D2-414B-AF59-6935997E0FD1}"/>
              </a:ext>
            </a:extLst>
          </p:cNvPr>
          <p:cNvSpPr>
            <a:spLocks noGrp="1"/>
          </p:cNvSpPr>
          <p:nvPr>
            <p:ph type="sldNum" sz="quarter" idx="12"/>
          </p:nvPr>
        </p:nvSpPr>
        <p:spPr>
          <a:xfrm>
            <a:off x="6553200" y="6356350"/>
            <a:ext cx="2133600" cy="365125"/>
          </a:xfrm>
        </p:spPr>
        <p:txBody>
          <a:bodyPr/>
          <a:lstStyle/>
          <a:p>
            <a:fld id="{04358825-FB57-CA49-8B08-1E99B68E503C}" type="slidenum">
              <a:rPr lang="nl-NL"/>
              <a:pPr/>
              <a:t>9</a:t>
            </a:fld>
            <a:endParaRPr lang="nl-NL"/>
          </a:p>
        </p:txBody>
      </p:sp>
    </p:spTree>
    <p:extLst>
      <p:ext uri="{BB962C8B-B14F-4D97-AF65-F5344CB8AC3E}">
        <p14:creationId xmlns:p14="http://schemas.microsoft.com/office/powerpoint/2010/main" val="394673989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3" name="Rechthoek 2"/>
          <p:cNvSpPr/>
          <p:nvPr/>
        </p:nvSpPr>
        <p:spPr>
          <a:xfrm>
            <a:off x="629410" y="4873997"/>
            <a:ext cx="8101203" cy="1569660"/>
          </a:xfrm>
          <a:prstGeom prst="rect">
            <a:avLst/>
          </a:prstGeom>
        </p:spPr>
        <p:txBody>
          <a:bodyPr wrap="square">
            <a:spAutoFit/>
          </a:bodyPr>
          <a:lstStyle/>
          <a:p>
            <a:pPr marL="457200" indent="-457200">
              <a:buClr>
                <a:srgbClr val="FF0000"/>
              </a:buClr>
              <a:buFont typeface="Wingdings" panose="05000000000000000000" pitchFamily="2" charset="2"/>
              <a:buChar char="Ø"/>
            </a:pPr>
            <a:endParaRPr lang="nl-NL" dirty="0"/>
          </a:p>
          <a:p>
            <a:pPr marL="457200" indent="-457200">
              <a:buFont typeface="Wingdings" panose="05000000000000000000" pitchFamily="2" charset="2"/>
              <a:buChar char="Ø"/>
            </a:pPr>
            <a:r>
              <a:rPr lang="nl-NL" sz="2600" dirty="0"/>
              <a:t>Verstoring doet het vliegtuig van richting veranderen (een richtingsmoment om de topas).</a:t>
            </a:r>
          </a:p>
          <a:p>
            <a:pPr marL="457200" indent="-457200">
              <a:buFont typeface="Wingdings" panose="05000000000000000000" pitchFamily="2" charset="2"/>
              <a:buChar char="Ø"/>
            </a:pPr>
            <a:r>
              <a:rPr lang="nl-NL" sz="2600" dirty="0"/>
              <a:t>Correctie door het </a:t>
            </a:r>
            <a:r>
              <a:rPr lang="nl-NL" sz="2600" b="1" dirty="0">
                <a:solidFill>
                  <a:srgbClr val="C00000"/>
                </a:solidFill>
              </a:rPr>
              <a:t>kielvlak</a:t>
            </a:r>
            <a:r>
              <a:rPr lang="nl-NL" sz="2600" dirty="0"/>
              <a:t>.</a:t>
            </a:r>
          </a:p>
        </p:txBody>
      </p:sp>
      <p:pic>
        <p:nvPicPr>
          <p:cNvPr id="2" name="Afbeelding 1"/>
          <p:cNvPicPr>
            <a:picLocks noChangeAspect="1"/>
          </p:cNvPicPr>
          <p:nvPr/>
        </p:nvPicPr>
        <p:blipFill>
          <a:blip r:embed="rId4"/>
          <a:stretch>
            <a:fillRect/>
          </a:stretch>
        </p:blipFill>
        <p:spPr>
          <a:xfrm>
            <a:off x="2051720" y="1196752"/>
            <a:ext cx="5256584" cy="3863589"/>
          </a:xfrm>
          <a:prstGeom prst="rect">
            <a:avLst/>
          </a:prstGeom>
        </p:spPr>
      </p:pic>
      <p:sp>
        <p:nvSpPr>
          <p:cNvPr id="12" name="Text Box 6">
            <a:extLst>
              <a:ext uri="{FF2B5EF4-FFF2-40B4-BE49-F238E27FC236}">
                <a16:creationId xmlns:a16="http://schemas.microsoft.com/office/drawing/2014/main" id="{0F1C2ED4-A669-D849-A801-87630476FA34}"/>
              </a:ext>
            </a:extLst>
          </p:cNvPr>
          <p:cNvSpPr txBox="1">
            <a:spLocks noChangeArrowheads="1"/>
          </p:cNvSpPr>
          <p:nvPr/>
        </p:nvSpPr>
        <p:spPr bwMode="auto">
          <a:xfrm>
            <a:off x="3059832" y="74538"/>
            <a:ext cx="2106474" cy="523220"/>
          </a:xfrm>
          <a:prstGeom prst="rect">
            <a:avLst/>
          </a:prstGeom>
          <a:noFill/>
          <a:ln w="9525">
            <a:noFill/>
            <a:miter lim="800000"/>
            <a:headEnd/>
            <a:tailEnd/>
          </a:ln>
        </p:spPr>
        <p:txBody>
          <a:bodyPr wrap="none">
            <a:spAutoFit/>
          </a:bodyPr>
          <a:lstStyle/>
          <a:p>
            <a:r>
              <a:rPr lang="nl-NL" sz="2800" dirty="0">
                <a:solidFill>
                  <a:schemeClr val="bg1"/>
                </a:solidFill>
              </a:rPr>
              <a:t>5.3 Stabiliteit</a:t>
            </a:r>
          </a:p>
        </p:txBody>
      </p:sp>
      <p:sp>
        <p:nvSpPr>
          <p:cNvPr id="13" name="Tijdelijke aanduiding voor dianummer 5">
            <a:extLst>
              <a:ext uri="{FF2B5EF4-FFF2-40B4-BE49-F238E27FC236}">
                <a16:creationId xmlns:a16="http://schemas.microsoft.com/office/drawing/2014/main" id="{347D6D96-C591-D741-A77B-6041D52BD277}"/>
              </a:ext>
            </a:extLst>
          </p:cNvPr>
          <p:cNvSpPr>
            <a:spLocks noGrp="1"/>
          </p:cNvSpPr>
          <p:nvPr>
            <p:ph type="sldNum" sz="quarter" idx="12"/>
          </p:nvPr>
        </p:nvSpPr>
        <p:spPr>
          <a:xfrm>
            <a:off x="6553200" y="6356350"/>
            <a:ext cx="2133600" cy="365125"/>
          </a:xfrm>
        </p:spPr>
        <p:txBody>
          <a:bodyPr/>
          <a:lstStyle/>
          <a:p>
            <a:fld id="{5EFD4441-029F-F74E-8277-EA60BAE516F2}" type="slidenum">
              <a:rPr lang="nl-NL"/>
              <a:pPr/>
              <a:t>90</a:t>
            </a:fld>
            <a:endParaRPr lang="nl-NL" dirty="0"/>
          </a:p>
        </p:txBody>
      </p:sp>
      <p:sp>
        <p:nvSpPr>
          <p:cNvPr id="14" name="Text Box 6">
            <a:extLst>
              <a:ext uri="{FF2B5EF4-FFF2-40B4-BE49-F238E27FC236}">
                <a16:creationId xmlns:a16="http://schemas.microsoft.com/office/drawing/2014/main" id="{6D1B0E2C-011A-834D-A111-907647C729D0}"/>
              </a:ext>
            </a:extLst>
          </p:cNvPr>
          <p:cNvSpPr txBox="1">
            <a:spLocks noChangeArrowheads="1"/>
          </p:cNvSpPr>
          <p:nvPr/>
        </p:nvSpPr>
        <p:spPr bwMode="auto">
          <a:xfrm>
            <a:off x="179512" y="673532"/>
            <a:ext cx="2855718"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sz="2800" dirty="0">
                <a:solidFill>
                  <a:schemeClr val="bg1"/>
                </a:solidFill>
              </a:rPr>
              <a:t>Richtingsstabiliteit</a:t>
            </a:r>
          </a:p>
        </p:txBody>
      </p:sp>
    </p:spTree>
    <p:extLst>
      <p:ext uri="{BB962C8B-B14F-4D97-AF65-F5344CB8AC3E}">
        <p14:creationId xmlns:p14="http://schemas.microsoft.com/office/powerpoint/2010/main" val="8694797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3" name="Rechthoek 2"/>
          <p:cNvSpPr/>
          <p:nvPr/>
        </p:nvSpPr>
        <p:spPr>
          <a:xfrm>
            <a:off x="179512" y="4786690"/>
            <a:ext cx="8865046" cy="1569660"/>
          </a:xfrm>
          <a:prstGeom prst="rect">
            <a:avLst/>
          </a:prstGeom>
        </p:spPr>
        <p:txBody>
          <a:bodyPr wrap="square">
            <a:spAutoFit/>
          </a:bodyPr>
          <a:lstStyle/>
          <a:p>
            <a:pPr marL="457200" indent="-457200">
              <a:buClr>
                <a:srgbClr val="FF0000"/>
              </a:buClr>
              <a:buFont typeface="Wingdings" panose="05000000000000000000" pitchFamily="2" charset="2"/>
              <a:buChar char="Ø"/>
            </a:pPr>
            <a:endParaRPr lang="nl-NL" dirty="0"/>
          </a:p>
          <a:p>
            <a:pPr marL="457200" indent="-457200">
              <a:buFont typeface="Wingdings" panose="05000000000000000000" pitchFamily="2" charset="2"/>
              <a:buChar char="Ø"/>
            </a:pPr>
            <a:r>
              <a:rPr lang="nl-NL" sz="2600" dirty="0">
                <a:latin typeface="Calibri" charset="0"/>
              </a:rPr>
              <a:t>Bij een </a:t>
            </a:r>
            <a:r>
              <a:rPr lang="nl-NL" sz="2600" b="1" dirty="0">
                <a:solidFill>
                  <a:srgbClr val="C00000"/>
                </a:solidFill>
                <a:latin typeface="Calibri" charset="0"/>
              </a:rPr>
              <a:t>positieve pijlstelling</a:t>
            </a:r>
            <a:r>
              <a:rPr lang="nl-NL" sz="2600" dirty="0">
                <a:solidFill>
                  <a:srgbClr val="C00000"/>
                </a:solidFill>
                <a:latin typeface="Calibri" charset="0"/>
              </a:rPr>
              <a:t> </a:t>
            </a:r>
            <a:r>
              <a:rPr lang="nl-NL" sz="2600" dirty="0">
                <a:latin typeface="Calibri" charset="0"/>
              </a:rPr>
              <a:t>helpt de </a:t>
            </a:r>
            <a:r>
              <a:rPr lang="nl-NL" sz="2600" dirty="0">
                <a:solidFill>
                  <a:srgbClr val="C00000"/>
                </a:solidFill>
                <a:latin typeface="Calibri" charset="0"/>
              </a:rPr>
              <a:t>pijlvorm</a:t>
            </a:r>
            <a:r>
              <a:rPr lang="nl-NL" sz="2600" dirty="0">
                <a:latin typeface="Calibri" charset="0"/>
              </a:rPr>
              <a:t> van de vleugel ook enigszins doordat de naar voren gaande vleugel meer haaks op de wind komt (meer weerstand).</a:t>
            </a:r>
            <a:endParaRPr lang="nl-NL" sz="2600" dirty="0"/>
          </a:p>
        </p:txBody>
      </p:sp>
      <p:pic>
        <p:nvPicPr>
          <p:cNvPr id="4" name="Afbeelding 3"/>
          <p:cNvPicPr>
            <a:picLocks noChangeAspect="1"/>
          </p:cNvPicPr>
          <p:nvPr/>
        </p:nvPicPr>
        <p:blipFill rotWithShape="1">
          <a:blip r:embed="rId4"/>
          <a:srcRect l="3486" t="15375" r="4494" b="5108"/>
          <a:stretch/>
        </p:blipFill>
        <p:spPr>
          <a:xfrm>
            <a:off x="773906" y="1255427"/>
            <a:ext cx="7603183" cy="3427379"/>
          </a:xfrm>
          <a:prstGeom prst="rect">
            <a:avLst/>
          </a:prstGeom>
        </p:spPr>
      </p:pic>
      <p:sp>
        <p:nvSpPr>
          <p:cNvPr id="12" name="Text Box 6">
            <a:extLst>
              <a:ext uri="{FF2B5EF4-FFF2-40B4-BE49-F238E27FC236}">
                <a16:creationId xmlns:a16="http://schemas.microsoft.com/office/drawing/2014/main" id="{C2F8AF35-6DE4-8647-AE22-7A2324B37AA5}"/>
              </a:ext>
            </a:extLst>
          </p:cNvPr>
          <p:cNvSpPr txBox="1">
            <a:spLocks noChangeArrowheads="1"/>
          </p:cNvSpPr>
          <p:nvPr/>
        </p:nvSpPr>
        <p:spPr bwMode="auto">
          <a:xfrm>
            <a:off x="3059832" y="74538"/>
            <a:ext cx="2106474" cy="523220"/>
          </a:xfrm>
          <a:prstGeom prst="rect">
            <a:avLst/>
          </a:prstGeom>
          <a:noFill/>
          <a:ln w="9525">
            <a:noFill/>
            <a:miter lim="800000"/>
            <a:headEnd/>
            <a:tailEnd/>
          </a:ln>
        </p:spPr>
        <p:txBody>
          <a:bodyPr wrap="none">
            <a:spAutoFit/>
          </a:bodyPr>
          <a:lstStyle/>
          <a:p>
            <a:r>
              <a:rPr lang="nl-NL" sz="2800" dirty="0">
                <a:solidFill>
                  <a:schemeClr val="bg1"/>
                </a:solidFill>
              </a:rPr>
              <a:t>5.3 Stabiliteit</a:t>
            </a:r>
          </a:p>
        </p:txBody>
      </p:sp>
      <p:sp>
        <p:nvSpPr>
          <p:cNvPr id="13" name="Tijdelijke aanduiding voor dianummer 5">
            <a:extLst>
              <a:ext uri="{FF2B5EF4-FFF2-40B4-BE49-F238E27FC236}">
                <a16:creationId xmlns:a16="http://schemas.microsoft.com/office/drawing/2014/main" id="{4F2721AF-940A-3C45-BD50-D77934799995}"/>
              </a:ext>
            </a:extLst>
          </p:cNvPr>
          <p:cNvSpPr>
            <a:spLocks noGrp="1"/>
          </p:cNvSpPr>
          <p:nvPr>
            <p:ph type="sldNum" sz="quarter" idx="12"/>
          </p:nvPr>
        </p:nvSpPr>
        <p:spPr>
          <a:xfrm>
            <a:off x="6553200" y="6356350"/>
            <a:ext cx="2133600" cy="365125"/>
          </a:xfrm>
        </p:spPr>
        <p:txBody>
          <a:bodyPr/>
          <a:lstStyle/>
          <a:p>
            <a:fld id="{5EFD4441-029F-F74E-8277-EA60BAE516F2}" type="slidenum">
              <a:rPr lang="nl-NL"/>
              <a:pPr/>
              <a:t>91</a:t>
            </a:fld>
            <a:endParaRPr lang="nl-NL" dirty="0"/>
          </a:p>
        </p:txBody>
      </p:sp>
      <p:sp>
        <p:nvSpPr>
          <p:cNvPr id="14" name="Text Box 6">
            <a:extLst>
              <a:ext uri="{FF2B5EF4-FFF2-40B4-BE49-F238E27FC236}">
                <a16:creationId xmlns:a16="http://schemas.microsoft.com/office/drawing/2014/main" id="{BC938B8F-6961-1240-BA4E-AD605DF6FCFD}"/>
              </a:ext>
            </a:extLst>
          </p:cNvPr>
          <p:cNvSpPr txBox="1">
            <a:spLocks noChangeArrowheads="1"/>
          </p:cNvSpPr>
          <p:nvPr/>
        </p:nvSpPr>
        <p:spPr bwMode="auto">
          <a:xfrm>
            <a:off x="179512" y="673532"/>
            <a:ext cx="2855718"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sz="2800" dirty="0">
                <a:solidFill>
                  <a:schemeClr val="bg1"/>
                </a:solidFill>
              </a:rPr>
              <a:t>Richtingsstabiliteit</a:t>
            </a:r>
          </a:p>
        </p:txBody>
      </p:sp>
    </p:spTree>
    <p:extLst>
      <p:ext uri="{BB962C8B-B14F-4D97-AF65-F5344CB8AC3E}">
        <p14:creationId xmlns:p14="http://schemas.microsoft.com/office/powerpoint/2010/main" val="221740790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 name="Tekstvak 1"/>
          <p:cNvSpPr txBox="1"/>
          <p:nvPr/>
        </p:nvSpPr>
        <p:spPr>
          <a:xfrm>
            <a:off x="307975" y="4690581"/>
            <a:ext cx="8813932" cy="2092881"/>
          </a:xfrm>
          <a:prstGeom prst="rect">
            <a:avLst/>
          </a:prstGeom>
          <a:noFill/>
        </p:spPr>
        <p:txBody>
          <a:bodyPr wrap="square" rtlCol="0">
            <a:spAutoFit/>
          </a:bodyPr>
          <a:lstStyle/>
          <a:p>
            <a:pPr marL="457200" indent="-457200">
              <a:buClr>
                <a:schemeClr val="tx1"/>
              </a:buClr>
              <a:buFont typeface="Wingdings" panose="05000000000000000000" pitchFamily="2" charset="2"/>
              <a:buChar char="Ø"/>
            </a:pPr>
            <a:r>
              <a:rPr lang="nl-NL" sz="2600" b="1" dirty="0">
                <a:solidFill>
                  <a:srgbClr val="C00000"/>
                </a:solidFill>
              </a:rPr>
              <a:t>Negatieve pijlstelling</a:t>
            </a:r>
            <a:r>
              <a:rPr lang="nl-NL" sz="2600" dirty="0"/>
              <a:t> de rechter vleugel krijgt meer weerstand. Er is dus een grotere kracht nodig van het kielvlak voor de correctie. Er is een </a:t>
            </a:r>
            <a:r>
              <a:rPr lang="nl-NL" sz="2600" dirty="0">
                <a:solidFill>
                  <a:srgbClr val="C00000"/>
                </a:solidFill>
              </a:rPr>
              <a:t>groter kielvlak</a:t>
            </a:r>
            <a:r>
              <a:rPr lang="nl-NL" sz="2600" dirty="0"/>
              <a:t> nodig dan bij een positieve pijl.</a:t>
            </a:r>
          </a:p>
          <a:p>
            <a:pPr marL="457200" indent="-457200">
              <a:buClr>
                <a:srgbClr val="FF0000"/>
              </a:buClr>
              <a:buFont typeface="Wingdings" panose="05000000000000000000" pitchFamily="2" charset="2"/>
              <a:buChar char="Ø"/>
            </a:pPr>
            <a:endParaRPr lang="nl-NL" sz="2600" dirty="0"/>
          </a:p>
        </p:txBody>
      </p:sp>
      <p:sp>
        <p:nvSpPr>
          <p:cNvPr id="3" name="AutoShape 2" descr="http://www.zweefvliegopleiding.nl/images/beginselen/k13.jpg"/>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 name="AutoShape 4" descr="http://www.zweefvliegopleiding.nl/images/beginselen/k13.jpg"/>
          <p:cNvSpPr>
            <a:spLocks noChangeAspect="1" noChangeArrowheads="1"/>
          </p:cNvSpPr>
          <p:nvPr/>
        </p:nvSpPr>
        <p:spPr bwMode="auto">
          <a:xfrm>
            <a:off x="63500" y="-136525"/>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026" name="Picture 2" descr="http://www.zweefvliegopleiding.nl/images/beginselen/k13.jpg"/>
          <p:cNvPicPr>
            <a:picLocks noChangeAspect="1" noChangeArrowheads="1"/>
          </p:cNvPicPr>
          <p:nvPr/>
        </p:nvPicPr>
        <p:blipFill rotWithShape="1">
          <a:blip r:embed="rId5">
            <a:extLst>
              <a:ext uri="{28A0092B-C50C-407E-A947-70E740481C1C}">
                <a14:useLocalDpi xmlns:a14="http://schemas.microsoft.com/office/drawing/2010/main" val="0"/>
              </a:ext>
            </a:extLst>
          </a:blip>
          <a:srcRect l="3778" t="11201"/>
          <a:stretch/>
        </p:blipFill>
        <p:spPr bwMode="auto">
          <a:xfrm>
            <a:off x="1822437" y="1196752"/>
            <a:ext cx="5499125" cy="3391696"/>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 Box 6">
            <a:extLst>
              <a:ext uri="{FF2B5EF4-FFF2-40B4-BE49-F238E27FC236}">
                <a16:creationId xmlns:a16="http://schemas.microsoft.com/office/drawing/2014/main" id="{B9E67ECD-35B9-9543-8E96-491A3F3593CD}"/>
              </a:ext>
            </a:extLst>
          </p:cNvPr>
          <p:cNvSpPr txBox="1">
            <a:spLocks noChangeArrowheads="1"/>
          </p:cNvSpPr>
          <p:nvPr/>
        </p:nvSpPr>
        <p:spPr bwMode="auto">
          <a:xfrm>
            <a:off x="3059832" y="74538"/>
            <a:ext cx="2106474" cy="523220"/>
          </a:xfrm>
          <a:prstGeom prst="rect">
            <a:avLst/>
          </a:prstGeom>
          <a:noFill/>
          <a:ln w="9525">
            <a:noFill/>
            <a:miter lim="800000"/>
            <a:headEnd/>
            <a:tailEnd/>
          </a:ln>
        </p:spPr>
        <p:txBody>
          <a:bodyPr wrap="none">
            <a:spAutoFit/>
          </a:bodyPr>
          <a:lstStyle/>
          <a:p>
            <a:r>
              <a:rPr lang="nl-NL" sz="2800" dirty="0">
                <a:solidFill>
                  <a:schemeClr val="bg1"/>
                </a:solidFill>
              </a:rPr>
              <a:t>5.3 Stabiliteit</a:t>
            </a:r>
          </a:p>
        </p:txBody>
      </p:sp>
      <p:sp>
        <p:nvSpPr>
          <p:cNvPr id="15" name="Tijdelijke aanduiding voor dianummer 5">
            <a:extLst>
              <a:ext uri="{FF2B5EF4-FFF2-40B4-BE49-F238E27FC236}">
                <a16:creationId xmlns:a16="http://schemas.microsoft.com/office/drawing/2014/main" id="{B00DBEEF-FFBC-BC4B-92FA-93FAE2283676}"/>
              </a:ext>
            </a:extLst>
          </p:cNvPr>
          <p:cNvSpPr>
            <a:spLocks noGrp="1"/>
          </p:cNvSpPr>
          <p:nvPr>
            <p:ph type="sldNum" sz="quarter" idx="12"/>
          </p:nvPr>
        </p:nvSpPr>
        <p:spPr>
          <a:xfrm>
            <a:off x="6553200" y="6356350"/>
            <a:ext cx="2133600" cy="365125"/>
          </a:xfrm>
        </p:spPr>
        <p:txBody>
          <a:bodyPr/>
          <a:lstStyle/>
          <a:p>
            <a:fld id="{5EFD4441-029F-F74E-8277-EA60BAE516F2}" type="slidenum">
              <a:rPr lang="nl-NL"/>
              <a:pPr/>
              <a:t>92</a:t>
            </a:fld>
            <a:endParaRPr lang="nl-NL" dirty="0"/>
          </a:p>
        </p:txBody>
      </p:sp>
      <p:sp>
        <p:nvSpPr>
          <p:cNvPr id="16" name="Text Box 6">
            <a:extLst>
              <a:ext uri="{FF2B5EF4-FFF2-40B4-BE49-F238E27FC236}">
                <a16:creationId xmlns:a16="http://schemas.microsoft.com/office/drawing/2014/main" id="{8154370C-AFDF-C942-8965-1210E696315F}"/>
              </a:ext>
            </a:extLst>
          </p:cNvPr>
          <p:cNvSpPr txBox="1">
            <a:spLocks noChangeArrowheads="1"/>
          </p:cNvSpPr>
          <p:nvPr/>
        </p:nvSpPr>
        <p:spPr bwMode="auto">
          <a:xfrm>
            <a:off x="179512" y="673532"/>
            <a:ext cx="2855718"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sz="2800" dirty="0">
                <a:solidFill>
                  <a:schemeClr val="bg1"/>
                </a:solidFill>
              </a:rPr>
              <a:t>Richtingsstabiliteit</a:t>
            </a:r>
          </a:p>
        </p:txBody>
      </p:sp>
    </p:spTree>
    <p:extLst>
      <p:ext uri="{BB962C8B-B14F-4D97-AF65-F5344CB8AC3E}">
        <p14:creationId xmlns:p14="http://schemas.microsoft.com/office/powerpoint/2010/main" val="307528388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3" name="Rechthoek 2"/>
          <p:cNvSpPr/>
          <p:nvPr/>
        </p:nvSpPr>
        <p:spPr>
          <a:xfrm>
            <a:off x="195263" y="4454460"/>
            <a:ext cx="9143999" cy="1692771"/>
          </a:xfrm>
          <a:prstGeom prst="rect">
            <a:avLst/>
          </a:prstGeom>
        </p:spPr>
        <p:txBody>
          <a:bodyPr wrap="square">
            <a:spAutoFit/>
          </a:bodyPr>
          <a:lstStyle/>
          <a:p>
            <a:pPr marL="457200" indent="-457200">
              <a:buFont typeface="Wingdings" charset="0"/>
              <a:buChar char="Ø"/>
            </a:pPr>
            <a:r>
              <a:rPr lang="nl-NL" sz="2600" dirty="0"/>
              <a:t>Verstoring laat een vleugel omhoog gaan. </a:t>
            </a:r>
            <a:r>
              <a:rPr lang="nl-NL" sz="2600" dirty="0">
                <a:latin typeface="Calibri" charset="0"/>
              </a:rPr>
              <a:t>Dan volgt er een </a:t>
            </a:r>
            <a:r>
              <a:rPr lang="nl-NL" sz="2600" dirty="0">
                <a:solidFill>
                  <a:srgbClr val="C00000"/>
                </a:solidFill>
                <a:latin typeface="Calibri" charset="0"/>
              </a:rPr>
              <a:t>correctie door de V-stelling.</a:t>
            </a:r>
            <a:r>
              <a:rPr lang="nl-NL" sz="2600" dirty="0">
                <a:latin typeface="Calibri" charset="0"/>
              </a:rPr>
              <a:t> </a:t>
            </a:r>
          </a:p>
          <a:p>
            <a:pPr marL="457200" indent="-457200">
              <a:buFont typeface="Wingdings" charset="0"/>
              <a:buChar char="Ø"/>
            </a:pPr>
            <a:r>
              <a:rPr lang="nl-NL" sz="2600" dirty="0">
                <a:latin typeface="Calibri" charset="0"/>
              </a:rPr>
              <a:t>Deze veroorzaakt een verschil in aanvalshoek links/rechts waardoor de lage vleugel meer lift krijgt. </a:t>
            </a:r>
          </a:p>
        </p:txBody>
      </p:sp>
      <p:pic>
        <p:nvPicPr>
          <p:cNvPr id="2052" name="Picture 4" descr="http://www.zweefvliegopleiding.nl/images/beginselen/1000-4.jpg"/>
          <p:cNvPicPr>
            <a:picLocks noChangeAspect="1" noChangeArrowheads="1"/>
          </p:cNvPicPr>
          <p:nvPr/>
        </p:nvPicPr>
        <p:blipFill rotWithShape="1">
          <a:blip r:embed="rId5">
            <a:extLst>
              <a:ext uri="{28A0092B-C50C-407E-A947-70E740481C1C}">
                <a14:useLocalDpi xmlns:a14="http://schemas.microsoft.com/office/drawing/2010/main" val="0"/>
              </a:ext>
            </a:extLst>
          </a:blip>
          <a:srcRect l="1899" t="30656" r="1962" b="32149"/>
          <a:stretch/>
        </p:blipFill>
        <p:spPr bwMode="auto">
          <a:xfrm>
            <a:off x="1043607" y="1267693"/>
            <a:ext cx="7056784" cy="1224000"/>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Afbeelding 1"/>
          <p:cNvPicPr>
            <a:picLocks noChangeAspect="1"/>
          </p:cNvPicPr>
          <p:nvPr/>
        </p:nvPicPr>
        <p:blipFill rotWithShape="1">
          <a:blip r:embed="rId6"/>
          <a:srcRect l="3922"/>
          <a:stretch/>
        </p:blipFill>
        <p:spPr>
          <a:xfrm>
            <a:off x="1043606" y="2627749"/>
            <a:ext cx="7056785" cy="1603619"/>
          </a:xfrm>
          <a:prstGeom prst="rect">
            <a:avLst/>
          </a:prstGeom>
        </p:spPr>
      </p:pic>
      <p:sp>
        <p:nvSpPr>
          <p:cNvPr id="13" name="Text Box 6">
            <a:extLst>
              <a:ext uri="{FF2B5EF4-FFF2-40B4-BE49-F238E27FC236}">
                <a16:creationId xmlns:a16="http://schemas.microsoft.com/office/drawing/2014/main" id="{273D7522-0B0B-B444-BF7F-154200D850FB}"/>
              </a:ext>
            </a:extLst>
          </p:cNvPr>
          <p:cNvSpPr txBox="1">
            <a:spLocks noChangeArrowheads="1"/>
          </p:cNvSpPr>
          <p:nvPr/>
        </p:nvSpPr>
        <p:spPr bwMode="auto">
          <a:xfrm>
            <a:off x="3059832" y="74538"/>
            <a:ext cx="2106474" cy="523220"/>
          </a:xfrm>
          <a:prstGeom prst="rect">
            <a:avLst/>
          </a:prstGeom>
          <a:noFill/>
          <a:ln w="9525">
            <a:noFill/>
            <a:miter lim="800000"/>
            <a:headEnd/>
            <a:tailEnd/>
          </a:ln>
        </p:spPr>
        <p:txBody>
          <a:bodyPr wrap="none">
            <a:spAutoFit/>
          </a:bodyPr>
          <a:lstStyle/>
          <a:p>
            <a:r>
              <a:rPr lang="nl-NL" sz="2800" dirty="0">
                <a:solidFill>
                  <a:schemeClr val="bg1"/>
                </a:solidFill>
              </a:rPr>
              <a:t>5.3 Stabiliteit</a:t>
            </a:r>
          </a:p>
        </p:txBody>
      </p:sp>
      <p:sp>
        <p:nvSpPr>
          <p:cNvPr id="14" name="Tijdelijke aanduiding voor dianummer 5">
            <a:extLst>
              <a:ext uri="{FF2B5EF4-FFF2-40B4-BE49-F238E27FC236}">
                <a16:creationId xmlns:a16="http://schemas.microsoft.com/office/drawing/2014/main" id="{D5FE2EBD-64F9-0148-B0C1-EE6DC252D651}"/>
              </a:ext>
            </a:extLst>
          </p:cNvPr>
          <p:cNvSpPr>
            <a:spLocks noGrp="1"/>
          </p:cNvSpPr>
          <p:nvPr>
            <p:ph type="sldNum" sz="quarter" idx="12"/>
          </p:nvPr>
        </p:nvSpPr>
        <p:spPr>
          <a:xfrm>
            <a:off x="6553200" y="6356350"/>
            <a:ext cx="2133600" cy="365125"/>
          </a:xfrm>
        </p:spPr>
        <p:txBody>
          <a:bodyPr/>
          <a:lstStyle/>
          <a:p>
            <a:fld id="{5EFD4441-029F-F74E-8277-EA60BAE516F2}" type="slidenum">
              <a:rPr lang="nl-NL"/>
              <a:pPr/>
              <a:t>93</a:t>
            </a:fld>
            <a:endParaRPr lang="nl-NL" dirty="0"/>
          </a:p>
        </p:txBody>
      </p:sp>
      <p:sp>
        <p:nvSpPr>
          <p:cNvPr id="15" name="Text Box 6">
            <a:extLst>
              <a:ext uri="{FF2B5EF4-FFF2-40B4-BE49-F238E27FC236}">
                <a16:creationId xmlns:a16="http://schemas.microsoft.com/office/drawing/2014/main" id="{B07EB49D-6380-944F-986D-103912406A6C}"/>
              </a:ext>
            </a:extLst>
          </p:cNvPr>
          <p:cNvSpPr txBox="1">
            <a:spLocks noChangeArrowheads="1"/>
          </p:cNvSpPr>
          <p:nvPr/>
        </p:nvSpPr>
        <p:spPr bwMode="auto">
          <a:xfrm>
            <a:off x="179512" y="673532"/>
            <a:ext cx="1998881"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sz="2800" dirty="0">
                <a:solidFill>
                  <a:schemeClr val="bg1"/>
                </a:solidFill>
              </a:rPr>
              <a:t>Rolstabiliteit</a:t>
            </a:r>
          </a:p>
        </p:txBody>
      </p:sp>
    </p:spTree>
    <p:extLst>
      <p:ext uri="{BB962C8B-B14F-4D97-AF65-F5344CB8AC3E}">
        <p14:creationId xmlns:p14="http://schemas.microsoft.com/office/powerpoint/2010/main" val="18951463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 name="Tekstvak 1"/>
          <p:cNvSpPr txBox="1"/>
          <p:nvPr/>
        </p:nvSpPr>
        <p:spPr>
          <a:xfrm>
            <a:off x="179512" y="4725144"/>
            <a:ext cx="8793038" cy="1692771"/>
          </a:xfrm>
          <a:prstGeom prst="rect">
            <a:avLst/>
          </a:prstGeom>
          <a:noFill/>
        </p:spPr>
        <p:txBody>
          <a:bodyPr wrap="square" rtlCol="0">
            <a:spAutoFit/>
          </a:bodyPr>
          <a:lstStyle/>
          <a:p>
            <a:pPr marL="457200" indent="-457200">
              <a:buFont typeface="Wingdings" panose="05000000000000000000" pitchFamily="2" charset="2"/>
              <a:buChar char="Ø"/>
            </a:pPr>
            <a:r>
              <a:rPr lang="nl-NL" sz="2600" dirty="0"/>
              <a:t>Kleinere </a:t>
            </a:r>
            <a:r>
              <a:rPr lang="nl-NL" sz="2600" dirty="0">
                <a:solidFill>
                  <a:srgbClr val="C00000"/>
                </a:solidFill>
              </a:rPr>
              <a:t>instelhoek stabilo</a:t>
            </a:r>
            <a:r>
              <a:rPr lang="nl-NL" sz="2600" dirty="0"/>
              <a:t>.</a:t>
            </a:r>
          </a:p>
          <a:p>
            <a:pPr marL="457200" indent="-457200">
              <a:buClr>
                <a:schemeClr val="tx1"/>
              </a:buClr>
              <a:buFont typeface="Wingdings" panose="05000000000000000000" pitchFamily="2" charset="2"/>
              <a:buChar char="Ø"/>
            </a:pPr>
            <a:r>
              <a:rPr lang="nl-NL" sz="2600" b="1" dirty="0">
                <a:solidFill>
                  <a:srgbClr val="C00000"/>
                </a:solidFill>
              </a:rPr>
              <a:t>Wrong</a:t>
            </a:r>
            <a:r>
              <a:rPr lang="nl-NL" sz="2600" dirty="0"/>
              <a:t>: Instelhoek neemt af naar de tip toe.</a:t>
            </a:r>
          </a:p>
          <a:p>
            <a:pPr marL="457200" indent="-457200">
              <a:buFont typeface="Wingdings" panose="05000000000000000000" pitchFamily="2" charset="2"/>
              <a:buChar char="Ø"/>
            </a:pPr>
            <a:r>
              <a:rPr lang="nl-NL" sz="2600" dirty="0"/>
              <a:t>De vleugel overtrekt eerst bij de romp en het laatst bij de tip.</a:t>
            </a:r>
          </a:p>
          <a:p>
            <a:pPr marL="457200" indent="-457200">
              <a:buFont typeface="Wingdings" panose="05000000000000000000" pitchFamily="2" charset="2"/>
              <a:buChar char="Ø"/>
            </a:pPr>
            <a:r>
              <a:rPr lang="nl-NL" sz="2600" dirty="0"/>
              <a:t>Meer </a:t>
            </a:r>
            <a:r>
              <a:rPr lang="nl-NL" sz="2600" dirty="0">
                <a:solidFill>
                  <a:srgbClr val="C00000"/>
                </a:solidFill>
              </a:rPr>
              <a:t>elliptische</a:t>
            </a:r>
            <a:r>
              <a:rPr lang="nl-NL" sz="2600" dirty="0"/>
              <a:t> liftverdeling.</a:t>
            </a:r>
          </a:p>
        </p:txBody>
      </p:sp>
      <p:pic>
        <p:nvPicPr>
          <p:cNvPr id="3076" name="Picture 4" descr="http://www.zweefvliegopleiding.nl/images/beginselen/1000.jpg"/>
          <p:cNvPicPr>
            <a:picLocks noChangeAspect="1" noChangeArrowheads="1"/>
          </p:cNvPicPr>
          <p:nvPr/>
        </p:nvPicPr>
        <p:blipFill rotWithShape="1">
          <a:blip r:embed="rId5">
            <a:extLst>
              <a:ext uri="{28A0092B-C50C-407E-A947-70E740481C1C}">
                <a14:useLocalDpi xmlns:a14="http://schemas.microsoft.com/office/drawing/2010/main" val="0"/>
              </a:ext>
            </a:extLst>
          </a:blip>
          <a:srcRect l="1770" t="33800" r="2066" b="26922"/>
          <a:stretch/>
        </p:blipFill>
        <p:spPr bwMode="auto">
          <a:xfrm>
            <a:off x="724240" y="3293905"/>
            <a:ext cx="7482408" cy="1186825"/>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 Box 6">
            <a:extLst>
              <a:ext uri="{FF2B5EF4-FFF2-40B4-BE49-F238E27FC236}">
                <a16:creationId xmlns:a16="http://schemas.microsoft.com/office/drawing/2014/main" id="{50661C40-69EC-274D-91D8-E6369F2C05C2}"/>
              </a:ext>
            </a:extLst>
          </p:cNvPr>
          <p:cNvSpPr txBox="1">
            <a:spLocks noChangeArrowheads="1"/>
          </p:cNvSpPr>
          <p:nvPr/>
        </p:nvSpPr>
        <p:spPr bwMode="auto">
          <a:xfrm>
            <a:off x="3059832" y="74538"/>
            <a:ext cx="2106474" cy="523220"/>
          </a:xfrm>
          <a:prstGeom prst="rect">
            <a:avLst/>
          </a:prstGeom>
          <a:noFill/>
          <a:ln w="9525">
            <a:noFill/>
            <a:miter lim="800000"/>
            <a:headEnd/>
            <a:tailEnd/>
          </a:ln>
        </p:spPr>
        <p:txBody>
          <a:bodyPr wrap="none">
            <a:spAutoFit/>
          </a:bodyPr>
          <a:lstStyle/>
          <a:p>
            <a:r>
              <a:rPr lang="nl-NL" sz="2800" dirty="0">
                <a:solidFill>
                  <a:schemeClr val="bg1"/>
                </a:solidFill>
              </a:rPr>
              <a:t>5.3 Stabiliteit</a:t>
            </a:r>
          </a:p>
        </p:txBody>
      </p:sp>
      <p:sp>
        <p:nvSpPr>
          <p:cNvPr id="13" name="Tijdelijke aanduiding voor dianummer 5">
            <a:extLst>
              <a:ext uri="{FF2B5EF4-FFF2-40B4-BE49-F238E27FC236}">
                <a16:creationId xmlns:a16="http://schemas.microsoft.com/office/drawing/2014/main" id="{80244EC4-EE54-0E4C-88D2-B50474B8AF02}"/>
              </a:ext>
            </a:extLst>
          </p:cNvPr>
          <p:cNvSpPr>
            <a:spLocks noGrp="1"/>
          </p:cNvSpPr>
          <p:nvPr>
            <p:ph type="sldNum" sz="quarter" idx="12"/>
          </p:nvPr>
        </p:nvSpPr>
        <p:spPr>
          <a:xfrm>
            <a:off x="6553200" y="6356350"/>
            <a:ext cx="2133600" cy="365125"/>
          </a:xfrm>
        </p:spPr>
        <p:txBody>
          <a:bodyPr/>
          <a:lstStyle/>
          <a:p>
            <a:fld id="{5EFD4441-029F-F74E-8277-EA60BAE516F2}" type="slidenum">
              <a:rPr lang="nl-NL"/>
              <a:pPr/>
              <a:t>94</a:t>
            </a:fld>
            <a:endParaRPr lang="nl-NL" dirty="0"/>
          </a:p>
        </p:txBody>
      </p:sp>
      <p:sp>
        <p:nvSpPr>
          <p:cNvPr id="14" name="Text Box 6">
            <a:extLst>
              <a:ext uri="{FF2B5EF4-FFF2-40B4-BE49-F238E27FC236}">
                <a16:creationId xmlns:a16="http://schemas.microsoft.com/office/drawing/2014/main" id="{288C63EC-4D78-F048-89C6-D2E252D1943A}"/>
              </a:ext>
            </a:extLst>
          </p:cNvPr>
          <p:cNvSpPr txBox="1">
            <a:spLocks noChangeArrowheads="1"/>
          </p:cNvSpPr>
          <p:nvPr/>
        </p:nvSpPr>
        <p:spPr bwMode="auto">
          <a:xfrm>
            <a:off x="179512" y="673532"/>
            <a:ext cx="1696426"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sz="2800" dirty="0">
                <a:solidFill>
                  <a:schemeClr val="bg1"/>
                </a:solidFill>
              </a:rPr>
              <a:t>Instelhoek</a:t>
            </a:r>
          </a:p>
        </p:txBody>
      </p:sp>
      <p:pic>
        <p:nvPicPr>
          <p:cNvPr id="53250" name="Picture 2">
            <a:extLst>
              <a:ext uri="{FF2B5EF4-FFF2-40B4-BE49-F238E27FC236}">
                <a16:creationId xmlns:a16="http://schemas.microsoft.com/office/drawing/2014/main" id="{50D115DD-8221-C244-A3D9-7CA19DF6540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05" t="13831" b="8428"/>
          <a:stretch/>
        </p:blipFill>
        <p:spPr bwMode="auto">
          <a:xfrm>
            <a:off x="724240" y="1271587"/>
            <a:ext cx="7482408" cy="1856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89842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2362499" y="3136899"/>
            <a:ext cx="4809528" cy="707886"/>
          </a:xfrm>
          <a:prstGeom prst="rect">
            <a:avLst/>
          </a:prstGeom>
          <a:noFill/>
          <a:ln w="9525">
            <a:noFill/>
            <a:miter lim="800000"/>
            <a:headEnd/>
            <a:tailEnd/>
          </a:ln>
        </p:spPr>
        <p:txBody>
          <a:bodyPr wrap="square">
            <a:spAutoFit/>
          </a:bodyPr>
          <a:lstStyle/>
          <a:p>
            <a:r>
              <a:rPr lang="nl-NL" sz="4000" dirty="0">
                <a:solidFill>
                  <a:schemeClr val="bg1"/>
                </a:solidFill>
              </a:rPr>
              <a:t>5.4 Besturingssysteem</a:t>
            </a:r>
          </a:p>
        </p:txBody>
      </p:sp>
    </p:spTree>
    <p:extLst>
      <p:ext uri="{BB962C8B-B14F-4D97-AF65-F5344CB8AC3E}">
        <p14:creationId xmlns:p14="http://schemas.microsoft.com/office/powerpoint/2010/main" val="31705237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 name="Tekstvak 1"/>
          <p:cNvSpPr txBox="1"/>
          <p:nvPr/>
        </p:nvSpPr>
        <p:spPr>
          <a:xfrm>
            <a:off x="251520" y="4437112"/>
            <a:ext cx="8640960" cy="2092881"/>
          </a:xfrm>
          <a:prstGeom prst="rect">
            <a:avLst/>
          </a:prstGeom>
          <a:noFill/>
        </p:spPr>
        <p:txBody>
          <a:bodyPr wrap="square" rtlCol="0">
            <a:spAutoFit/>
          </a:bodyPr>
          <a:lstStyle/>
          <a:p>
            <a:pPr>
              <a:buClr>
                <a:schemeClr val="tx1"/>
              </a:buClr>
            </a:pPr>
            <a:r>
              <a:rPr lang="nl-NL" sz="2600" dirty="0"/>
              <a:t>Een zweefvliegtuig heeft </a:t>
            </a:r>
            <a:r>
              <a:rPr lang="nl-NL" sz="2600" dirty="0">
                <a:solidFill>
                  <a:srgbClr val="C00000"/>
                </a:solidFill>
              </a:rPr>
              <a:t>3 stuurvlakken </a:t>
            </a:r>
            <a:r>
              <a:rPr lang="nl-NL" sz="2600" dirty="0"/>
              <a:t>(roeren) waarmee het om drie assen kan worden bestuurd:</a:t>
            </a:r>
          </a:p>
          <a:p>
            <a:pPr marL="457200" indent="-457200">
              <a:buClr>
                <a:schemeClr val="tx1"/>
              </a:buClr>
              <a:buFont typeface="Wingdings" panose="05000000000000000000" pitchFamily="2" charset="2"/>
              <a:buChar char="Ø"/>
            </a:pPr>
            <a:r>
              <a:rPr lang="nl-NL" sz="2600" dirty="0"/>
              <a:t>het </a:t>
            </a:r>
            <a:r>
              <a:rPr lang="nl-NL" sz="2600" dirty="0">
                <a:solidFill>
                  <a:srgbClr val="C00000"/>
                </a:solidFill>
              </a:rPr>
              <a:t>stabilo</a:t>
            </a:r>
            <a:r>
              <a:rPr lang="nl-NL" sz="2600" dirty="0"/>
              <a:t> met daaraan het </a:t>
            </a:r>
            <a:r>
              <a:rPr lang="nl-NL" sz="2600" b="1" dirty="0">
                <a:solidFill>
                  <a:srgbClr val="C00000"/>
                </a:solidFill>
              </a:rPr>
              <a:t>hoogteroer</a:t>
            </a:r>
            <a:r>
              <a:rPr lang="nl-NL" sz="2600" dirty="0"/>
              <a:t>, </a:t>
            </a:r>
          </a:p>
          <a:p>
            <a:pPr marL="457200" indent="-457200">
              <a:buClr>
                <a:schemeClr val="tx1"/>
              </a:buClr>
              <a:buFont typeface="Wingdings" panose="05000000000000000000" pitchFamily="2" charset="2"/>
              <a:buChar char="Ø"/>
            </a:pPr>
            <a:r>
              <a:rPr lang="nl-NL" sz="2600" dirty="0"/>
              <a:t>de vleugels met de </a:t>
            </a:r>
            <a:r>
              <a:rPr lang="nl-NL" sz="2600" b="1" dirty="0">
                <a:solidFill>
                  <a:srgbClr val="C00000"/>
                </a:solidFill>
              </a:rPr>
              <a:t>rolroeren</a:t>
            </a:r>
            <a:r>
              <a:rPr lang="nl-NL" sz="2600" dirty="0"/>
              <a:t> </a:t>
            </a:r>
          </a:p>
          <a:p>
            <a:pPr marL="457200" indent="-457200">
              <a:buClr>
                <a:schemeClr val="tx1"/>
              </a:buClr>
              <a:buFont typeface="Wingdings" panose="05000000000000000000" pitchFamily="2" charset="2"/>
              <a:buChar char="Ø"/>
            </a:pPr>
            <a:r>
              <a:rPr lang="nl-NL" sz="2600" dirty="0"/>
              <a:t>het </a:t>
            </a:r>
            <a:r>
              <a:rPr lang="nl-NL" sz="2600" dirty="0">
                <a:solidFill>
                  <a:srgbClr val="C00000"/>
                </a:solidFill>
              </a:rPr>
              <a:t>kielvlak</a:t>
            </a:r>
            <a:r>
              <a:rPr lang="nl-NL" sz="2600" dirty="0"/>
              <a:t> met daaraan het </a:t>
            </a:r>
            <a:r>
              <a:rPr lang="nl-NL" sz="2600" b="1" dirty="0">
                <a:solidFill>
                  <a:srgbClr val="C00000"/>
                </a:solidFill>
              </a:rPr>
              <a:t>richtingsroer</a:t>
            </a:r>
            <a:r>
              <a:rPr lang="nl-NL" sz="2600" dirty="0"/>
              <a:t>. </a:t>
            </a:r>
          </a:p>
        </p:txBody>
      </p:sp>
      <p:pic>
        <p:nvPicPr>
          <p:cNvPr id="4098" name="Picture 2" descr="http://www.zweefvliegopleiding.nl/images/beginselen/twi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629" y="810026"/>
            <a:ext cx="7981803" cy="3339054"/>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ext Box 6">
            <a:extLst>
              <a:ext uri="{FF2B5EF4-FFF2-40B4-BE49-F238E27FC236}">
                <a16:creationId xmlns:a16="http://schemas.microsoft.com/office/drawing/2014/main" id="{32E87844-4F90-6544-9DFE-6297E6DE79D5}"/>
              </a:ext>
            </a:extLst>
          </p:cNvPr>
          <p:cNvSpPr txBox="1">
            <a:spLocks noChangeArrowheads="1"/>
          </p:cNvSpPr>
          <p:nvPr/>
        </p:nvSpPr>
        <p:spPr bwMode="auto">
          <a:xfrm>
            <a:off x="3059832" y="74538"/>
            <a:ext cx="3437864" cy="523220"/>
          </a:xfrm>
          <a:prstGeom prst="rect">
            <a:avLst/>
          </a:prstGeom>
          <a:noFill/>
          <a:ln w="9525">
            <a:noFill/>
            <a:miter lim="800000"/>
            <a:headEnd/>
            <a:tailEnd/>
          </a:ln>
        </p:spPr>
        <p:txBody>
          <a:bodyPr wrap="none">
            <a:spAutoFit/>
          </a:bodyPr>
          <a:lstStyle/>
          <a:p>
            <a:r>
              <a:rPr lang="nl-NL" sz="2800" dirty="0">
                <a:solidFill>
                  <a:schemeClr val="bg1"/>
                </a:solidFill>
              </a:rPr>
              <a:t>5.4 Besturingssysteem</a:t>
            </a:r>
          </a:p>
        </p:txBody>
      </p:sp>
      <p:sp>
        <p:nvSpPr>
          <p:cNvPr id="14" name="Tijdelijke aanduiding voor dianummer 5">
            <a:extLst>
              <a:ext uri="{FF2B5EF4-FFF2-40B4-BE49-F238E27FC236}">
                <a16:creationId xmlns:a16="http://schemas.microsoft.com/office/drawing/2014/main" id="{6F5889B0-819E-154A-A75C-E1D28960BB71}"/>
              </a:ext>
            </a:extLst>
          </p:cNvPr>
          <p:cNvSpPr>
            <a:spLocks noGrp="1"/>
          </p:cNvSpPr>
          <p:nvPr>
            <p:ph type="sldNum" sz="quarter" idx="12"/>
          </p:nvPr>
        </p:nvSpPr>
        <p:spPr>
          <a:xfrm>
            <a:off x="6553200" y="6356350"/>
            <a:ext cx="2133600" cy="365125"/>
          </a:xfrm>
        </p:spPr>
        <p:txBody>
          <a:bodyPr/>
          <a:lstStyle/>
          <a:p>
            <a:fld id="{5EFD4441-029F-F74E-8277-EA60BAE516F2}" type="slidenum">
              <a:rPr lang="nl-NL"/>
              <a:pPr/>
              <a:t>96</a:t>
            </a:fld>
            <a:endParaRPr lang="nl-NL" dirty="0"/>
          </a:p>
        </p:txBody>
      </p:sp>
    </p:spTree>
    <p:extLst>
      <p:ext uri="{BB962C8B-B14F-4D97-AF65-F5344CB8AC3E}">
        <p14:creationId xmlns:p14="http://schemas.microsoft.com/office/powerpoint/2010/main" val="1384298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 name="Tekstvak 1"/>
          <p:cNvSpPr txBox="1"/>
          <p:nvPr/>
        </p:nvSpPr>
        <p:spPr>
          <a:xfrm>
            <a:off x="4983370" y="802683"/>
            <a:ext cx="4160630" cy="5693866"/>
          </a:xfrm>
          <a:prstGeom prst="rect">
            <a:avLst/>
          </a:prstGeom>
          <a:noFill/>
        </p:spPr>
        <p:txBody>
          <a:bodyPr wrap="square" rtlCol="0">
            <a:spAutoFit/>
          </a:bodyPr>
          <a:lstStyle/>
          <a:p>
            <a:pPr marL="514350" indent="-514350">
              <a:buClr>
                <a:schemeClr val="tx1"/>
              </a:buClr>
              <a:buFont typeface="Wingdings" pitchFamily="2" charset="2"/>
              <a:buChar char="Ø"/>
            </a:pPr>
            <a:r>
              <a:rPr lang="nl-NL" sz="2600" dirty="0"/>
              <a:t>Het hoogteroer veroorzaakt een draaiing om de </a:t>
            </a:r>
            <a:r>
              <a:rPr lang="nl-NL" sz="2600" dirty="0" err="1"/>
              <a:t>dwarsas</a:t>
            </a:r>
            <a:r>
              <a:rPr lang="nl-NL" sz="2600" dirty="0"/>
              <a:t>, dit noemen we </a:t>
            </a:r>
            <a:r>
              <a:rPr lang="nl-NL" sz="2600" b="1" dirty="0">
                <a:solidFill>
                  <a:srgbClr val="C00000"/>
                </a:solidFill>
              </a:rPr>
              <a:t>stampen</a:t>
            </a:r>
            <a:r>
              <a:rPr lang="nl-NL" sz="2600" dirty="0"/>
              <a:t>.</a:t>
            </a:r>
          </a:p>
          <a:p>
            <a:pPr marL="514350" indent="-514350">
              <a:buClr>
                <a:schemeClr val="tx1"/>
              </a:buClr>
              <a:buFont typeface="Wingdings" pitchFamily="2" charset="2"/>
              <a:buChar char="Ø"/>
            </a:pPr>
            <a:endParaRPr lang="nl-NL" sz="2600" dirty="0"/>
          </a:p>
          <a:p>
            <a:pPr marL="514350" indent="-514350">
              <a:buClr>
                <a:schemeClr val="tx1"/>
              </a:buClr>
              <a:buFont typeface="Wingdings" pitchFamily="2" charset="2"/>
              <a:buChar char="Ø"/>
            </a:pPr>
            <a:r>
              <a:rPr lang="nl-NL" sz="2600" dirty="0"/>
              <a:t>De rolroeren veroorzaken een draaiing om de </a:t>
            </a:r>
            <a:r>
              <a:rPr lang="nl-NL" sz="2600" dirty="0" err="1"/>
              <a:t>langsas</a:t>
            </a:r>
            <a:r>
              <a:rPr lang="nl-NL" sz="2600" dirty="0"/>
              <a:t>, dit noemen we </a:t>
            </a:r>
            <a:r>
              <a:rPr lang="nl-NL" sz="2600" b="1" dirty="0">
                <a:solidFill>
                  <a:srgbClr val="C00000"/>
                </a:solidFill>
              </a:rPr>
              <a:t>rollen</a:t>
            </a:r>
            <a:r>
              <a:rPr lang="nl-NL" sz="2600" dirty="0"/>
              <a:t>.</a:t>
            </a:r>
          </a:p>
          <a:p>
            <a:pPr marL="514350" indent="-514350">
              <a:buClr>
                <a:schemeClr val="tx1"/>
              </a:buClr>
              <a:buFont typeface="Wingdings" pitchFamily="2" charset="2"/>
              <a:buChar char="Ø"/>
            </a:pPr>
            <a:endParaRPr lang="nl-NL" sz="2600" dirty="0"/>
          </a:p>
          <a:p>
            <a:pPr marL="514350" indent="-514350">
              <a:buClr>
                <a:schemeClr val="tx1"/>
              </a:buClr>
              <a:buFont typeface="Wingdings" pitchFamily="2" charset="2"/>
              <a:buChar char="Ø"/>
            </a:pPr>
            <a:r>
              <a:rPr lang="nl-NL" sz="2600" dirty="0"/>
              <a:t>Het richtingsroer veroorzaakt een draaiing om de topas, dit noemen we </a:t>
            </a:r>
            <a:r>
              <a:rPr lang="nl-NL" sz="2600" b="1" dirty="0">
                <a:solidFill>
                  <a:srgbClr val="C00000"/>
                </a:solidFill>
              </a:rPr>
              <a:t>gieren</a:t>
            </a:r>
            <a:r>
              <a:rPr lang="nl-NL" sz="2600" dirty="0"/>
              <a:t>.</a:t>
            </a:r>
          </a:p>
        </p:txBody>
      </p:sp>
      <p:pic>
        <p:nvPicPr>
          <p:cNvPr id="5122" name="Picture 2" descr="http://www.zweefvliegopleiding.nl/images/beginselen/werking-roer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812662"/>
            <a:ext cx="4780734" cy="5784689"/>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 Box 6">
            <a:extLst>
              <a:ext uri="{FF2B5EF4-FFF2-40B4-BE49-F238E27FC236}">
                <a16:creationId xmlns:a16="http://schemas.microsoft.com/office/drawing/2014/main" id="{BC3E3622-8BFD-764E-B377-D52EB9DE900C}"/>
              </a:ext>
            </a:extLst>
          </p:cNvPr>
          <p:cNvSpPr txBox="1">
            <a:spLocks noChangeArrowheads="1"/>
          </p:cNvSpPr>
          <p:nvPr/>
        </p:nvSpPr>
        <p:spPr bwMode="auto">
          <a:xfrm>
            <a:off x="3059832" y="74538"/>
            <a:ext cx="3437864" cy="523220"/>
          </a:xfrm>
          <a:prstGeom prst="rect">
            <a:avLst/>
          </a:prstGeom>
          <a:noFill/>
          <a:ln w="9525">
            <a:noFill/>
            <a:miter lim="800000"/>
            <a:headEnd/>
            <a:tailEnd/>
          </a:ln>
        </p:spPr>
        <p:txBody>
          <a:bodyPr wrap="none">
            <a:spAutoFit/>
          </a:bodyPr>
          <a:lstStyle/>
          <a:p>
            <a:r>
              <a:rPr lang="nl-NL" sz="2800" dirty="0">
                <a:solidFill>
                  <a:schemeClr val="bg1"/>
                </a:solidFill>
              </a:rPr>
              <a:t>5.4 Besturingssysteem</a:t>
            </a:r>
          </a:p>
        </p:txBody>
      </p:sp>
      <p:sp>
        <p:nvSpPr>
          <p:cNvPr id="13" name="Tijdelijke aanduiding voor dianummer 5">
            <a:extLst>
              <a:ext uri="{FF2B5EF4-FFF2-40B4-BE49-F238E27FC236}">
                <a16:creationId xmlns:a16="http://schemas.microsoft.com/office/drawing/2014/main" id="{B2E807FD-B4E4-BD4C-8330-C9B9B14C6117}"/>
              </a:ext>
            </a:extLst>
          </p:cNvPr>
          <p:cNvSpPr>
            <a:spLocks noGrp="1"/>
          </p:cNvSpPr>
          <p:nvPr>
            <p:ph type="sldNum" sz="quarter" idx="12"/>
          </p:nvPr>
        </p:nvSpPr>
        <p:spPr>
          <a:xfrm>
            <a:off x="6553200" y="6356350"/>
            <a:ext cx="2133600" cy="365125"/>
          </a:xfrm>
        </p:spPr>
        <p:txBody>
          <a:bodyPr/>
          <a:lstStyle/>
          <a:p>
            <a:fld id="{5EFD4441-029F-F74E-8277-EA60BAE516F2}" type="slidenum">
              <a:rPr lang="nl-NL"/>
              <a:pPr/>
              <a:t>97</a:t>
            </a:fld>
            <a:endParaRPr lang="nl-NL" dirty="0"/>
          </a:p>
        </p:txBody>
      </p:sp>
    </p:spTree>
    <p:extLst>
      <p:ext uri="{BB962C8B-B14F-4D97-AF65-F5344CB8AC3E}">
        <p14:creationId xmlns:p14="http://schemas.microsoft.com/office/powerpoint/2010/main" val="132234148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821712" y="4261818"/>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 name="Tekstvak 1"/>
          <p:cNvSpPr txBox="1"/>
          <p:nvPr/>
        </p:nvSpPr>
        <p:spPr>
          <a:xfrm>
            <a:off x="4856652" y="1261609"/>
            <a:ext cx="4287347" cy="4893647"/>
          </a:xfrm>
          <a:prstGeom prst="rect">
            <a:avLst/>
          </a:prstGeom>
          <a:noFill/>
        </p:spPr>
        <p:txBody>
          <a:bodyPr wrap="square" rtlCol="0">
            <a:spAutoFit/>
          </a:bodyPr>
          <a:lstStyle/>
          <a:p>
            <a:pPr marL="457200" indent="-457200">
              <a:buClr>
                <a:schemeClr val="tx1"/>
              </a:buClr>
              <a:buFont typeface="Wingdings" panose="05000000000000000000" pitchFamily="2" charset="2"/>
              <a:buChar char="Ø"/>
            </a:pPr>
            <a:r>
              <a:rPr lang="nl-NL" sz="2600" dirty="0"/>
              <a:t>Neus/staart omhoog/ omlaag is een beweging om de </a:t>
            </a:r>
            <a:r>
              <a:rPr lang="nl-NL" sz="2600" dirty="0" err="1"/>
              <a:t>dwarsas</a:t>
            </a:r>
            <a:r>
              <a:rPr lang="nl-NL" sz="2600" dirty="0"/>
              <a:t>. </a:t>
            </a:r>
          </a:p>
          <a:p>
            <a:pPr marL="457200" indent="-457200">
              <a:buClr>
                <a:schemeClr val="tx1"/>
              </a:buClr>
              <a:buFont typeface="Wingdings" panose="05000000000000000000" pitchFamily="2" charset="2"/>
              <a:buChar char="Ø"/>
            </a:pPr>
            <a:endParaRPr lang="nl-NL" sz="2600" dirty="0"/>
          </a:p>
          <a:p>
            <a:pPr marL="457200" indent="-457200">
              <a:buClr>
                <a:schemeClr val="tx1"/>
              </a:buClr>
              <a:buFont typeface="Wingdings" panose="05000000000000000000" pitchFamily="2" charset="2"/>
              <a:buChar char="Ø"/>
            </a:pPr>
            <a:r>
              <a:rPr lang="nl-NL" sz="2600" dirty="0"/>
              <a:t>Hoogteroer zo ver mogelijk naar achter (</a:t>
            </a:r>
            <a:r>
              <a:rPr lang="nl-NL" sz="2600" b="1" dirty="0">
                <a:solidFill>
                  <a:srgbClr val="C00000"/>
                </a:solidFill>
              </a:rPr>
              <a:t>moment</a:t>
            </a:r>
            <a:r>
              <a:rPr lang="nl-NL" sz="2600" dirty="0"/>
              <a:t>).</a:t>
            </a:r>
          </a:p>
          <a:p>
            <a:pPr marL="457200" indent="-457200">
              <a:buClr>
                <a:schemeClr val="tx1"/>
              </a:buClr>
              <a:buFont typeface="Wingdings" panose="05000000000000000000" pitchFamily="2" charset="2"/>
              <a:buChar char="Ø"/>
            </a:pPr>
            <a:endParaRPr lang="nl-NL" sz="2600" dirty="0"/>
          </a:p>
          <a:p>
            <a:pPr marL="457200" indent="-457200">
              <a:buClr>
                <a:schemeClr val="tx1"/>
              </a:buClr>
              <a:buFont typeface="Wingdings" panose="05000000000000000000" pitchFamily="2" charset="2"/>
              <a:buChar char="Ø"/>
            </a:pPr>
            <a:r>
              <a:rPr lang="nl-NL" sz="2600" dirty="0"/>
              <a:t>Bij een T-staart zit het stabilo bovenop het richtingsroer. Daarnaast kennen we ook de V-staart en het pendelroer.</a:t>
            </a:r>
          </a:p>
        </p:txBody>
      </p:sp>
      <p:pic>
        <p:nvPicPr>
          <p:cNvPr id="6146" name="Picture 2" descr="http://www.zweefvliegopleiding.nl/images/beginselen/stampe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49" y="1293822"/>
            <a:ext cx="4821851" cy="1438520"/>
          </a:xfrm>
          <a:prstGeom prst="rect">
            <a:avLst/>
          </a:prstGeom>
          <a:noFill/>
          <a:extLst>
            <a:ext uri="{909E8E84-426E-40dd-AFC4-6F175D3DCCD1}">
              <a14:hiddenFill xmlns="" xmlns:a14="http://schemas.microsoft.com/office/drawing/2010/main">
                <a:solidFill>
                  <a:srgbClr val="FFFFFF"/>
                </a:solidFill>
              </a14:hiddenFill>
            </a:ext>
          </a:extLst>
        </p:spPr>
      </p:pic>
      <p:pic>
        <p:nvPicPr>
          <p:cNvPr id="6148" name="Picture 4" descr="http://www.zweefvliegopleiding.nl/images/beginselen/v-staar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96" y="2829412"/>
            <a:ext cx="4821156" cy="3615867"/>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 Box 6">
            <a:extLst>
              <a:ext uri="{FF2B5EF4-FFF2-40B4-BE49-F238E27FC236}">
                <a16:creationId xmlns:a16="http://schemas.microsoft.com/office/drawing/2014/main" id="{5091952A-6925-C040-AC30-46E7DA2ED395}"/>
              </a:ext>
            </a:extLst>
          </p:cNvPr>
          <p:cNvSpPr txBox="1">
            <a:spLocks noChangeArrowheads="1"/>
          </p:cNvSpPr>
          <p:nvPr/>
        </p:nvSpPr>
        <p:spPr bwMode="auto">
          <a:xfrm>
            <a:off x="3059832" y="74538"/>
            <a:ext cx="3437864" cy="523220"/>
          </a:xfrm>
          <a:prstGeom prst="rect">
            <a:avLst/>
          </a:prstGeom>
          <a:noFill/>
          <a:ln w="9525">
            <a:noFill/>
            <a:miter lim="800000"/>
            <a:headEnd/>
            <a:tailEnd/>
          </a:ln>
        </p:spPr>
        <p:txBody>
          <a:bodyPr wrap="none">
            <a:spAutoFit/>
          </a:bodyPr>
          <a:lstStyle/>
          <a:p>
            <a:r>
              <a:rPr lang="nl-NL" sz="2800" dirty="0">
                <a:solidFill>
                  <a:schemeClr val="bg1"/>
                </a:solidFill>
              </a:rPr>
              <a:t>5.4 Besturingssysteem</a:t>
            </a:r>
          </a:p>
        </p:txBody>
      </p:sp>
      <p:sp>
        <p:nvSpPr>
          <p:cNvPr id="15" name="Tijdelijke aanduiding voor dianummer 5">
            <a:extLst>
              <a:ext uri="{FF2B5EF4-FFF2-40B4-BE49-F238E27FC236}">
                <a16:creationId xmlns:a16="http://schemas.microsoft.com/office/drawing/2014/main" id="{455CCA18-4068-EE40-BD33-B8AC701A4AD3}"/>
              </a:ext>
            </a:extLst>
          </p:cNvPr>
          <p:cNvSpPr>
            <a:spLocks noGrp="1"/>
          </p:cNvSpPr>
          <p:nvPr>
            <p:ph type="sldNum" sz="quarter" idx="12"/>
          </p:nvPr>
        </p:nvSpPr>
        <p:spPr>
          <a:xfrm>
            <a:off x="6553200" y="6356350"/>
            <a:ext cx="2133600" cy="365125"/>
          </a:xfrm>
        </p:spPr>
        <p:txBody>
          <a:bodyPr/>
          <a:lstStyle/>
          <a:p>
            <a:fld id="{5EFD4441-029F-F74E-8277-EA60BAE516F2}" type="slidenum">
              <a:rPr lang="nl-NL"/>
              <a:pPr/>
              <a:t>98</a:t>
            </a:fld>
            <a:endParaRPr lang="nl-NL" dirty="0"/>
          </a:p>
        </p:txBody>
      </p:sp>
      <p:sp>
        <p:nvSpPr>
          <p:cNvPr id="16" name="Text Box 6">
            <a:extLst>
              <a:ext uri="{FF2B5EF4-FFF2-40B4-BE49-F238E27FC236}">
                <a16:creationId xmlns:a16="http://schemas.microsoft.com/office/drawing/2014/main" id="{E8891977-CB4A-9D4D-B041-C5D2EAE65F9E}"/>
              </a:ext>
            </a:extLst>
          </p:cNvPr>
          <p:cNvSpPr txBox="1">
            <a:spLocks noChangeArrowheads="1"/>
          </p:cNvSpPr>
          <p:nvPr/>
        </p:nvSpPr>
        <p:spPr bwMode="auto">
          <a:xfrm>
            <a:off x="179512" y="673532"/>
            <a:ext cx="148034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sz="2800" dirty="0">
                <a:solidFill>
                  <a:schemeClr val="bg1"/>
                </a:solidFill>
              </a:rPr>
              <a:t>Stampen</a:t>
            </a:r>
          </a:p>
        </p:txBody>
      </p:sp>
    </p:spTree>
    <p:extLst>
      <p:ext uri="{BB962C8B-B14F-4D97-AF65-F5344CB8AC3E}">
        <p14:creationId xmlns:p14="http://schemas.microsoft.com/office/powerpoint/2010/main" val="17554439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605812" y="47656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 name="Tekstvak 1"/>
          <p:cNvSpPr txBox="1"/>
          <p:nvPr/>
        </p:nvSpPr>
        <p:spPr>
          <a:xfrm>
            <a:off x="248135" y="4652963"/>
            <a:ext cx="8647729" cy="1292662"/>
          </a:xfrm>
          <a:prstGeom prst="rect">
            <a:avLst/>
          </a:prstGeom>
          <a:noFill/>
        </p:spPr>
        <p:txBody>
          <a:bodyPr wrap="square" rtlCol="0">
            <a:spAutoFit/>
          </a:bodyPr>
          <a:lstStyle/>
          <a:p>
            <a:pPr marL="457200" indent="-457200">
              <a:buClr>
                <a:schemeClr val="tx1"/>
              </a:buClr>
              <a:buFont typeface="Wingdings" panose="05000000000000000000" pitchFamily="2" charset="2"/>
              <a:buChar char="Ø"/>
            </a:pPr>
            <a:r>
              <a:rPr lang="nl-NL" sz="2600" dirty="0"/>
              <a:t>De rolroeren zo ver mogelijk van de romp (</a:t>
            </a:r>
            <a:r>
              <a:rPr lang="nl-NL" sz="2600" b="1" dirty="0">
                <a:solidFill>
                  <a:srgbClr val="C00000"/>
                </a:solidFill>
              </a:rPr>
              <a:t>moment</a:t>
            </a:r>
            <a:r>
              <a:rPr lang="nl-NL" sz="2600" dirty="0"/>
              <a:t>). </a:t>
            </a:r>
          </a:p>
          <a:p>
            <a:pPr marL="457200" indent="-457200">
              <a:buClr>
                <a:schemeClr val="tx1"/>
              </a:buClr>
              <a:buFont typeface="Wingdings" panose="05000000000000000000" pitchFamily="2" charset="2"/>
              <a:buChar char="Ø"/>
            </a:pPr>
            <a:r>
              <a:rPr lang="nl-NL" sz="2600" dirty="0"/>
              <a:t>De linkervleugel omhoog en de rechtervleugel omlaag, het zweefvliegtuig </a:t>
            </a:r>
            <a:r>
              <a:rPr lang="nl-NL" sz="2600" dirty="0">
                <a:solidFill>
                  <a:srgbClr val="C00000"/>
                </a:solidFill>
              </a:rPr>
              <a:t>rolt</a:t>
            </a:r>
            <a:r>
              <a:rPr lang="nl-NL" sz="2600" dirty="0"/>
              <a:t> </a:t>
            </a:r>
            <a:r>
              <a:rPr lang="nl-NL" sz="2600" dirty="0">
                <a:solidFill>
                  <a:srgbClr val="C00000"/>
                </a:solidFill>
              </a:rPr>
              <a:t>om zijn </a:t>
            </a:r>
            <a:r>
              <a:rPr lang="nl-NL" sz="2600" dirty="0" err="1">
                <a:solidFill>
                  <a:srgbClr val="C00000"/>
                </a:solidFill>
              </a:rPr>
              <a:t>langsas</a:t>
            </a:r>
            <a:endParaRPr lang="nl-NL" sz="2600" dirty="0">
              <a:solidFill>
                <a:srgbClr val="C00000"/>
              </a:solidFill>
            </a:endParaRPr>
          </a:p>
        </p:txBody>
      </p:sp>
      <p:pic>
        <p:nvPicPr>
          <p:cNvPr id="7170" name="Picture 2" descr="http://www.zweefvliegopleiding.nl/images/beginselen/rollen.jpg"/>
          <p:cNvPicPr>
            <a:picLocks noChangeAspect="1" noChangeArrowheads="1"/>
          </p:cNvPicPr>
          <p:nvPr/>
        </p:nvPicPr>
        <p:blipFill rotWithShape="1">
          <a:blip r:embed="rId5">
            <a:extLst>
              <a:ext uri="{28A0092B-C50C-407E-A947-70E740481C1C}">
                <a14:useLocalDpi xmlns:a14="http://schemas.microsoft.com/office/drawing/2010/main" val="0"/>
              </a:ext>
            </a:extLst>
          </a:blip>
          <a:srcRect t="1921" r="6029"/>
          <a:stretch/>
        </p:blipFill>
        <p:spPr bwMode="auto">
          <a:xfrm>
            <a:off x="984073" y="1171727"/>
            <a:ext cx="7175852" cy="3332832"/>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ext Box 6">
            <a:extLst>
              <a:ext uri="{FF2B5EF4-FFF2-40B4-BE49-F238E27FC236}">
                <a16:creationId xmlns:a16="http://schemas.microsoft.com/office/drawing/2014/main" id="{6D2D9FAC-C75A-A04C-ABB6-141983CC8D17}"/>
              </a:ext>
            </a:extLst>
          </p:cNvPr>
          <p:cNvSpPr txBox="1">
            <a:spLocks noChangeArrowheads="1"/>
          </p:cNvSpPr>
          <p:nvPr/>
        </p:nvSpPr>
        <p:spPr bwMode="auto">
          <a:xfrm>
            <a:off x="3059832" y="74538"/>
            <a:ext cx="3437864" cy="523220"/>
          </a:xfrm>
          <a:prstGeom prst="rect">
            <a:avLst/>
          </a:prstGeom>
          <a:noFill/>
          <a:ln w="9525">
            <a:noFill/>
            <a:miter lim="800000"/>
            <a:headEnd/>
            <a:tailEnd/>
          </a:ln>
        </p:spPr>
        <p:txBody>
          <a:bodyPr wrap="none">
            <a:spAutoFit/>
          </a:bodyPr>
          <a:lstStyle/>
          <a:p>
            <a:r>
              <a:rPr lang="nl-NL" sz="2800" dirty="0">
                <a:solidFill>
                  <a:schemeClr val="bg1"/>
                </a:solidFill>
              </a:rPr>
              <a:t>5.4 Besturingssysteem</a:t>
            </a:r>
          </a:p>
        </p:txBody>
      </p:sp>
      <p:sp>
        <p:nvSpPr>
          <p:cNvPr id="14" name="Tijdelijke aanduiding voor dianummer 5">
            <a:extLst>
              <a:ext uri="{FF2B5EF4-FFF2-40B4-BE49-F238E27FC236}">
                <a16:creationId xmlns:a16="http://schemas.microsoft.com/office/drawing/2014/main" id="{101B5125-52EF-244A-92E0-0E98344D2FB6}"/>
              </a:ext>
            </a:extLst>
          </p:cNvPr>
          <p:cNvSpPr>
            <a:spLocks noGrp="1"/>
          </p:cNvSpPr>
          <p:nvPr>
            <p:ph type="sldNum" sz="quarter" idx="12"/>
          </p:nvPr>
        </p:nvSpPr>
        <p:spPr>
          <a:xfrm>
            <a:off x="6553200" y="6356350"/>
            <a:ext cx="2133600" cy="365125"/>
          </a:xfrm>
        </p:spPr>
        <p:txBody>
          <a:bodyPr/>
          <a:lstStyle/>
          <a:p>
            <a:fld id="{5EFD4441-029F-F74E-8277-EA60BAE516F2}" type="slidenum">
              <a:rPr lang="nl-NL"/>
              <a:pPr/>
              <a:t>99</a:t>
            </a:fld>
            <a:endParaRPr lang="nl-NL" dirty="0"/>
          </a:p>
        </p:txBody>
      </p:sp>
      <p:sp>
        <p:nvSpPr>
          <p:cNvPr id="15" name="Text Box 6">
            <a:extLst>
              <a:ext uri="{FF2B5EF4-FFF2-40B4-BE49-F238E27FC236}">
                <a16:creationId xmlns:a16="http://schemas.microsoft.com/office/drawing/2014/main" id="{646D4E9C-A9B4-384B-9709-9F8218AFFA68}"/>
              </a:ext>
            </a:extLst>
          </p:cNvPr>
          <p:cNvSpPr txBox="1">
            <a:spLocks noChangeArrowheads="1"/>
          </p:cNvSpPr>
          <p:nvPr/>
        </p:nvSpPr>
        <p:spPr bwMode="auto">
          <a:xfrm>
            <a:off x="179512" y="673532"/>
            <a:ext cx="1092607"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nl-NL" sz="2800" dirty="0">
                <a:solidFill>
                  <a:schemeClr val="bg1"/>
                </a:solidFill>
              </a:rPr>
              <a:t>Rollen</a:t>
            </a:r>
          </a:p>
        </p:txBody>
      </p:sp>
    </p:spTree>
    <p:extLst>
      <p:ext uri="{BB962C8B-B14F-4D97-AF65-F5344CB8AC3E}">
        <p14:creationId xmlns:p14="http://schemas.microsoft.com/office/powerpoint/2010/main" val="174222389"/>
      </p:ext>
    </p:extLst>
  </p:cSld>
  <p:clrMapOvr>
    <a:masterClrMapping/>
  </p:clrMapOvr>
</p:sld>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15664</TotalTime>
  <Words>8930</Words>
  <Application>Microsoft Macintosh PowerPoint</Application>
  <PresentationFormat>Diavoorstelling (4:3)</PresentationFormat>
  <Paragraphs>1335</Paragraphs>
  <Slides>120</Slides>
  <Notes>95</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120</vt:i4>
      </vt:variant>
    </vt:vector>
  </HeadingPairs>
  <TitlesOfParts>
    <vt:vector size="128" baseType="lpstr">
      <vt:lpstr>Arial</vt:lpstr>
      <vt:lpstr>Arial</vt:lpstr>
      <vt:lpstr>Calibri</vt:lpstr>
      <vt:lpstr>JoannaMTStd</vt:lpstr>
      <vt:lpstr>MinionPro-Regular</vt:lpstr>
      <vt:lpstr>Verdana</vt:lpstr>
      <vt:lpstr>Wingdings</vt:lpstr>
      <vt:lpstr>Office-thema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dirk</dc:creator>
  <cp:lastModifiedBy>Carl Ceusters</cp:lastModifiedBy>
  <cp:revision>392</cp:revision>
  <dcterms:created xsi:type="dcterms:W3CDTF">2014-03-01T09:35:46Z</dcterms:created>
  <dcterms:modified xsi:type="dcterms:W3CDTF">2021-02-04T22:40:01Z</dcterms:modified>
</cp:coreProperties>
</file>