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9" r:id="rId5"/>
    <p:sldId id="260" r:id="rId6"/>
    <p:sldId id="264" r:id="rId7"/>
    <p:sldId id="265" r:id="rId8"/>
    <p:sldId id="268" r:id="rId9"/>
    <p:sldId id="266" r:id="rId10"/>
    <p:sldId id="267" r:id="rId11"/>
    <p:sldId id="257" r:id="rId12"/>
    <p:sldId id="269" r:id="rId13"/>
    <p:sldId id="261" r:id="rId14"/>
    <p:sldId id="275" r:id="rId15"/>
    <p:sldId id="270" r:id="rId16"/>
    <p:sldId id="271" r:id="rId17"/>
    <p:sldId id="272" r:id="rId18"/>
    <p:sldId id="274" r:id="rId19"/>
    <p:sldId id="276" r:id="rId20"/>
    <p:sldId id="262" r:id="rId21"/>
    <p:sldId id="26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weefvliegopleiding.n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chtvaartmeteo.n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cBrKd55NU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pa.org/Education/Online-Courses.aspx" TargetMode="External"/><Relationship Id="rId2" Type="http://schemas.openxmlformats.org/officeDocument/2006/relationships/hyperlink" Target="http://www.zweefvliegopleiding.nl/index.php/4-communicat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-netherlands.n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Communicatie</a:t>
            </a:r>
            <a:r>
              <a:rPr lang="en-US" dirty="0"/>
              <a:t> LAPL(S)/SPL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Zaterdag</a:t>
            </a:r>
            <a:r>
              <a:rPr lang="en-US" dirty="0"/>
              <a:t> 14 </a:t>
            </a:r>
            <a:r>
              <a:rPr lang="en-US" dirty="0" err="1"/>
              <a:t>februari</a:t>
            </a:r>
            <a:r>
              <a:rPr lang="en-U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19673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Geheugensteun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five, someone with a knife</a:t>
            </a:r>
          </a:p>
          <a:p>
            <a:r>
              <a:rPr lang="nl-NL" dirty="0" err="1"/>
              <a:t>seven</a:t>
            </a:r>
            <a:r>
              <a:rPr lang="nl-NL" dirty="0"/>
              <a:t> </a:t>
            </a:r>
            <a:r>
              <a:rPr lang="nl-NL" dirty="0" err="1"/>
              <a:t>six</a:t>
            </a:r>
            <a:r>
              <a:rPr lang="nl-NL" dirty="0"/>
              <a:t>, ik hoor niks</a:t>
            </a:r>
          </a:p>
          <a:p>
            <a:r>
              <a:rPr lang="en-US" dirty="0"/>
              <a:t>seven seven, we're going to heaven</a:t>
            </a:r>
          </a:p>
        </p:txBody>
      </p:sp>
    </p:spTree>
    <p:extLst>
      <p:ext uri="{BB962C8B-B14F-4D97-AF65-F5344CB8AC3E}">
        <p14:creationId xmlns:p14="http://schemas.microsoft.com/office/powerpoint/2010/main" val="14499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Begrippen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Paragraaf</a:t>
            </a:r>
            <a:r>
              <a:rPr lang="en-US" dirty="0"/>
              <a:t> 4.2 </a:t>
            </a:r>
            <a:r>
              <a:rPr lang="en-US" dirty="0" err="1"/>
              <a:t>doorgaan</a:t>
            </a:r>
            <a:r>
              <a:rPr lang="en-US" dirty="0"/>
              <a:t> website…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51" y="440267"/>
            <a:ext cx="9170051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/>
              <a:t>Read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one</a:t>
            </a:r>
            <a:r>
              <a:rPr lang="nl-NL" dirty="0"/>
              <a:t>  	niet te verstaan	</a:t>
            </a:r>
          </a:p>
          <a:p>
            <a:r>
              <a:rPr lang="nl-NL" i="1" dirty="0"/>
              <a:t>Read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two</a:t>
            </a:r>
            <a:r>
              <a:rPr lang="nl-NL" dirty="0"/>
              <a:t>	zo nu en dan te verstaan	</a:t>
            </a:r>
          </a:p>
          <a:p>
            <a:r>
              <a:rPr lang="nl-NL" i="1" dirty="0"/>
              <a:t>Read </a:t>
            </a:r>
            <a:r>
              <a:rPr lang="nl-NL" i="1" dirty="0" err="1"/>
              <a:t>you</a:t>
            </a:r>
            <a:r>
              <a:rPr lang="nl-NL" i="1" dirty="0"/>
              <a:t> tree</a:t>
            </a:r>
            <a:r>
              <a:rPr lang="nl-NL" dirty="0"/>
              <a:t>	verstaanbaar, maar met moeite	</a:t>
            </a:r>
          </a:p>
          <a:p>
            <a:r>
              <a:rPr lang="nl-NL" i="1" dirty="0"/>
              <a:t>Read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four</a:t>
            </a:r>
            <a:r>
              <a:rPr lang="nl-NL" dirty="0"/>
              <a:t>	verstaanbaar	</a:t>
            </a:r>
          </a:p>
          <a:p>
            <a:r>
              <a:rPr lang="nl-NL" i="1" dirty="0"/>
              <a:t>Read </a:t>
            </a:r>
            <a:r>
              <a:rPr lang="nl-NL" i="1" dirty="0" err="1"/>
              <a:t>you</a:t>
            </a:r>
            <a:r>
              <a:rPr lang="nl-NL" i="1" dirty="0"/>
              <a:t> five</a:t>
            </a:r>
            <a:r>
              <a:rPr lang="nl-NL" dirty="0"/>
              <a:t>	perfect te verstaan 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2819400"/>
            <a:ext cx="8263465" cy="3784600"/>
          </a:xfrm>
        </p:spPr>
        <p:txBody>
          <a:bodyPr>
            <a:normAutofit fontScale="92500"/>
          </a:bodyPr>
          <a:lstStyle/>
          <a:p>
            <a:r>
              <a:rPr lang="nl-NL" dirty="0"/>
              <a:t>Zweefvliegfrequenties 122.475 / 122.500 / 123.350 / 123.375 / 123.500 / 129.975 / 130.125 MHz. -&gt; Nederlands - radiodiscipline</a:t>
            </a:r>
          </a:p>
          <a:p>
            <a:r>
              <a:rPr lang="nl-NL" dirty="0"/>
              <a:t>de taal van de internationale radiotelefonie is Engels. Tegen officiële stations zoals Amsterdam INFO, Eelde </a:t>
            </a:r>
            <a:r>
              <a:rPr lang="nl-NL" dirty="0" err="1"/>
              <a:t>Tower</a:t>
            </a:r>
            <a:r>
              <a:rPr lang="nl-NL" dirty="0"/>
              <a:t> en  Dutch Mil Info gebruik je VFR RT. </a:t>
            </a:r>
          </a:p>
          <a:p>
            <a:r>
              <a:rPr lang="nl-NL" dirty="0"/>
              <a:t>- </a:t>
            </a:r>
            <a:r>
              <a:rPr lang="nl-NL" dirty="0">
                <a:solidFill>
                  <a:srgbClr val="FF0000"/>
                </a:solidFill>
              </a:rPr>
              <a:t>Belangrijk! </a:t>
            </a:r>
            <a:r>
              <a:rPr lang="nl-NL" dirty="0"/>
              <a:t>Je hebt een RT licentie nodig om officiële stations op te roepen!!! (buiten noodsituaties)</a:t>
            </a:r>
            <a:endParaRPr lang="nl-NL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Gecontroleerd</a:t>
            </a:r>
            <a:r>
              <a:rPr lang="en-US" dirty="0"/>
              <a:t> / </a:t>
            </a:r>
            <a:r>
              <a:rPr lang="en-US" dirty="0" err="1"/>
              <a:t>ongecontroleerd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gecontroleerd</a:t>
            </a:r>
            <a:r>
              <a:rPr lang="en-US" dirty="0"/>
              <a:t>: Leeuwarden tower / </a:t>
            </a:r>
            <a:r>
              <a:rPr lang="en-US" dirty="0" err="1"/>
              <a:t>Eelde</a:t>
            </a:r>
            <a:r>
              <a:rPr lang="en-US" dirty="0"/>
              <a:t> ground / </a:t>
            </a:r>
            <a:r>
              <a:rPr lang="en-US" dirty="0" err="1"/>
              <a:t>Eelde</a:t>
            </a:r>
            <a:r>
              <a:rPr lang="en-US" dirty="0"/>
              <a:t> tower / Dutch Mill Info / Amsterdam Information</a:t>
            </a:r>
          </a:p>
          <a:p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ongecontroleerd</a:t>
            </a:r>
            <a:r>
              <a:rPr lang="en-US" dirty="0"/>
              <a:t>: </a:t>
            </a:r>
            <a:r>
              <a:rPr lang="en-US" dirty="0" err="1"/>
              <a:t>Hoogeveen</a:t>
            </a:r>
            <a:r>
              <a:rPr lang="en-US" dirty="0"/>
              <a:t> radio / </a:t>
            </a:r>
            <a:r>
              <a:rPr lang="en-US" dirty="0" err="1"/>
              <a:t>Leeuwarder</a:t>
            </a:r>
            <a:r>
              <a:rPr lang="en-US" dirty="0"/>
              <a:t> </a:t>
            </a:r>
            <a:r>
              <a:rPr lang="en-US" dirty="0" err="1"/>
              <a:t>grond</a:t>
            </a:r>
            <a:r>
              <a:rPr lang="en-US" dirty="0"/>
              <a:t> / </a:t>
            </a:r>
            <a:r>
              <a:rPr lang="en-US" dirty="0" err="1"/>
              <a:t>Drachten</a:t>
            </a:r>
            <a:r>
              <a:rPr lang="en-US" dirty="0"/>
              <a:t> radio / </a:t>
            </a:r>
            <a:r>
              <a:rPr lang="en-US" dirty="0" err="1"/>
              <a:t>Lelystad</a:t>
            </a:r>
            <a:r>
              <a:rPr lang="en-US" dirty="0"/>
              <a:t> radio </a:t>
            </a:r>
            <a:r>
              <a:rPr lang="en-US" dirty="0" err="1"/>
              <a:t>enz</a:t>
            </a:r>
            <a:r>
              <a:rPr lang="en-US" dirty="0"/>
              <a:t>.</a:t>
            </a:r>
          </a:p>
          <a:p>
            <a:r>
              <a:rPr lang="en-US" dirty="0"/>
              <a:t>Check AIP (</a:t>
            </a:r>
            <a:r>
              <a:rPr lang="en-US" dirty="0" err="1"/>
              <a:t>ais-netherlands.nl</a:t>
            </a:r>
            <a:r>
              <a:rPr lang="en-US" dirty="0"/>
              <a:t>) / VFR </a:t>
            </a:r>
            <a:r>
              <a:rPr lang="en-US" dirty="0" err="1"/>
              <a:t>kaart</a:t>
            </a:r>
            <a:endParaRPr lang="en-US" dirty="0"/>
          </a:p>
        </p:txBody>
      </p:sp>
      <p:pic>
        <p:nvPicPr>
          <p:cNvPr id="4" name="Picture 3" descr="Schermafbeelding 2014-01-03 om 12.1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3"/>
            <a:ext cx="9144000" cy="4632423"/>
          </a:xfrm>
          <a:prstGeom prst="rect">
            <a:avLst/>
          </a:prstGeom>
        </p:spPr>
      </p:pic>
      <p:pic>
        <p:nvPicPr>
          <p:cNvPr id="5" name="Picture 4" descr="Schermafbeelding 2014-01-03 om 12.1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695"/>
            <a:ext cx="9144000" cy="46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- 121,500 </a:t>
            </a:r>
            <a:r>
              <a:rPr lang="en-US" dirty="0" err="1">
                <a:solidFill>
                  <a:srgbClr val="FF0000"/>
                </a:solidFill>
              </a:rPr>
              <a:t>Internationale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noodfrequentie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  <a:p>
            <a:r>
              <a:rPr lang="en-US" dirty="0">
                <a:solidFill>
                  <a:srgbClr val="FFFFFF"/>
                </a:solidFill>
              </a:rPr>
              <a:t>- 123,350 </a:t>
            </a:r>
            <a:r>
              <a:rPr lang="en-US" dirty="0" err="1">
                <a:solidFill>
                  <a:srgbClr val="FFFFFF"/>
                </a:solidFill>
              </a:rPr>
              <a:t>onder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andere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Friese</a:t>
            </a:r>
            <a:r>
              <a:rPr lang="en-US" dirty="0">
                <a:solidFill>
                  <a:srgbClr val="FFFFFF"/>
                </a:solidFill>
              </a:rPr>
              <a:t> Aero Club </a:t>
            </a:r>
          </a:p>
          <a:p>
            <a:r>
              <a:rPr lang="en-US" dirty="0">
                <a:solidFill>
                  <a:srgbClr val="FFFFFF"/>
                </a:solidFill>
              </a:rPr>
              <a:t>- 132,350 Dutch Mil Info</a:t>
            </a:r>
          </a:p>
        </p:txBody>
      </p:sp>
    </p:spTree>
    <p:extLst>
      <p:ext uri="{BB962C8B-B14F-4D97-AF65-F5344CB8AC3E}">
        <p14:creationId xmlns:p14="http://schemas.microsoft.com/office/powerpoint/2010/main" val="4376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3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zend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bericht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Techniek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Uitluisteren</a:t>
            </a:r>
            <a:r>
              <a:rPr lang="en-US" dirty="0"/>
              <a:t> (10 </a:t>
            </a:r>
            <a:r>
              <a:rPr lang="en-US" dirty="0" err="1"/>
              <a:t>seconden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volgorde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Schermafbeelding 2014-01-03 om 00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142"/>
            <a:ext cx="9154512" cy="18436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C444CE-F67C-F949-9716-6D331B26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749300"/>
            <a:ext cx="83693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4-01-03 om 00.3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81" cy="3268133"/>
          </a:xfrm>
          <a:prstGeom prst="rect">
            <a:avLst/>
          </a:prstGeom>
        </p:spPr>
      </p:pic>
      <p:pic>
        <p:nvPicPr>
          <p:cNvPr id="5" name="Picture 4" descr="Schermafbeelding 2014-01-03 om 00.3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648"/>
            <a:ext cx="9317893" cy="13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0E281F-1C27-4A41-A0C4-809081E21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809589"/>
            <a:ext cx="8369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Welkom / </a:t>
            </a:r>
            <a:r>
              <a:rPr lang="en-US" dirty="0" err="1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invoering</a:t>
            </a:r>
            <a:r>
              <a:rPr lang="en-US" dirty="0"/>
              <a:t> EASA LAPL(S)/SPL</a:t>
            </a:r>
          </a:p>
          <a:p>
            <a:r>
              <a:rPr lang="en-US" dirty="0"/>
              <a:t>- </a:t>
            </a:r>
            <a:r>
              <a:rPr lang="en-US" dirty="0" err="1"/>
              <a:t>Vak</a:t>
            </a:r>
            <a:r>
              <a:rPr lang="en-US" dirty="0"/>
              <a:t> is </a:t>
            </a:r>
            <a:r>
              <a:rPr lang="en-US" dirty="0" err="1"/>
              <a:t>theoretisch</a:t>
            </a:r>
            <a:r>
              <a:rPr lang="en-US" dirty="0"/>
              <a:t>,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praktijk</a:t>
            </a:r>
            <a:r>
              <a:rPr lang="en-US" dirty="0"/>
              <a:t> van de RT </a:t>
            </a:r>
            <a:r>
              <a:rPr lang="en-US" dirty="0" err="1"/>
              <a:t>dien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praktijkexamen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leggen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al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aanleiding</a:t>
            </a:r>
            <a:r>
              <a:rPr lang="en-US" dirty="0"/>
              <a:t> van de </a:t>
            </a:r>
            <a:r>
              <a:rPr lang="en-US" dirty="0" err="1"/>
              <a:t>tekst</a:t>
            </a:r>
            <a:r>
              <a:rPr lang="en-US" dirty="0"/>
              <a:t> op </a:t>
            </a:r>
            <a:r>
              <a:rPr lang="en-US" dirty="0">
                <a:hlinkClick r:id="rId2"/>
              </a:rPr>
              <a:t>www.zweefvliegopleiding.nl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878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Weersinformatie</a:t>
            </a:r>
            <a:r>
              <a:rPr lang="en-US" dirty="0"/>
              <a:t> via de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Officieel</a:t>
            </a:r>
            <a:r>
              <a:rPr lang="en-US" dirty="0"/>
              <a:t> </a:t>
            </a:r>
            <a:r>
              <a:rPr lang="en-US" dirty="0" err="1"/>
              <a:t>kanaal</a:t>
            </a:r>
            <a:r>
              <a:rPr lang="en-US" dirty="0"/>
              <a:t> </a:t>
            </a:r>
            <a:r>
              <a:rPr lang="en-US" dirty="0" err="1"/>
              <a:t>luchtvaartweer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www.luchtvaartmeteo.nl</a:t>
            </a:r>
            <a:r>
              <a:rPr lang="en-US" dirty="0"/>
              <a:t> (</a:t>
            </a:r>
            <a:r>
              <a:rPr lang="en-US" dirty="0" err="1"/>
              <a:t>inloggen</a:t>
            </a:r>
            <a:r>
              <a:rPr lang="en-US" dirty="0"/>
              <a:t> met </a:t>
            </a:r>
            <a:r>
              <a:rPr lang="en-US" dirty="0" err="1"/>
              <a:t>KNVvL</a:t>
            </a:r>
            <a:r>
              <a:rPr lang="en-US" dirty="0"/>
              <a:t> </a:t>
            </a:r>
            <a:r>
              <a:rPr lang="en-US" dirty="0" err="1"/>
              <a:t>lidnummer</a:t>
            </a:r>
            <a:r>
              <a:rPr lang="en-US" dirty="0"/>
              <a:t> </a:t>
            </a:r>
            <a:r>
              <a:rPr lang="en-US" dirty="0" err="1"/>
              <a:t>vooraf</a:t>
            </a:r>
            <a:r>
              <a:rPr lang="en-US" dirty="0"/>
              <a:t> </a:t>
            </a:r>
            <a:r>
              <a:rPr lang="en-US" dirty="0" err="1"/>
              <a:t>gegaan</a:t>
            </a:r>
            <a:r>
              <a:rPr lang="en-US" dirty="0"/>
              <a:t> door KZ, </a:t>
            </a:r>
            <a:r>
              <a:rPr lang="en-US" dirty="0" err="1"/>
              <a:t>ww</a:t>
            </a:r>
            <a:r>
              <a:rPr lang="en-US" dirty="0"/>
              <a:t> is </a:t>
            </a:r>
            <a:r>
              <a:rPr lang="en-US" dirty="0" err="1"/>
              <a:t>achternaam</a:t>
            </a:r>
            <a:r>
              <a:rPr lang="en-US" dirty="0"/>
              <a:t> in </a:t>
            </a:r>
            <a:r>
              <a:rPr lang="en-US" dirty="0" err="1"/>
              <a:t>hoofdletters</a:t>
            </a:r>
            <a:r>
              <a:rPr lang="en-US" dirty="0"/>
              <a:t>)</a:t>
            </a:r>
          </a:p>
          <a:p>
            <a:r>
              <a:rPr lang="en-US" dirty="0"/>
              <a:t>- En-route (</a:t>
            </a:r>
            <a:r>
              <a:rPr lang="en-US" dirty="0" err="1"/>
              <a:t>onderweg</a:t>
            </a:r>
            <a:r>
              <a:rPr lang="en-US" dirty="0"/>
              <a:t>) kun je </a:t>
            </a:r>
            <a:r>
              <a:rPr lang="en-US" dirty="0" err="1"/>
              <a:t>weerupdates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via: </a:t>
            </a:r>
            <a:r>
              <a:rPr lang="en-US" dirty="0" err="1"/>
              <a:t>zweefvliegers</a:t>
            </a:r>
            <a:r>
              <a:rPr lang="en-US" dirty="0"/>
              <a:t>, FIS en ATIS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Automatic Terminal Information Service</a:t>
            </a:r>
          </a:p>
          <a:p>
            <a:endParaRPr lang="en-US" dirty="0"/>
          </a:p>
        </p:txBody>
      </p:sp>
      <p:pic>
        <p:nvPicPr>
          <p:cNvPr id="4" name="Picture 3" descr="Schermafbeelding 2014-01-03 om 13.0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6133"/>
            <a:ext cx="9119552" cy="44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http://www.youtube.com/watch?v=kcBrKd55NUc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6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Verlies</a:t>
            </a:r>
            <a:r>
              <a:rPr lang="en-US" dirty="0"/>
              <a:t> van </a:t>
            </a:r>
            <a:r>
              <a:rPr lang="en-US" dirty="0" err="1"/>
              <a:t>radiocontact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Communication failure is </a:t>
            </a:r>
            <a:r>
              <a:rPr lang="en-US" dirty="0" err="1"/>
              <a:t>zeldzaam</a:t>
            </a:r>
            <a:endParaRPr lang="en-US" dirty="0"/>
          </a:p>
          <a:p>
            <a:r>
              <a:rPr lang="en-US" dirty="0"/>
              <a:t>- AVIATE – NAVIGATE – COMMUNICATE</a:t>
            </a:r>
          </a:p>
          <a:p>
            <a:r>
              <a:rPr lang="en-US" dirty="0"/>
              <a:t>- </a:t>
            </a:r>
            <a:r>
              <a:rPr lang="en-US" dirty="0" err="1"/>
              <a:t>Probeer</a:t>
            </a:r>
            <a:r>
              <a:rPr lang="en-US" dirty="0"/>
              <a:t> het </a:t>
            </a:r>
            <a:r>
              <a:rPr lang="en-US" dirty="0" err="1"/>
              <a:t>volgende</a:t>
            </a:r>
            <a:r>
              <a:rPr lang="en-US" dirty="0"/>
              <a:t>:</a:t>
            </a:r>
          </a:p>
        </p:txBody>
      </p:sp>
      <p:pic>
        <p:nvPicPr>
          <p:cNvPr id="4" name="Picture 3" descr="Schermafbeelding 2014-01-03 om 13.1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85929" cy="30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transmission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FAA0BE-BF82-2C44-A7CA-72F72D0B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" y="1371600"/>
            <a:ext cx="8407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Squawk 7600??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- 7-6 (00)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hoor</a:t>
            </a:r>
            <a:r>
              <a:rPr lang="en-US" dirty="0"/>
              <a:t> </a:t>
            </a:r>
            <a:r>
              <a:rPr lang="en-US" dirty="0" err="1"/>
              <a:t>niks</a:t>
            </a:r>
            <a:r>
              <a:rPr lang="en-US" dirty="0"/>
              <a:t>, doe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bezig</a:t>
            </a:r>
            <a:r>
              <a:rPr lang="en-US" dirty="0"/>
              <a:t> bent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gecontroleerde</a:t>
            </a:r>
            <a:r>
              <a:rPr lang="en-US" dirty="0"/>
              <a:t> </a:t>
            </a:r>
            <a:r>
              <a:rPr lang="en-US" dirty="0" err="1"/>
              <a:t>vlucht</a:t>
            </a:r>
            <a:r>
              <a:rPr lang="en-US" dirty="0"/>
              <a:t>!</a:t>
            </a:r>
          </a:p>
          <a:p>
            <a:r>
              <a:rPr lang="en-US" dirty="0"/>
              <a:t>- </a:t>
            </a:r>
            <a:r>
              <a:rPr lang="en-US" dirty="0" err="1"/>
              <a:t>Bestudeer</a:t>
            </a:r>
            <a:r>
              <a:rPr lang="en-US" dirty="0"/>
              <a:t> </a:t>
            </a:r>
            <a:r>
              <a:rPr lang="en-US" dirty="0" err="1"/>
              <a:t>lichtsignalen</a:t>
            </a:r>
            <a:r>
              <a:rPr lang="en-US" dirty="0"/>
              <a:t> en </a:t>
            </a:r>
            <a:r>
              <a:rPr lang="en-US" dirty="0" err="1"/>
              <a:t>seinenvierkant</a:t>
            </a:r>
            <a:r>
              <a:rPr lang="en-US" dirty="0"/>
              <a:t> op je VFR </a:t>
            </a:r>
            <a:r>
              <a:rPr lang="en-US" dirty="0" err="1"/>
              <a:t>kaart</a:t>
            </a:r>
            <a:r>
              <a:rPr lang="en-US" dirty="0"/>
              <a:t> -&gt;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meenemen</a:t>
            </a:r>
            <a:r>
              <a:rPr lang="en-US" dirty="0"/>
              <a:t> op overland!!</a:t>
            </a:r>
          </a:p>
        </p:txBody>
      </p:sp>
      <p:pic>
        <p:nvPicPr>
          <p:cNvPr id="4" name="Picture 3" descr="Schermafbeelding 2014-01-03 om 13.2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96002"/>
            <a:ext cx="6874933" cy="6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Noodprocedures</a:t>
            </a:r>
            <a:r>
              <a:rPr lang="en-US" dirty="0"/>
              <a:t> en </a:t>
            </a:r>
            <a:r>
              <a:rPr lang="en-US" dirty="0" err="1"/>
              <a:t>spoedprocedures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ATC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je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-&gt; Dutch Mil Info / Amsterdam Information / 121,500 MHz</a:t>
            </a:r>
          </a:p>
          <a:p>
            <a:r>
              <a:rPr lang="en-US" dirty="0"/>
              <a:t>- AVIATE – NAVIGATE –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Non-normal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We </a:t>
            </a:r>
            <a:r>
              <a:rPr lang="en-US" dirty="0" err="1"/>
              <a:t>onderscheiden</a:t>
            </a:r>
            <a:r>
              <a:rPr lang="en-US" dirty="0"/>
              <a:t> 3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ongewone</a:t>
            </a:r>
            <a:r>
              <a:rPr lang="en-US" dirty="0"/>
              <a:t> </a:t>
            </a:r>
            <a:r>
              <a:rPr lang="en-US" dirty="0" err="1"/>
              <a:t>vliegsituaties</a:t>
            </a:r>
            <a:r>
              <a:rPr lang="en-US" dirty="0"/>
              <a:t>:</a:t>
            </a:r>
          </a:p>
          <a:p>
            <a:r>
              <a:rPr lang="en-US" dirty="0"/>
              <a:t>-</a:t>
            </a:r>
            <a:r>
              <a:rPr lang="en-US" dirty="0">
                <a:solidFill>
                  <a:srgbClr val="FFFFFF"/>
                </a:solidFill>
              </a:rPr>
              <a:t> 1. Non-normal situation – </a:t>
            </a:r>
            <a:r>
              <a:rPr lang="en-US" dirty="0" err="1">
                <a:solidFill>
                  <a:srgbClr val="FFFFFF"/>
                </a:solidFill>
              </a:rPr>
              <a:t>niet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normale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vliegsituatie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- 2.  Urgency situation – </a:t>
            </a:r>
            <a:r>
              <a:rPr lang="en-US" dirty="0" err="1">
                <a:solidFill>
                  <a:srgbClr val="FFFFFF"/>
                </a:solidFill>
              </a:rPr>
              <a:t>dringende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situatie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- 3.  Distress situation – </a:t>
            </a:r>
            <a:r>
              <a:rPr lang="en-US" dirty="0" err="1">
                <a:solidFill>
                  <a:srgbClr val="FFFFFF"/>
                </a:solidFill>
              </a:rPr>
              <a:t>noodsituatie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Schermafbeelding 2014-01-03 om 14.2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2819400"/>
            <a:ext cx="907596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Non-normal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AVIATE –NAVIGATE – COMMUNICATE</a:t>
            </a:r>
          </a:p>
          <a:p>
            <a:r>
              <a:rPr lang="en-US" dirty="0"/>
              <a:t>- </a:t>
            </a:r>
            <a:r>
              <a:rPr lang="en-US" dirty="0" err="1"/>
              <a:t>Voorbeeld</a:t>
            </a:r>
            <a:r>
              <a:rPr lang="en-US" dirty="0"/>
              <a:t> 1: Je </a:t>
            </a:r>
            <a:r>
              <a:rPr lang="en-US" dirty="0" err="1"/>
              <a:t>vliegt</a:t>
            </a:r>
            <a:r>
              <a:rPr lang="en-US" dirty="0"/>
              <a:t> de LS4 en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vlucht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1 van je </a:t>
            </a:r>
            <a:r>
              <a:rPr lang="en-US" dirty="0" err="1"/>
              <a:t>remkleppen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.. </a:t>
            </a:r>
            <a:r>
              <a:rPr lang="en-US" dirty="0" err="1"/>
              <a:t>Wat</a:t>
            </a:r>
            <a:r>
              <a:rPr lang="en-US" dirty="0"/>
              <a:t> doe je?</a:t>
            </a:r>
          </a:p>
          <a:p>
            <a:r>
              <a:rPr lang="en-US" dirty="0"/>
              <a:t>- </a:t>
            </a:r>
            <a:r>
              <a:rPr lang="en-US" dirty="0" err="1"/>
              <a:t>Voorbeeld</a:t>
            </a:r>
            <a:r>
              <a:rPr lang="en-US" dirty="0"/>
              <a:t> 2: Je </a:t>
            </a:r>
            <a:r>
              <a:rPr lang="en-US" dirty="0" err="1"/>
              <a:t>vliegt</a:t>
            </a:r>
            <a:r>
              <a:rPr lang="en-US" dirty="0"/>
              <a:t> de DG1000 en door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opletten</a:t>
            </a:r>
            <a:r>
              <a:rPr lang="en-US" dirty="0"/>
              <a:t> en </a:t>
            </a:r>
            <a:r>
              <a:rPr lang="en-US" dirty="0" err="1"/>
              <a:t>matig</a:t>
            </a:r>
            <a:r>
              <a:rPr lang="en-US" dirty="0"/>
              <a:t> </a:t>
            </a:r>
            <a:r>
              <a:rPr lang="en-US" dirty="0" err="1"/>
              <a:t>zicht</a:t>
            </a:r>
            <a:r>
              <a:rPr lang="en-US" dirty="0"/>
              <a:t> ben je de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kwijt</a:t>
            </a:r>
            <a:r>
              <a:rPr lang="en-US" dirty="0"/>
              <a:t>. Het </a:t>
            </a:r>
            <a:r>
              <a:rPr lang="en-US" dirty="0" err="1"/>
              <a:t>luchtruim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je </a:t>
            </a:r>
            <a:r>
              <a:rPr lang="en-US" dirty="0" err="1"/>
              <a:t>heen</a:t>
            </a:r>
            <a:r>
              <a:rPr lang="en-US" dirty="0"/>
              <a:t> is complex, </a:t>
            </a:r>
            <a:r>
              <a:rPr lang="en-US" dirty="0" err="1"/>
              <a:t>wat</a:t>
            </a:r>
            <a:r>
              <a:rPr lang="en-US" dirty="0"/>
              <a:t> doe je? </a:t>
            </a:r>
          </a:p>
        </p:txBody>
      </p:sp>
    </p:spTree>
    <p:extLst>
      <p:ext uri="{BB962C8B-B14F-4D97-AF65-F5344CB8AC3E}">
        <p14:creationId xmlns:p14="http://schemas.microsoft.com/office/powerpoint/2010/main" val="1554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39" y="0"/>
            <a:ext cx="7716837" cy="1447800"/>
          </a:xfrm>
        </p:spPr>
        <p:txBody>
          <a:bodyPr/>
          <a:lstStyle/>
          <a:p>
            <a:r>
              <a:rPr lang="en-US" dirty="0"/>
              <a:t>VB 2 met transponder</a:t>
            </a:r>
          </a:p>
        </p:txBody>
      </p:sp>
      <p:pic>
        <p:nvPicPr>
          <p:cNvPr id="4" name="Picture 3" descr="Schermafbeelding 2014-01-03 om 14.4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1533"/>
            <a:ext cx="9077377" cy="2768600"/>
          </a:xfrm>
          <a:prstGeom prst="rect">
            <a:avLst/>
          </a:prstGeom>
        </p:spPr>
      </p:pic>
      <p:pic>
        <p:nvPicPr>
          <p:cNvPr id="5" name="Picture 4" descr="Schermafbeelding 2014-01-03 om 14.4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329"/>
            <a:ext cx="9199453" cy="19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</a:t>
            </a:r>
          </a:p>
        </p:txBody>
      </p:sp>
      <p:pic>
        <p:nvPicPr>
          <p:cNvPr id="4" name="Picture 3" descr="Schermafbeelding 2014-01-02 om 23.5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" y="829733"/>
            <a:ext cx="9091966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16933"/>
            <a:ext cx="7716837" cy="1447800"/>
          </a:xfrm>
        </p:spPr>
        <p:txBody>
          <a:bodyPr/>
          <a:lstStyle/>
          <a:p>
            <a:r>
              <a:rPr lang="en-US" dirty="0"/>
              <a:t>VB 2 </a:t>
            </a:r>
            <a:r>
              <a:rPr lang="en-US" dirty="0" err="1"/>
              <a:t>zonder</a:t>
            </a:r>
            <a:r>
              <a:rPr lang="en-US" dirty="0"/>
              <a:t> Transponder</a:t>
            </a:r>
          </a:p>
        </p:txBody>
      </p:sp>
      <p:pic>
        <p:nvPicPr>
          <p:cNvPr id="4" name="Picture 3" descr="Schermafbeelding 2014-01-03 om 14.4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322"/>
            <a:ext cx="9117630" cy="2780877"/>
          </a:xfrm>
          <a:prstGeom prst="rect">
            <a:avLst/>
          </a:prstGeom>
        </p:spPr>
      </p:pic>
      <p:pic>
        <p:nvPicPr>
          <p:cNvPr id="5" name="Picture 4" descr="Schermafbeelding 2014-01-03 om 14.4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16399"/>
            <a:ext cx="9133703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1066800"/>
            <a:ext cx="7716837" cy="1447800"/>
          </a:xfrm>
        </p:spPr>
        <p:txBody>
          <a:bodyPr/>
          <a:lstStyle/>
          <a:p>
            <a:r>
              <a:rPr lang="en-US" dirty="0"/>
              <a:t>2. Urgency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AVIATE –NAVIGATE – COMMUNICATE</a:t>
            </a:r>
          </a:p>
          <a:p>
            <a:r>
              <a:rPr lang="en-US" dirty="0"/>
              <a:t>- </a:t>
            </a:r>
            <a:r>
              <a:rPr lang="en-US" dirty="0" err="1"/>
              <a:t>Gebruik</a:t>
            </a:r>
            <a:r>
              <a:rPr lang="en-US" dirty="0"/>
              <a:t> 121,500 MHz of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indien</a:t>
            </a:r>
            <a:r>
              <a:rPr lang="en-US" dirty="0"/>
              <a:t> je in contact bent met </a:t>
            </a:r>
            <a:r>
              <a:rPr lang="en-US" dirty="0" err="1"/>
              <a:t>iemand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twijfel</a:t>
            </a:r>
            <a:r>
              <a:rPr lang="en-US" dirty="0"/>
              <a:t> -&gt;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noodsituatie</a:t>
            </a:r>
            <a:r>
              <a:rPr lang="en-US" dirty="0"/>
              <a:t> van (Mayday)</a:t>
            </a:r>
          </a:p>
          <a:p>
            <a:r>
              <a:rPr lang="en-US" dirty="0"/>
              <a:t>-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volgorde</a:t>
            </a:r>
            <a:r>
              <a:rPr lang="en-US" dirty="0"/>
              <a:t>:</a:t>
            </a:r>
          </a:p>
        </p:txBody>
      </p:sp>
      <p:pic>
        <p:nvPicPr>
          <p:cNvPr id="4" name="Picture 3" descr="Schermafbeelding 2014-01-03 om 14.5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866"/>
            <a:ext cx="9247472" cy="3098800"/>
          </a:xfrm>
          <a:prstGeom prst="rect">
            <a:avLst/>
          </a:prstGeom>
        </p:spPr>
      </p:pic>
      <p:pic>
        <p:nvPicPr>
          <p:cNvPr id="5" name="Picture 4" descr="Schermafbeelding 2014-01-03 om 14.51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6" y="4402666"/>
            <a:ext cx="9211736" cy="2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Distress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AVIATE –NAVIGATE – COMMUNICATE</a:t>
            </a:r>
          </a:p>
          <a:p>
            <a:r>
              <a:rPr lang="en-US" dirty="0"/>
              <a:t>- Squawk 7700 (7-7 we’re going to heaven)</a:t>
            </a:r>
          </a:p>
          <a:p>
            <a:r>
              <a:rPr lang="en-US" dirty="0"/>
              <a:t>- Doe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noodoproep</a:t>
            </a:r>
            <a:r>
              <a:rPr lang="en-US" dirty="0"/>
              <a:t> </a:t>
            </a:r>
            <a:r>
              <a:rPr lang="en-US" dirty="0" err="1"/>
              <a:t>voorafgegaan</a:t>
            </a:r>
            <a:r>
              <a:rPr lang="en-US" dirty="0"/>
              <a:t> met de </a:t>
            </a:r>
            <a:r>
              <a:rPr lang="en-US" dirty="0" err="1"/>
              <a:t>woorden</a:t>
            </a:r>
            <a:r>
              <a:rPr lang="en-US" dirty="0"/>
              <a:t> “Mayday, Mayday, Mayday”</a:t>
            </a:r>
          </a:p>
          <a:p>
            <a:r>
              <a:rPr lang="en-US" dirty="0"/>
              <a:t>- </a:t>
            </a:r>
            <a:r>
              <a:rPr lang="en-US" dirty="0" err="1"/>
              <a:t>Activeer</a:t>
            </a:r>
            <a:r>
              <a:rPr lang="en-US" dirty="0"/>
              <a:t>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je ELT </a:t>
            </a:r>
            <a:r>
              <a:rPr lang="en-US" dirty="0" err="1"/>
              <a:t>voor</a:t>
            </a:r>
            <a:r>
              <a:rPr lang="en-US" dirty="0"/>
              <a:t> je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grond</a:t>
            </a:r>
            <a:r>
              <a:rPr lang="en-US" dirty="0"/>
              <a:t> bent (=Emergency Locator Transmitter)</a:t>
            </a:r>
          </a:p>
        </p:txBody>
      </p:sp>
      <p:pic>
        <p:nvPicPr>
          <p:cNvPr id="4" name="Picture 3" descr="Schermafbeelding 2014-01-03 om 14.5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734"/>
            <a:ext cx="9173370" cy="25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? / </a:t>
            </a:r>
            <a:r>
              <a:rPr lang="en-US" dirty="0" err="1"/>
              <a:t>Opmerkingen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432620"/>
            <a:ext cx="7569200" cy="50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en links: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http://www.zweefvliegopleiding.nl/index.php/4-communicatie</a:t>
            </a:r>
            <a:endParaRPr lang="nl-NL" dirty="0"/>
          </a:p>
          <a:p>
            <a:r>
              <a:rPr lang="en-US" dirty="0">
                <a:hlinkClick r:id="rId3"/>
              </a:rPr>
              <a:t>http://www.aopa.org/Education/Online-Courses.aspx</a:t>
            </a:r>
            <a:endParaRPr lang="en-US" dirty="0"/>
          </a:p>
          <a:p>
            <a:r>
              <a:rPr lang="en-US" dirty="0">
                <a:hlinkClick r:id="rId4"/>
              </a:rPr>
              <a:t>http://www.ais-netherlands.nl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83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communicatie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Verbale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endParaRPr lang="en-US" dirty="0"/>
          </a:p>
          <a:p>
            <a:r>
              <a:rPr lang="en-US" dirty="0"/>
              <a:t>- Non-</a:t>
            </a:r>
            <a:r>
              <a:rPr lang="en-US" dirty="0" err="1"/>
              <a:t>verbale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(alleen </a:t>
            </a:r>
            <a:r>
              <a:rPr lang="fi-FI" dirty="0" err="1"/>
              <a:t>verbale</a:t>
            </a:r>
            <a:r>
              <a:rPr lang="fi-FI" dirty="0"/>
              <a:t> </a:t>
            </a:r>
            <a:r>
              <a:rPr lang="fi-FI" dirty="0" err="1"/>
              <a:t>communicatie</a:t>
            </a:r>
            <a:r>
              <a:rPr lang="fi-FI" dirty="0"/>
              <a:t> </a:t>
            </a:r>
            <a:r>
              <a:rPr lang="fi-FI" dirty="0" err="1"/>
              <a:t>bestaat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de radio -&gt; </a:t>
            </a:r>
            <a:r>
              <a:rPr lang="fi-FI" dirty="0" err="1"/>
              <a:t>standaard</a:t>
            </a:r>
            <a:r>
              <a:rPr lang="fi-FI" dirty="0"/>
              <a:t> </a:t>
            </a:r>
            <a:r>
              <a:rPr lang="fi-FI" dirty="0" err="1"/>
              <a:t>uitdrukkingen</a:t>
            </a:r>
            <a:r>
              <a:rPr lang="fi-FI" dirty="0"/>
              <a:t> en </a:t>
            </a:r>
            <a:r>
              <a:rPr lang="fi-FI" dirty="0" err="1"/>
              <a:t>procedures</a:t>
            </a:r>
            <a:r>
              <a:rPr lang="fi-FI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VFR </a:t>
            </a:r>
            <a:r>
              <a:rPr lang="en-US" dirty="0" err="1"/>
              <a:t>Communicatie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Visual Flight Rules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6" y="-60255"/>
            <a:ext cx="6895271" cy="6918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39" y="0"/>
            <a:ext cx="697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18533"/>
            <a:ext cx="7716837" cy="1811867"/>
          </a:xfrm>
        </p:spPr>
        <p:txBody>
          <a:bodyPr/>
          <a:lstStyle/>
          <a:p>
            <a:r>
              <a:rPr lang="en-US" dirty="0"/>
              <a:t>                      Transponder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354667"/>
            <a:ext cx="7716838" cy="5046133"/>
          </a:xfrm>
        </p:spPr>
        <p:txBody>
          <a:bodyPr/>
          <a:lstStyle/>
          <a:p>
            <a:r>
              <a:rPr lang="nl-NL" dirty="0"/>
              <a:t>- Het woord transponder komt van de woorden: </a:t>
            </a:r>
            <a:r>
              <a:rPr lang="nl-NL" dirty="0">
                <a:solidFill>
                  <a:srgbClr val="FF0000"/>
                </a:solidFill>
              </a:rPr>
              <a:t>transmitter</a:t>
            </a:r>
            <a:r>
              <a:rPr lang="nl-NL" dirty="0"/>
              <a:t> (zender) en </a:t>
            </a:r>
            <a:r>
              <a:rPr lang="nl-NL" dirty="0" err="1">
                <a:solidFill>
                  <a:srgbClr val="FF0000"/>
                </a:solidFill>
              </a:rPr>
              <a:t>responder</a:t>
            </a:r>
            <a:r>
              <a:rPr lang="nl-NL" dirty="0"/>
              <a:t> (antwoorder). Na de invoering van de transponderplicht, zijn de meeste zweefvliegtuigen uitgerust met een Mode S transponder.</a:t>
            </a:r>
          </a:p>
          <a:p>
            <a:r>
              <a:rPr lang="en-US" dirty="0"/>
              <a:t>- Mode A – code + </a:t>
            </a:r>
            <a:r>
              <a:rPr lang="en-US" dirty="0" err="1"/>
              <a:t>positie</a:t>
            </a:r>
            <a:endParaRPr lang="en-US" dirty="0"/>
          </a:p>
          <a:p>
            <a:r>
              <a:rPr lang="en-US" dirty="0"/>
              <a:t>- Mode C – code + </a:t>
            </a:r>
            <a:r>
              <a:rPr lang="en-US" dirty="0" err="1"/>
              <a:t>hoogte</a:t>
            </a:r>
            <a:r>
              <a:rPr lang="en-US" dirty="0"/>
              <a:t> + </a:t>
            </a:r>
            <a:r>
              <a:rPr lang="en-US" dirty="0" err="1"/>
              <a:t>positie</a:t>
            </a:r>
            <a:r>
              <a:rPr lang="en-US" dirty="0"/>
              <a:t> </a:t>
            </a:r>
          </a:p>
          <a:p>
            <a:r>
              <a:rPr lang="en-US" dirty="0"/>
              <a:t>- Mode S – code + </a:t>
            </a:r>
            <a:r>
              <a:rPr lang="en-US" dirty="0" err="1"/>
              <a:t>hoogte</a:t>
            </a:r>
            <a:r>
              <a:rPr lang="en-US" dirty="0"/>
              <a:t> + </a:t>
            </a:r>
            <a:r>
              <a:rPr lang="en-US" dirty="0" err="1"/>
              <a:t>positie</a:t>
            </a:r>
            <a:r>
              <a:rPr lang="en-US" dirty="0"/>
              <a:t> + label</a:t>
            </a:r>
          </a:p>
        </p:txBody>
      </p:sp>
    </p:spTree>
    <p:extLst>
      <p:ext uri="{BB962C8B-B14F-4D97-AF65-F5344CB8AC3E}">
        <p14:creationId xmlns:p14="http://schemas.microsoft.com/office/powerpoint/2010/main" val="11375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ACAS / TCAS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ACAS</a:t>
            </a:r>
            <a:r>
              <a:rPr lang="nl-NL" dirty="0"/>
              <a:t> (</a:t>
            </a:r>
            <a:r>
              <a:rPr lang="nl-NL" dirty="0" err="1"/>
              <a:t>Airborne</a:t>
            </a:r>
            <a:r>
              <a:rPr lang="nl-NL" dirty="0"/>
              <a:t> </a:t>
            </a:r>
            <a:r>
              <a:rPr lang="nl-NL" dirty="0" err="1"/>
              <a:t>Collision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Avoidance</a:t>
            </a:r>
            <a:r>
              <a:rPr lang="nl-NL" dirty="0"/>
              <a:t> System) of </a:t>
            </a:r>
            <a:r>
              <a:rPr lang="nl-NL" b="1" dirty="0"/>
              <a:t>TCAS</a:t>
            </a:r>
            <a:r>
              <a:rPr lang="nl-NL" dirty="0"/>
              <a:t> (Traffic </a:t>
            </a:r>
            <a:r>
              <a:rPr lang="nl-NL" dirty="0" err="1"/>
              <a:t>Collision</a:t>
            </a:r>
            <a:r>
              <a:rPr lang="nl-NL" dirty="0"/>
              <a:t> </a:t>
            </a:r>
            <a:r>
              <a:rPr lang="nl-NL" dirty="0" err="1"/>
              <a:t>Avoidance</a:t>
            </a:r>
            <a:r>
              <a:rPr lang="nl-NL" dirty="0"/>
              <a:t> System). </a:t>
            </a:r>
          </a:p>
          <a:p>
            <a:r>
              <a:rPr lang="nl-NL" dirty="0"/>
              <a:t>ACAS en TCAS ontvangen transpondersignalen en geven waarschuwingen. Ze geven verkeersvliegtuigen en militaire vliegtuigen de opdracht om uit te ontwijken als er botsingsgevaar dreigt.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Filmpje</a:t>
            </a:r>
            <a:r>
              <a:rPr lang="en-US" dirty="0"/>
              <a:t> TCAS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http://youtu.be/gDOENQbxRR4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Transpodercodes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7000</a:t>
            </a:r>
            <a:r>
              <a:rPr lang="nl-NL" dirty="0"/>
              <a:t> Voor vliegen in ongecontroleerd gebied</a:t>
            </a:r>
          </a:p>
          <a:p>
            <a:r>
              <a:rPr lang="nl-NL" b="1" dirty="0"/>
              <a:t>7500</a:t>
            </a:r>
            <a:r>
              <a:rPr lang="nl-NL" dirty="0"/>
              <a:t> code om aan te geven dat er sprake is van een kaping</a:t>
            </a:r>
          </a:p>
          <a:p>
            <a:r>
              <a:rPr lang="nl-NL" b="1" dirty="0"/>
              <a:t>7600</a:t>
            </a:r>
            <a:r>
              <a:rPr lang="nl-NL" dirty="0"/>
              <a:t> code om aan te geven dat er sprake is van uitval van de radioverbinding</a:t>
            </a:r>
          </a:p>
          <a:p>
            <a:r>
              <a:rPr lang="nl-NL" b="1" dirty="0"/>
              <a:t>7700</a:t>
            </a:r>
            <a:r>
              <a:rPr lang="nl-NL" dirty="0"/>
              <a:t> code om aan te geven dat er sprake is van een noodgeval </a:t>
            </a:r>
            <a:endParaRPr lang="en-US" dirty="0"/>
          </a:p>
        </p:txBody>
      </p:sp>
      <p:pic>
        <p:nvPicPr>
          <p:cNvPr id="4" name="Picture 3" descr="Schermafbeelding 2014-01-03 om 11.5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" y="2184399"/>
            <a:ext cx="9113866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6622</TotalTime>
  <Words>883</Words>
  <Application>Microsoft Macintosh PowerPoint</Application>
  <PresentationFormat>Diavoorstelling (4:3)</PresentationFormat>
  <Paragraphs>101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6" baseType="lpstr">
      <vt:lpstr>Arial Rounded MT Bold</vt:lpstr>
      <vt:lpstr>Sky</vt:lpstr>
      <vt:lpstr>Communicatie LAPL(S)/SPL</vt:lpstr>
      <vt:lpstr>Welkom / Inleiding</vt:lpstr>
      <vt:lpstr>Waarom?</vt:lpstr>
      <vt:lpstr>Wat is communicatie?</vt:lpstr>
      <vt:lpstr>VFR Communicatie</vt:lpstr>
      <vt:lpstr>                      Transponder</vt:lpstr>
      <vt:lpstr>ACAS / TCAS</vt:lpstr>
      <vt:lpstr>Filmpje TCAS</vt:lpstr>
      <vt:lpstr>Transpodercodes</vt:lpstr>
      <vt:lpstr>Geheugensteun</vt:lpstr>
      <vt:lpstr>Begrippen</vt:lpstr>
      <vt:lpstr>How do you read?</vt:lpstr>
      <vt:lpstr>Algemene procedures</vt:lpstr>
      <vt:lpstr>Gecontroleerd / ongecontroleerd</vt:lpstr>
      <vt:lpstr>Belangrijke frequenties</vt:lpstr>
      <vt:lpstr>PowerPoint-presentatie</vt:lpstr>
      <vt:lpstr>Hoe zend je een bericht uit?</vt:lpstr>
      <vt:lpstr>PowerPoint-presentatie</vt:lpstr>
      <vt:lpstr>PowerPoint-presentatie</vt:lpstr>
      <vt:lpstr>Weersinformatie via de radio</vt:lpstr>
      <vt:lpstr>ATIS</vt:lpstr>
      <vt:lpstr>Voorbeeld ATIS</vt:lpstr>
      <vt:lpstr>Verlies van radiocontact</vt:lpstr>
      <vt:lpstr>Blind transmission</vt:lpstr>
      <vt:lpstr>Squawk 7600??</vt:lpstr>
      <vt:lpstr>Noodprocedures en spoedprocedures</vt:lpstr>
      <vt:lpstr>Non-normal situations</vt:lpstr>
      <vt:lpstr>1. Non-normal situation</vt:lpstr>
      <vt:lpstr>VB 2 met transponder</vt:lpstr>
      <vt:lpstr>VB 2 zonder Transponder</vt:lpstr>
      <vt:lpstr>2. Urgency situation</vt:lpstr>
      <vt:lpstr>3. Distress situation</vt:lpstr>
      <vt:lpstr>Vragen? / Opmerkingen?</vt:lpstr>
      <vt:lpstr>TIPS en links: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LAPL(S)/SPL</dc:title>
  <dc:creator>Roelof Corporaal</dc:creator>
  <cp:lastModifiedBy>dirk corporaal</cp:lastModifiedBy>
  <cp:revision>43</cp:revision>
  <dcterms:created xsi:type="dcterms:W3CDTF">2013-12-13T13:36:42Z</dcterms:created>
  <dcterms:modified xsi:type="dcterms:W3CDTF">2020-03-16T09:28:03Z</dcterms:modified>
</cp:coreProperties>
</file>