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77" r:id="rId2"/>
    <p:sldId id="379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9" r:id="rId12"/>
    <p:sldId id="390" r:id="rId13"/>
    <p:sldId id="391" r:id="rId14"/>
    <p:sldId id="392" r:id="rId15"/>
    <p:sldId id="393" r:id="rId16"/>
    <p:sldId id="404" r:id="rId17"/>
    <p:sldId id="403" r:id="rId18"/>
    <p:sldId id="395" r:id="rId19"/>
    <p:sldId id="396" r:id="rId20"/>
    <p:sldId id="397" r:id="rId21"/>
    <p:sldId id="394" r:id="rId22"/>
    <p:sldId id="398" r:id="rId23"/>
    <p:sldId id="399" r:id="rId24"/>
    <p:sldId id="400" r:id="rId25"/>
    <p:sldId id="401" r:id="rId26"/>
    <p:sldId id="402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20" r:id="rId42"/>
    <p:sldId id="419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rk" initials="d" lastIdx="1" clrIdx="0">
    <p:extLst/>
  </p:cmAuthor>
  <p:cmAuthor id="2" name="dirk corporaal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>
      <p:cViewPr varScale="1">
        <p:scale>
          <a:sx n="135" d="100"/>
          <a:sy n="135" d="100"/>
        </p:scale>
        <p:origin x="-5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2-03T12:32:15.208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4C85-69E8-4FAB-8141-F6B9F611450C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7CC32-1F34-47A2-A23E-DBD99CA9964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66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DA721-48C7-459D-A5AF-C0B569C757CD}" type="datetimeFigureOut">
              <a:rPr lang="nl-NL" smtClean="0"/>
              <a:pPr/>
              <a:t>03-02-17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3296460" y="35912"/>
            <a:ext cx="276910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 NAVIGATIE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59832" y="5877272"/>
            <a:ext cx="4320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>
                <a:solidFill>
                  <a:schemeClr val="tx2"/>
                </a:solidFill>
              </a:rPr>
              <a:t>NAVIGATIE</a:t>
            </a:r>
            <a:endParaRPr lang="nl-NL" sz="4400" dirty="0">
              <a:solidFill>
                <a:schemeClr val="tx2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764704"/>
            <a:ext cx="6858339" cy="51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1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aarde1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3"/>
            <a:ext cx="8749192" cy="59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788024" y="764704"/>
            <a:ext cx="417646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wereldbol is 360</a:t>
            </a:r>
            <a:r>
              <a:rPr lang="nl-NL" sz="2800" baseline="30000" dirty="0" smtClean="0"/>
              <a:t>0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Er zijn 180 </a:t>
            </a:r>
            <a:r>
              <a:rPr lang="nl-NL" sz="2800" dirty="0"/>
              <a:t>meridianen (graden) naar het </a:t>
            </a:r>
            <a:r>
              <a:rPr lang="nl-NL" sz="2800" dirty="0" smtClean="0"/>
              <a:t>oosten (</a:t>
            </a:r>
            <a:r>
              <a:rPr lang="nl-NL" sz="2800" b="1" dirty="0" smtClean="0">
                <a:solidFill>
                  <a:schemeClr val="accent2"/>
                </a:solidFill>
              </a:rPr>
              <a:t>oosterlengte</a:t>
            </a:r>
            <a:r>
              <a:rPr lang="nl-NL" sz="2800" b="1" dirty="0" smtClean="0"/>
              <a:t>) </a:t>
            </a:r>
            <a:r>
              <a:rPr lang="nl-NL" sz="2800" dirty="0" smtClean="0"/>
              <a:t>en 180 naar het westen.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latin typeface="Arial"/>
                <a:cs typeface="Arial"/>
              </a:rPr>
              <a:t>Van de evenaar naar de noordpool zijn er 89 parallellen (</a:t>
            </a:r>
            <a:r>
              <a:rPr lang="nl-NL" sz="2800" b="1" dirty="0" smtClean="0">
                <a:solidFill>
                  <a:srgbClr val="C0504D"/>
                </a:solidFill>
              </a:rPr>
              <a:t>noorderbreedte</a:t>
            </a:r>
            <a:r>
              <a:rPr lang="nl-NL" sz="2800" b="1" dirty="0" smtClean="0"/>
              <a:t>) </a:t>
            </a:r>
            <a:r>
              <a:rPr lang="nl-NL" sz="2800" dirty="0" smtClean="0">
                <a:latin typeface="Arial"/>
                <a:cs typeface="Arial"/>
              </a:rPr>
              <a:t>en ook 89 naar de zuidpool.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We noemen altijd eerst de breedte en dan de lengte.</a:t>
            </a:r>
            <a:endParaRPr lang="nl-NL" sz="2800" dirty="0"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5" y="764705"/>
            <a:ext cx="472310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616624" y="692696"/>
            <a:ext cx="377991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V</a:t>
            </a:r>
            <a:r>
              <a:rPr lang="nl-NL" sz="2800" dirty="0" smtClean="0"/>
              <a:t>liegveld </a:t>
            </a:r>
            <a:r>
              <a:rPr lang="nl-NL" sz="2800" dirty="0"/>
              <a:t>Drachten </a:t>
            </a:r>
            <a:r>
              <a:rPr lang="nl-NL" sz="2800" dirty="0" smtClean="0"/>
              <a:t>ligt op</a:t>
            </a:r>
            <a:r>
              <a:rPr lang="nl-NL" sz="2800" dirty="0"/>
              <a:t>: </a:t>
            </a:r>
            <a:r>
              <a:rPr lang="nl-NL" sz="2800" b="1" dirty="0" smtClean="0">
                <a:solidFill>
                  <a:srgbClr val="C0504D"/>
                </a:solidFill>
              </a:rPr>
              <a:t>53</a:t>
            </a:r>
            <a:r>
              <a:rPr lang="nl-NL" sz="2800" b="1" dirty="0">
                <a:solidFill>
                  <a:srgbClr val="C0504D"/>
                </a:solidFill>
              </a:rPr>
              <a:t>° 07’09’’</a:t>
            </a:r>
            <a:r>
              <a:rPr lang="nl-NL" sz="2800" b="1" dirty="0" smtClean="0">
                <a:solidFill>
                  <a:srgbClr val="C0504D"/>
                </a:solidFill>
              </a:rPr>
              <a:t>N</a:t>
            </a:r>
            <a:r>
              <a:rPr lang="nl-NL" sz="2800" dirty="0">
                <a:solidFill>
                  <a:srgbClr val="C0504D"/>
                </a:solidFill>
              </a:rPr>
              <a:t> </a:t>
            </a:r>
            <a:r>
              <a:rPr lang="nl-NL" sz="2800" dirty="0" smtClean="0"/>
              <a:t>en</a:t>
            </a:r>
            <a:r>
              <a:rPr lang="nl-NL" sz="2800" dirty="0"/>
              <a:t> </a:t>
            </a:r>
            <a:r>
              <a:rPr lang="nl-NL" sz="2800" b="1" dirty="0">
                <a:solidFill>
                  <a:srgbClr val="C0504D"/>
                </a:solidFill>
              </a:rPr>
              <a:t>006°07’47’’</a:t>
            </a:r>
            <a:r>
              <a:rPr lang="nl-NL" sz="2800" b="1" dirty="0" smtClean="0">
                <a:solidFill>
                  <a:srgbClr val="C0504D"/>
                </a:solidFill>
              </a:rPr>
              <a:t>E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Het teken voor graden is:</a:t>
            </a:r>
            <a:r>
              <a:rPr lang="nl-NL" sz="2800" dirty="0">
                <a:solidFill>
                  <a:srgbClr val="C0504D"/>
                </a:solidFill>
              </a:rPr>
              <a:t> </a:t>
            </a:r>
            <a:r>
              <a:rPr lang="nl-NL" sz="2800" b="1" dirty="0">
                <a:solidFill>
                  <a:srgbClr val="C0504D"/>
                </a:solidFill>
              </a:rPr>
              <a:t>(°)</a:t>
            </a:r>
            <a:r>
              <a:rPr lang="nl-NL" sz="2800" dirty="0"/>
              <a:t>, voor minuten: </a:t>
            </a:r>
            <a:r>
              <a:rPr lang="nl-NL" sz="2800" b="1" dirty="0">
                <a:solidFill>
                  <a:srgbClr val="C0504D"/>
                </a:solidFill>
              </a:rPr>
              <a:t>(‘)</a:t>
            </a:r>
            <a:r>
              <a:rPr lang="nl-NL" sz="2800" dirty="0"/>
              <a:t> en voor seconden:</a:t>
            </a:r>
            <a:r>
              <a:rPr lang="nl-NL" sz="2800" dirty="0">
                <a:solidFill>
                  <a:srgbClr val="C0504D"/>
                </a:solidFill>
              </a:rPr>
              <a:t> </a:t>
            </a:r>
            <a:r>
              <a:rPr lang="nl-NL" sz="2800" b="1" dirty="0">
                <a:solidFill>
                  <a:srgbClr val="C0504D"/>
                </a:solidFill>
              </a:rPr>
              <a:t>(‘’)</a:t>
            </a:r>
            <a:r>
              <a:rPr lang="nl-NL" sz="2800" dirty="0"/>
              <a:t> 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692696"/>
            <a:ext cx="560312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Schermafbeelding 2017-02-03 om 11.37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0668"/>
            <a:ext cx="8991600" cy="1790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64704"/>
            <a:ext cx="3873872" cy="413213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067944" y="764704"/>
            <a:ext cx="48965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De afstanden in de tabel gelden voor de parallellen en voor één meridiaan (de evenaar)</a:t>
            </a:r>
            <a:r>
              <a:rPr lang="nl-NL" sz="32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N</a:t>
            </a:r>
            <a:r>
              <a:rPr lang="nl-NL" sz="3200" dirty="0" smtClean="0"/>
              <a:t>aar </a:t>
            </a:r>
            <a:r>
              <a:rPr lang="nl-NL" sz="3200" dirty="0"/>
              <a:t>de polen toe wordt de afstand tussen de meridianen steeds kleiner.</a:t>
            </a:r>
          </a:p>
        </p:txBody>
      </p:sp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148064" y="764704"/>
            <a:ext cx="388843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Richtingen </a:t>
            </a:r>
            <a:r>
              <a:rPr lang="nl-NL" sz="2800" dirty="0" smtClean="0"/>
              <a:t>worden aangegeven </a:t>
            </a:r>
            <a:r>
              <a:rPr lang="nl-NL" sz="2800" dirty="0"/>
              <a:t>in graden.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cirkel van de windroos is onderverdeeld in 360° (N = 000°, </a:t>
            </a:r>
            <a:r>
              <a:rPr lang="nl-NL" sz="2800" dirty="0" err="1"/>
              <a:t>Z</a:t>
            </a:r>
            <a:r>
              <a:rPr lang="nl-NL" sz="2800" dirty="0"/>
              <a:t>=180°, O=090° en W=270°).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Bij luchtvaart-communicatie </a:t>
            </a:r>
            <a:r>
              <a:rPr lang="nl-NL" sz="2800" dirty="0"/>
              <a:t>laten we de laatste nul weg. Richting 090 wordt dan 09.</a:t>
            </a:r>
            <a:r>
              <a:rPr lang="nl-NL" sz="3200" dirty="0"/>
              <a:t> 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50498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2" y="764704"/>
            <a:ext cx="7360110" cy="554461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5496" y="6300608"/>
            <a:ext cx="90845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De baankop heeft de naam van de landingsrichting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221088"/>
            <a:ext cx="892899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kaart geeft de </a:t>
            </a:r>
            <a:r>
              <a:rPr lang="nl-NL" sz="2800" dirty="0"/>
              <a:t>ware </a:t>
            </a:r>
            <a:r>
              <a:rPr lang="nl-NL" sz="2800" dirty="0" smtClean="0"/>
              <a:t>noord</a:t>
            </a:r>
            <a:r>
              <a:rPr lang="nl-NL" sz="2800" dirty="0"/>
              <a:t>-zuid </a:t>
            </a:r>
            <a:r>
              <a:rPr lang="nl-NL" sz="2800" dirty="0" smtClean="0"/>
              <a:t>koers </a:t>
            </a:r>
            <a:r>
              <a:rPr lang="nl-NL" sz="2800" dirty="0" smtClean="0">
                <a:solidFill>
                  <a:srgbClr val="C0504D"/>
                </a:solidFill>
              </a:rPr>
              <a:t>(WN)</a:t>
            </a:r>
            <a:r>
              <a:rPr lang="nl-NL" sz="2800" dirty="0" smtClean="0"/>
              <a:t>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N</a:t>
            </a:r>
            <a:r>
              <a:rPr lang="nl-NL" sz="2800" dirty="0" smtClean="0"/>
              <a:t>aast </a:t>
            </a:r>
            <a:r>
              <a:rPr lang="nl-NL" sz="2800" dirty="0"/>
              <a:t>de noordpool bevindt zich het magnetische </a:t>
            </a:r>
            <a:r>
              <a:rPr lang="nl-NL" sz="2800" dirty="0" smtClean="0"/>
              <a:t>noorden </a:t>
            </a:r>
            <a:r>
              <a:rPr lang="nl-NL" sz="2800" dirty="0" smtClean="0">
                <a:solidFill>
                  <a:srgbClr val="C0504D"/>
                </a:solidFill>
              </a:rPr>
              <a:t>(MN)</a:t>
            </a:r>
            <a:r>
              <a:rPr lang="nl-NL" sz="2800" dirty="0" smtClean="0"/>
              <a:t>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Het </a:t>
            </a:r>
            <a:r>
              <a:rPr lang="nl-NL" sz="2800" dirty="0"/>
              <a:t>kompas wijst </a:t>
            </a:r>
            <a:r>
              <a:rPr lang="nl-NL" sz="2800" dirty="0" smtClean="0"/>
              <a:t>naar </a:t>
            </a:r>
            <a:r>
              <a:rPr lang="nl-NL" sz="2800" dirty="0"/>
              <a:t>het magnetische </a:t>
            </a:r>
            <a:r>
              <a:rPr lang="nl-NL" sz="2800" dirty="0" smtClean="0"/>
              <a:t>noorden en heeft een </a:t>
            </a:r>
            <a:r>
              <a:rPr lang="nl-NL" sz="2800" dirty="0"/>
              <a:t>afwijking ten opzichte van het ware noorden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Die afwijking heet de variatie en die kan + of – zijn.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36712"/>
            <a:ext cx="3562501" cy="338437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383" y="836712"/>
            <a:ext cx="5260688" cy="338437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07504" y="836712"/>
            <a:ext cx="1480694" cy="58477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sz="3200" dirty="0" smtClean="0">
                <a:solidFill>
                  <a:srgbClr val="C0504D"/>
                </a:solidFill>
              </a:rPr>
              <a:t>Variatie</a:t>
            </a:r>
            <a:endParaRPr lang="nl-NL" sz="32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0" y="3645024"/>
            <a:ext cx="903649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Deviatie is de afwijking door </a:t>
            </a:r>
            <a:r>
              <a:rPr lang="nl-NL" sz="2800" dirty="0"/>
              <a:t>metalen in de buurt van het kompas.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Deviatie </a:t>
            </a:r>
            <a:r>
              <a:rPr lang="nl-NL" sz="2800" dirty="0"/>
              <a:t>is de hoek die de richting van het kompasnoorden maakt met de richting van het magnetische noorden. 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Een</a:t>
            </a:r>
            <a:r>
              <a:rPr lang="nl-NL" sz="2800" dirty="0"/>
              <a:t> </a:t>
            </a:r>
            <a:r>
              <a:rPr lang="nl-NL" sz="2800" b="1" dirty="0">
                <a:solidFill>
                  <a:srgbClr val="C0504D"/>
                </a:solidFill>
              </a:rPr>
              <a:t>deviatietabel</a:t>
            </a:r>
            <a:r>
              <a:rPr lang="nl-NL" sz="2800" dirty="0"/>
              <a:t> is een lijstje bij het kompas waar op staat hoe groot de deviatie in een bepaalde richting is.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764704"/>
            <a:ext cx="5316950" cy="295976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79512" y="836712"/>
            <a:ext cx="1660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>
                <a:solidFill>
                  <a:srgbClr val="C0504D"/>
                </a:solidFill>
              </a:rPr>
              <a:t>Deviatie:</a:t>
            </a:r>
            <a:endParaRPr lang="nl-NL" sz="32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4294" y="5069502"/>
            <a:ext cx="91097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De grootte en richting van de variatie staan </a:t>
            </a:r>
            <a:r>
              <a:rPr lang="nl-NL" sz="2800" dirty="0" smtClean="0"/>
              <a:t>op </a:t>
            </a:r>
            <a:r>
              <a:rPr lang="nl-NL" sz="2800" dirty="0"/>
              <a:t>de luchtvaartkaarten.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variatie voor Nederland </a:t>
            </a:r>
            <a:r>
              <a:rPr lang="nl-NL" sz="2800" dirty="0" smtClean="0"/>
              <a:t>is ongeveer </a:t>
            </a:r>
            <a:r>
              <a:rPr lang="nl-NL" sz="2800" dirty="0"/>
              <a:t>één graad </a:t>
            </a:r>
            <a:r>
              <a:rPr lang="nl-NL" sz="2800" dirty="0" smtClean="0"/>
              <a:t>oost.</a:t>
            </a:r>
            <a:r>
              <a:rPr lang="nl-NL" sz="2800" dirty="0"/>
              <a:t> 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variatie verandert slechts langzaam.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3026"/>
            <a:ext cx="5420354" cy="5104166"/>
          </a:xfrm>
          <a:prstGeom prst="rect">
            <a:avLst/>
          </a:prstGeom>
        </p:spPr>
      </p:pic>
      <p:sp>
        <p:nvSpPr>
          <p:cNvPr id="13" name="Toelichting met pijl links 12"/>
          <p:cNvSpPr/>
          <p:nvPr/>
        </p:nvSpPr>
        <p:spPr>
          <a:xfrm>
            <a:off x="5652120" y="1196752"/>
            <a:ext cx="3351976" cy="82296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555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nl-NL" sz="2800" dirty="0" smtClean="0"/>
              <a:t>    isogoon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976664" y="620688"/>
            <a:ext cx="31318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loxodroom is een kromme over het aardoppervlak waarlangs de koers gelijk blijft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Zo'n </a:t>
            </a:r>
            <a:r>
              <a:rPr lang="nl-NL" sz="2800" dirty="0"/>
              <a:t>kromme nadert een pool spiraalvormig 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Je kunt altijd </a:t>
            </a:r>
            <a:r>
              <a:rPr lang="nl-NL" sz="2800" dirty="0"/>
              <a:t>dezelfde koers </a:t>
            </a:r>
            <a:r>
              <a:rPr lang="nl-NL" sz="2800" dirty="0" smtClean="0"/>
              <a:t>aanhouden</a:t>
            </a:r>
            <a:r>
              <a:rPr lang="nl-NL" sz="2800" dirty="0"/>
              <a:t>. 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Het is niet </a:t>
            </a:r>
            <a:r>
              <a:rPr lang="nl-NL" sz="2800" dirty="0"/>
              <a:t>de kortste </a:t>
            </a:r>
            <a:r>
              <a:rPr lang="nl-NL" sz="2800" dirty="0" smtClean="0"/>
              <a:t>weg.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719339"/>
            <a:ext cx="6048672" cy="60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vak 13"/>
          <p:cNvSpPr txBox="1"/>
          <p:nvPr/>
        </p:nvSpPr>
        <p:spPr>
          <a:xfrm>
            <a:off x="4644008" y="765279"/>
            <a:ext cx="4680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Navigatie: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Luchtvaartkaarten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Gebruik kompas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Gebruik GPS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Uitzetten vliegkoers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Invloed wind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Luchtruim voor zweefvliegen</a:t>
            </a:r>
            <a:endParaRPr lang="nl-NL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Afbeelding 2" descr="Bohli-comp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" y="792088"/>
            <a:ext cx="4504972" cy="5661248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96460" y="35912"/>
            <a:ext cx="276910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 NAVIGATIE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41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220072" y="692696"/>
            <a:ext cx="39239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Trek je door de punten A en B een grootcirkel, dan heb je de kortste route tussen twee punten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Op zo'n  grootcirkelroute moet je geregeld je koers verleggen, omdat de hoek met de meridianen constant verandert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Bij korte routes </a:t>
            </a:r>
            <a:r>
              <a:rPr lang="nl-NL" sz="2800" dirty="0" smtClean="0"/>
              <a:t>is </a:t>
            </a:r>
            <a:r>
              <a:rPr lang="nl-NL" sz="2800" dirty="0"/>
              <a:t>de afwijking gering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3" y="764704"/>
            <a:ext cx="528892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932040" y="692696"/>
            <a:ext cx="41998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latin typeface="Arial"/>
                <a:cs typeface="Arial"/>
              </a:rPr>
              <a:t>Koers verbeteren = </a:t>
            </a:r>
            <a:r>
              <a:rPr lang="nl-NL" sz="2800" dirty="0"/>
              <a:t>herleiden van de kompaskoers (</a:t>
            </a:r>
            <a:r>
              <a:rPr lang="nl-NL" sz="2800" dirty="0" smtClean="0">
                <a:solidFill>
                  <a:srgbClr val="C0504D"/>
                </a:solidFill>
              </a:rPr>
              <a:t>KK</a:t>
            </a:r>
            <a:r>
              <a:rPr lang="nl-NL" sz="2800" dirty="0" smtClean="0"/>
              <a:t>) </a:t>
            </a:r>
            <a:r>
              <a:rPr lang="nl-NL" sz="2800" dirty="0"/>
              <a:t>naar de magnetische koers (</a:t>
            </a:r>
            <a:r>
              <a:rPr lang="nl-NL" sz="2800" dirty="0">
                <a:solidFill>
                  <a:srgbClr val="C0504D"/>
                </a:solidFill>
              </a:rPr>
              <a:t>MK</a:t>
            </a:r>
            <a:r>
              <a:rPr lang="nl-NL" sz="2800" dirty="0"/>
              <a:t>) en vervolgens naar ware koers (</a:t>
            </a:r>
            <a:r>
              <a:rPr lang="nl-NL" sz="2800" dirty="0">
                <a:solidFill>
                  <a:srgbClr val="C0504D"/>
                </a:solidFill>
              </a:rPr>
              <a:t>WK</a:t>
            </a:r>
            <a:r>
              <a:rPr lang="nl-NL" sz="2800" dirty="0"/>
              <a:t>)</a:t>
            </a:r>
            <a:endParaRPr lang="nl-NL" sz="2800" dirty="0" smtClean="0">
              <a:latin typeface="Arial"/>
              <a:cs typeface="Arial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>
                <a:latin typeface="Arial"/>
                <a:cs typeface="Arial"/>
              </a:rPr>
              <a:t>V</a:t>
            </a:r>
            <a:r>
              <a:rPr lang="nl-NL" sz="2800" dirty="0" smtClean="0">
                <a:latin typeface="Arial"/>
                <a:cs typeface="Arial"/>
              </a:rPr>
              <a:t>an kompaskoers naar kaartkoers (optellen).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836711"/>
            <a:ext cx="4928305" cy="4320481"/>
          </a:xfrm>
          <a:prstGeom prst="rect">
            <a:avLst/>
          </a:prstGeom>
        </p:spPr>
      </p:pic>
      <p:sp>
        <p:nvSpPr>
          <p:cNvPr id="15" name="Proces 14"/>
          <p:cNvSpPr/>
          <p:nvPr/>
        </p:nvSpPr>
        <p:spPr>
          <a:xfrm>
            <a:off x="89210" y="5157192"/>
            <a:ext cx="8947286" cy="1584176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nl-NL" sz="2800" b="1" dirty="0">
                <a:solidFill>
                  <a:schemeClr val="accent2"/>
                </a:solidFill>
              </a:rPr>
              <a:t>KK</a:t>
            </a:r>
            <a:r>
              <a:rPr lang="nl-NL" sz="2800" b="1" dirty="0"/>
              <a:t> + deviatie = </a:t>
            </a:r>
            <a:r>
              <a:rPr lang="nl-NL" sz="2800" b="1" dirty="0">
                <a:solidFill>
                  <a:srgbClr val="C0504D"/>
                </a:solidFill>
              </a:rPr>
              <a:t>MK</a:t>
            </a:r>
            <a:r>
              <a:rPr lang="nl-NL" sz="2800" b="1" dirty="0"/>
              <a:t> en </a:t>
            </a:r>
            <a:r>
              <a:rPr lang="nl-NL" sz="2800" b="1" dirty="0">
                <a:solidFill>
                  <a:srgbClr val="C0504D"/>
                </a:solidFill>
              </a:rPr>
              <a:t>MK</a:t>
            </a:r>
            <a:r>
              <a:rPr lang="nl-NL" sz="2800" b="1" dirty="0"/>
              <a:t> + variatie = </a:t>
            </a:r>
            <a:r>
              <a:rPr lang="nl-NL" sz="2800" b="1" dirty="0">
                <a:solidFill>
                  <a:srgbClr val="C0504D"/>
                </a:solidFill>
              </a:rPr>
              <a:t>WK </a:t>
            </a:r>
            <a:endParaRPr lang="nl-NL" sz="2800" b="1" dirty="0" smtClean="0"/>
          </a:p>
          <a:p>
            <a:r>
              <a:rPr lang="nl-NL" sz="2800" dirty="0" smtClean="0"/>
              <a:t>90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+ 3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          = 93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     93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+1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            </a:t>
            </a:r>
            <a:r>
              <a:rPr lang="nl-NL" sz="2800" dirty="0"/>
              <a:t>= 94</a:t>
            </a:r>
            <a:r>
              <a:rPr lang="nl-NL" sz="3200" baseline="30000" dirty="0"/>
              <a:t>0</a:t>
            </a:r>
            <a:r>
              <a:rPr lang="nl-NL" sz="2800" dirty="0"/>
              <a:t>	</a:t>
            </a:r>
          </a:p>
          <a:p>
            <a:r>
              <a:rPr lang="nl-NL" sz="2800" dirty="0"/>
              <a:t>De ware koers is 94</a:t>
            </a:r>
            <a:r>
              <a:rPr lang="nl-NL" sz="2800" baseline="30000" dirty="0"/>
              <a:t>0</a:t>
            </a:r>
            <a:r>
              <a:rPr lang="nl-NL" sz="2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764704"/>
            <a:ext cx="36724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dirty="0">
                <a:solidFill>
                  <a:srgbClr val="C0504D"/>
                </a:solidFill>
              </a:rPr>
              <a:t>Winddriehoek</a:t>
            </a:r>
            <a:endParaRPr lang="nl-NL" sz="3200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31" y="1340768"/>
            <a:ext cx="8357132" cy="381642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79512" y="5069502"/>
            <a:ext cx="8784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Hoeveel je moet opsturen </a:t>
            </a:r>
            <a:r>
              <a:rPr lang="nl-NL" sz="2800" dirty="0" smtClean="0"/>
              <a:t>hangt </a:t>
            </a:r>
            <a:r>
              <a:rPr lang="nl-NL" sz="2800" dirty="0"/>
              <a:t>af van: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d</a:t>
            </a:r>
            <a:r>
              <a:rPr lang="nl-NL" sz="2800" dirty="0" smtClean="0"/>
              <a:t>e </a:t>
            </a:r>
            <a:r>
              <a:rPr lang="nl-NL" sz="2800" dirty="0"/>
              <a:t>reissnelheid</a:t>
            </a:r>
            <a:r>
              <a:rPr lang="nl-NL" sz="2800" dirty="0" smtClean="0"/>
              <a:t>,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windrichting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windsterkte 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292080" y="764704"/>
            <a:ext cx="3851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Kaartkoers 135</a:t>
            </a:r>
            <a:r>
              <a:rPr lang="nl-NL" sz="2800" baseline="30000" dirty="0"/>
              <a:t>0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Wind uit richting 60</a:t>
            </a:r>
            <a:r>
              <a:rPr lang="nl-NL" sz="2800" baseline="30000" dirty="0"/>
              <a:t>0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Windsterkte 20 km/h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Verwachte reissnelheid 60 km/h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764704"/>
            <a:ext cx="5184576" cy="597954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220072" y="2996952"/>
            <a:ext cx="3851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1. Teken </a:t>
            </a:r>
            <a:r>
              <a:rPr lang="nl-NL" sz="2400" dirty="0"/>
              <a:t>eerst </a:t>
            </a:r>
            <a:r>
              <a:rPr lang="nl-NL" sz="2400" dirty="0" smtClean="0"/>
              <a:t>de </a:t>
            </a:r>
            <a:r>
              <a:rPr lang="nl-NL" sz="2400" dirty="0"/>
              <a:t>kaartkoers richting </a:t>
            </a:r>
            <a:r>
              <a:rPr lang="nl-NL" sz="2400" dirty="0" smtClean="0"/>
              <a:t>AB.</a:t>
            </a:r>
          </a:p>
          <a:p>
            <a:r>
              <a:rPr lang="nl-NL" sz="2400" dirty="0" smtClean="0"/>
              <a:t>2. Teken AC = 2 cm (20 km/h) </a:t>
            </a:r>
          </a:p>
          <a:p>
            <a:r>
              <a:rPr lang="nl-NL" sz="2400" dirty="0" smtClean="0"/>
              <a:t>3. Teken met de passer vanuit C 6 cm (60 km/h) af op lijn AB.</a:t>
            </a:r>
          </a:p>
          <a:p>
            <a:r>
              <a:rPr lang="nl-NL" sz="2400" dirty="0" smtClean="0"/>
              <a:t>4. Teken de vliegkoers vanuit hoek A.</a:t>
            </a:r>
          </a:p>
          <a:p>
            <a:r>
              <a:rPr lang="nl-NL" sz="2400" dirty="0" smtClean="0"/>
              <a:t>5. Hoek AB</a:t>
            </a:r>
            <a:r>
              <a:rPr lang="nl-NL" sz="2400" baseline="30000" dirty="0" smtClean="0"/>
              <a:t>1</a:t>
            </a:r>
            <a:r>
              <a:rPr lang="nl-NL" sz="2400" dirty="0" smtClean="0"/>
              <a:t>B</a:t>
            </a:r>
            <a:r>
              <a:rPr lang="nl-NL" sz="2400" baseline="30000" dirty="0" smtClean="0"/>
              <a:t>2</a:t>
            </a:r>
            <a:r>
              <a:rPr lang="nl-NL" sz="2400" dirty="0" smtClean="0"/>
              <a:t> is de opstuurhoek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79512" y="4365104"/>
            <a:ext cx="8856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b="1" dirty="0">
                <a:solidFill>
                  <a:srgbClr val="C0504D"/>
                </a:solidFill>
              </a:rPr>
              <a:t>QFE</a:t>
            </a:r>
            <a:r>
              <a:rPr lang="nl-NL" sz="3200" dirty="0"/>
              <a:t> (field </a:t>
            </a:r>
            <a:r>
              <a:rPr lang="nl-NL" sz="3200" dirty="0" err="1"/>
              <a:t>elevation</a:t>
            </a:r>
            <a:r>
              <a:rPr lang="nl-NL" sz="3200" dirty="0" smtClean="0"/>
              <a:t>)</a:t>
            </a:r>
            <a:r>
              <a:rPr lang="nl-NL" sz="3200" dirty="0"/>
              <a:t> </a:t>
            </a:r>
            <a:r>
              <a:rPr lang="nl-NL" sz="3200" dirty="0" smtClean="0"/>
              <a:t>is </a:t>
            </a:r>
            <a:r>
              <a:rPr lang="nl-NL" sz="3200" dirty="0"/>
              <a:t>de </a:t>
            </a:r>
            <a:r>
              <a:rPr lang="nl-NL" sz="3200" dirty="0" smtClean="0"/>
              <a:t>op</a:t>
            </a:r>
            <a:r>
              <a:rPr lang="nl-NL" sz="3200" dirty="0"/>
              <a:t> </a:t>
            </a:r>
            <a:r>
              <a:rPr lang="nl-NL" sz="3200" b="1" dirty="0" smtClean="0"/>
              <a:t>veldniveau</a:t>
            </a:r>
            <a:r>
              <a:rPr lang="nl-NL" sz="32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b="1" dirty="0" smtClean="0">
                <a:solidFill>
                  <a:srgbClr val="C0504D"/>
                </a:solidFill>
              </a:rPr>
              <a:t>QNH</a:t>
            </a:r>
            <a:r>
              <a:rPr lang="nl-NL" sz="3200" dirty="0"/>
              <a:t> </a:t>
            </a:r>
            <a:r>
              <a:rPr lang="nl-NL" sz="3200" dirty="0" smtClean="0"/>
              <a:t>is de </a:t>
            </a:r>
            <a:r>
              <a:rPr lang="nl-NL" sz="3200" dirty="0"/>
              <a:t>luchtdruk op </a:t>
            </a:r>
            <a:r>
              <a:rPr lang="nl-NL" sz="3200" dirty="0" smtClean="0"/>
              <a:t>zeeniveau (overland).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b="1" dirty="0">
                <a:solidFill>
                  <a:srgbClr val="C0504D"/>
                </a:solidFill>
              </a:rPr>
              <a:t>QNE</a:t>
            </a:r>
            <a:r>
              <a:rPr lang="nl-NL" sz="3200" dirty="0"/>
              <a:t> (standaard instelling). B</a:t>
            </a:r>
            <a:r>
              <a:rPr lang="nl-NL" sz="3200" dirty="0" smtClean="0"/>
              <a:t>oven </a:t>
            </a:r>
            <a:r>
              <a:rPr lang="nl-NL" sz="3200" dirty="0"/>
              <a:t>een bepaalde hoogte </a:t>
            </a:r>
            <a:r>
              <a:rPr lang="nl-NL" sz="3200" dirty="0" smtClean="0"/>
              <a:t>moet je </a:t>
            </a:r>
            <a:r>
              <a:rPr lang="nl-NL" sz="3200" dirty="0"/>
              <a:t>overschakelen op QNE. </a:t>
            </a: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In </a:t>
            </a:r>
            <a:r>
              <a:rPr lang="nl-NL" sz="3200" dirty="0"/>
              <a:t>Nederland is dat bij </a:t>
            </a:r>
            <a:r>
              <a:rPr lang="nl-NL" sz="3200" dirty="0" smtClean="0"/>
              <a:t>3500 </a:t>
            </a:r>
            <a:r>
              <a:rPr lang="nl-NL" sz="3200" dirty="0"/>
              <a:t>ft.</a:t>
            </a:r>
            <a:r>
              <a:rPr lang="nl-NL" sz="3200" dirty="0" smtClean="0"/>
              <a:t> 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1"/>
            <a:ext cx="3456384" cy="339877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836711"/>
            <a:ext cx="5244621" cy="340900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139952" y="3789040"/>
            <a:ext cx="3827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C0504D"/>
                </a:solidFill>
              </a:rPr>
              <a:t>Hoogtemeterinstellingen</a:t>
            </a:r>
            <a:endParaRPr lang="nl-NL" sz="28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372200" y="5877272"/>
            <a:ext cx="2232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tekst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" y="44624"/>
            <a:ext cx="9099359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0" y="501317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Rondom de aarde bevindt zich een magnetisch veld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H</a:t>
            </a:r>
            <a:r>
              <a:rPr lang="nl-NL" sz="2800" dirty="0" smtClean="0"/>
              <a:t>et </a:t>
            </a:r>
            <a:r>
              <a:rPr lang="nl-NL" sz="2800" dirty="0"/>
              <a:t>magnetische veld </a:t>
            </a:r>
            <a:r>
              <a:rPr lang="nl-NL" sz="2800" dirty="0" smtClean="0"/>
              <a:t>is gekanteld </a:t>
            </a:r>
            <a:r>
              <a:rPr lang="nl-NL" sz="2800" dirty="0"/>
              <a:t>is </a:t>
            </a:r>
            <a:r>
              <a:rPr lang="nl-NL" sz="2800" dirty="0" smtClean="0"/>
              <a:t>t.o.v. </a:t>
            </a:r>
            <a:r>
              <a:rPr lang="nl-NL" sz="2800" dirty="0"/>
              <a:t>de noordpool.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We </a:t>
            </a:r>
            <a:r>
              <a:rPr lang="nl-NL" sz="2800" dirty="0"/>
              <a:t>spreken </a:t>
            </a:r>
            <a:r>
              <a:rPr lang="nl-NL" sz="2800" dirty="0" smtClean="0"/>
              <a:t>over </a:t>
            </a:r>
            <a:r>
              <a:rPr lang="nl-NL" sz="2800" dirty="0"/>
              <a:t>de noordpool </a:t>
            </a:r>
            <a:r>
              <a:rPr lang="nl-NL" sz="2800" dirty="0" smtClean="0"/>
              <a:t>(N) en </a:t>
            </a:r>
            <a:r>
              <a:rPr lang="nl-NL" sz="2800" dirty="0"/>
              <a:t>de magnetische noordpool (</a:t>
            </a:r>
            <a:r>
              <a:rPr lang="nl-NL" sz="2800" dirty="0">
                <a:solidFill>
                  <a:srgbClr val="C0504D"/>
                </a:solidFill>
              </a:rPr>
              <a:t>MN</a:t>
            </a:r>
            <a:r>
              <a:rPr lang="nl-NL" sz="2800" dirty="0"/>
              <a:t>) en magnetische zuidpool (</a:t>
            </a:r>
            <a:r>
              <a:rPr lang="nl-NL" sz="2800" dirty="0">
                <a:solidFill>
                  <a:srgbClr val="C0504D"/>
                </a:solidFill>
              </a:rPr>
              <a:t>MZ</a:t>
            </a:r>
            <a:r>
              <a:rPr lang="nl-NL" sz="2800" dirty="0"/>
              <a:t>).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692696"/>
            <a:ext cx="5544616" cy="43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004048" y="4797152"/>
            <a:ext cx="4139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Bohli-kompas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Bolkompas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30 op kompas is 300 graden.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4755966" cy="597666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028" y="764704"/>
            <a:ext cx="402075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797152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Vlieg </a:t>
            </a:r>
            <a:r>
              <a:rPr lang="nl-NL" sz="3200" dirty="0" smtClean="0"/>
              <a:t>je </a:t>
            </a:r>
            <a:r>
              <a:rPr lang="nl-NL" sz="3200" dirty="0"/>
              <a:t>koers 135° en je wilt naar het zuiden gaan vliegen (koers 180°</a:t>
            </a:r>
            <a:r>
              <a:rPr lang="nl-NL" sz="3200" dirty="0" smtClean="0"/>
              <a:t>), </a:t>
            </a:r>
            <a:r>
              <a:rPr lang="nl-NL" sz="3200" dirty="0"/>
              <a:t>dan moet je niet naar links verleggen maar juist naar rechts. 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4850086" cy="388843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764704"/>
            <a:ext cx="4148956" cy="3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293096"/>
            <a:ext cx="8928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Door de magneten draait de kompasroos naar het magnetische noorden. </a:t>
            </a: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Hoe </a:t>
            </a:r>
            <a:r>
              <a:rPr lang="nl-NL" sz="3200" dirty="0"/>
              <a:t>dichter je bij één van de polen komt, hoe meer het kompas schuin omlaag </a:t>
            </a:r>
            <a:r>
              <a:rPr lang="nl-NL" sz="3200" dirty="0" smtClean="0">
                <a:solidFill>
                  <a:srgbClr val="C0504D"/>
                </a:solidFill>
              </a:rPr>
              <a:t>(inclinatie) </a:t>
            </a:r>
            <a:r>
              <a:rPr lang="nl-NL" sz="3200" dirty="0" smtClean="0"/>
              <a:t>naar </a:t>
            </a:r>
            <a:r>
              <a:rPr lang="nl-NL" sz="3200" dirty="0"/>
              <a:t>het magnetische noorden getrokken wordt. 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8" y="764704"/>
            <a:ext cx="2930196" cy="338437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764704"/>
            <a:ext cx="5898232" cy="33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79512" y="5243716"/>
            <a:ext cx="8964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dirty="0" smtClean="0">
                <a:solidFill>
                  <a:schemeClr val="accent2"/>
                </a:solidFill>
              </a:rPr>
              <a:t>Coördinatenstelsel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solidFill>
                  <a:srgbClr val="000000"/>
                </a:solidFill>
              </a:rPr>
              <a:t>De coördinaten van Terlet zijn: </a:t>
            </a:r>
            <a:r>
              <a:rPr lang="nl-NL" sz="2800" dirty="0">
                <a:solidFill>
                  <a:srgbClr val="000000"/>
                </a:solidFill>
              </a:rPr>
              <a:t> </a:t>
            </a:r>
            <a:r>
              <a:rPr lang="nl-NL" sz="2800" b="1" dirty="0">
                <a:solidFill>
                  <a:srgbClr val="000000"/>
                </a:solidFill>
              </a:rPr>
              <a:t>52°3'39"N</a:t>
            </a:r>
            <a:r>
              <a:rPr lang="nl-NL" sz="2800" dirty="0">
                <a:solidFill>
                  <a:srgbClr val="000000"/>
                </a:solidFill>
              </a:rPr>
              <a:t> en </a:t>
            </a:r>
            <a:r>
              <a:rPr lang="nl-NL" sz="2800" b="1" dirty="0">
                <a:solidFill>
                  <a:srgbClr val="000000"/>
                </a:solidFill>
              </a:rPr>
              <a:t>5°</a:t>
            </a:r>
            <a:r>
              <a:rPr lang="nl-NL" sz="2800" b="1" dirty="0" smtClean="0">
                <a:solidFill>
                  <a:srgbClr val="000000"/>
                </a:solidFill>
              </a:rPr>
              <a:t>55'13”E</a:t>
            </a:r>
            <a:endParaRPr lang="nl-NL" sz="2800" dirty="0">
              <a:solidFill>
                <a:srgbClr val="000000"/>
              </a:solidFill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Met coördinaten kun je 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plaats bepalen</a:t>
            </a:r>
            <a:endParaRPr lang="nl-NL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764704"/>
            <a:ext cx="888435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1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509120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 smtClean="0"/>
              <a:t>Bij een </a:t>
            </a:r>
            <a:r>
              <a:rPr lang="nl-NL" sz="2400" dirty="0"/>
              <a:t>Bohli kompas hangt de magneet helemaal </a:t>
            </a:r>
            <a:r>
              <a:rPr lang="nl-NL" sz="2400" dirty="0" smtClean="0"/>
              <a:t>vrij.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 smtClean="0"/>
              <a:t>De </a:t>
            </a:r>
            <a:r>
              <a:rPr lang="nl-NL" sz="2400" dirty="0"/>
              <a:t>hoek die de magneet kan maken met de horizon ligt tussen 40° en 75°. </a:t>
            </a:r>
            <a:endParaRPr lang="nl-NL" sz="24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 smtClean="0"/>
              <a:t>Zo'n </a:t>
            </a:r>
            <a:r>
              <a:rPr lang="nl-NL" sz="2400" dirty="0"/>
              <a:t>kompas is </a:t>
            </a:r>
            <a:r>
              <a:rPr lang="nl-NL" sz="2400" dirty="0" smtClean="0"/>
              <a:t>bruikbaar </a:t>
            </a:r>
            <a:r>
              <a:rPr lang="nl-NL" sz="2400" dirty="0"/>
              <a:t>tussen de 30e en 65e breedtegraad. </a:t>
            </a:r>
            <a:endParaRPr lang="nl-NL" sz="24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 smtClean="0"/>
              <a:t>Voor </a:t>
            </a:r>
            <a:r>
              <a:rPr lang="nl-NL" sz="2400" dirty="0"/>
              <a:t>het zuidelijk halfrond heb je een Bohli-kompas nodig waarbij de magneet met de polen precies andersom geplaatst moet zijn. </a:t>
            </a:r>
            <a:endParaRPr lang="nl-NL" sz="2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3313451" cy="367240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9" y="764704"/>
            <a:ext cx="292234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1646" y="4638615"/>
            <a:ext cx="85207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B</a:t>
            </a:r>
            <a:r>
              <a:rPr lang="nl-NL" sz="2800" dirty="0" smtClean="0"/>
              <a:t>ovenaan </a:t>
            </a:r>
            <a:r>
              <a:rPr lang="nl-NL" sz="2800" dirty="0"/>
              <a:t>op de ICAO-kaart The Netherlands staat: </a:t>
            </a:r>
            <a:r>
              <a:rPr lang="nl-NL" sz="2800" b="1" dirty="0" err="1">
                <a:solidFill>
                  <a:schemeClr val="accent2"/>
                </a:solidFill>
              </a:rPr>
              <a:t>Aeronautical</a:t>
            </a:r>
            <a:r>
              <a:rPr lang="nl-NL" sz="2800" b="1" dirty="0">
                <a:solidFill>
                  <a:schemeClr val="accent2"/>
                </a:solidFill>
              </a:rPr>
              <a:t> Chart 1:500.000</a:t>
            </a:r>
            <a:r>
              <a:rPr lang="nl-NL" sz="2800" dirty="0">
                <a:solidFill>
                  <a:schemeClr val="accent2"/>
                </a:solidFill>
              </a:rPr>
              <a:t> </a:t>
            </a:r>
            <a:r>
              <a:rPr lang="nl-NL" sz="2800" dirty="0"/>
              <a:t>en </a:t>
            </a:r>
            <a:r>
              <a:rPr lang="nl-NL" sz="2800" b="1" dirty="0">
                <a:solidFill>
                  <a:srgbClr val="C0504D"/>
                </a:solidFill>
              </a:rPr>
              <a:t>Lambert </a:t>
            </a:r>
            <a:r>
              <a:rPr lang="nl-NL" sz="2800" b="1" dirty="0" err="1">
                <a:solidFill>
                  <a:srgbClr val="C0504D"/>
                </a:solidFill>
              </a:rPr>
              <a:t>conformal</a:t>
            </a:r>
            <a:r>
              <a:rPr lang="nl-NL" sz="2800" b="1" dirty="0">
                <a:solidFill>
                  <a:srgbClr val="C0504D"/>
                </a:solidFill>
              </a:rPr>
              <a:t> </a:t>
            </a:r>
            <a:r>
              <a:rPr lang="nl-NL" sz="2800" b="1" dirty="0" err="1">
                <a:solidFill>
                  <a:srgbClr val="C0504D"/>
                </a:solidFill>
              </a:rPr>
              <a:t>conic</a:t>
            </a:r>
            <a:r>
              <a:rPr lang="nl-NL" sz="2800" b="1" dirty="0">
                <a:solidFill>
                  <a:srgbClr val="C0504D"/>
                </a:solidFill>
              </a:rPr>
              <a:t> </a:t>
            </a:r>
            <a:r>
              <a:rPr lang="nl-NL" sz="2800" b="1" dirty="0" err="1">
                <a:solidFill>
                  <a:srgbClr val="C0504D"/>
                </a:solidFill>
              </a:rPr>
              <a:t>projection</a:t>
            </a:r>
            <a:r>
              <a:rPr lang="nl-NL" sz="2800" dirty="0">
                <a:solidFill>
                  <a:srgbClr val="C0504D"/>
                </a:solidFill>
              </a:rPr>
              <a:t>. </a:t>
            </a:r>
            <a:endParaRPr lang="nl-NL" sz="2800" dirty="0" smtClean="0">
              <a:solidFill>
                <a:srgbClr val="C0504D"/>
              </a:solidFill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Met </a:t>
            </a:r>
            <a:r>
              <a:rPr lang="nl-NL" sz="2800" dirty="0"/>
              <a:t>1:500.000 wordt de schaal bedoeld en </a:t>
            </a:r>
            <a:r>
              <a:rPr lang="nl-NL" sz="2800" dirty="0" err="1"/>
              <a:t>conic</a:t>
            </a:r>
            <a:r>
              <a:rPr lang="nl-NL" sz="2800" dirty="0"/>
              <a:t> </a:t>
            </a:r>
            <a:r>
              <a:rPr lang="nl-NL" sz="2800" dirty="0" err="1"/>
              <a:t>projection</a:t>
            </a:r>
            <a:r>
              <a:rPr lang="nl-NL" sz="2800" dirty="0"/>
              <a:t> geeft aan hoe de kaart gemaakt is. 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2"/>
            <a:ext cx="4032448" cy="3797223"/>
          </a:xfrm>
          <a:prstGeom prst="rect">
            <a:avLst/>
          </a:prstGeom>
        </p:spPr>
      </p:pic>
      <p:pic>
        <p:nvPicPr>
          <p:cNvPr id="3" name="Afbeelding 2" descr="Schermafbeelding 2017-02-03 om 15.02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36711"/>
            <a:ext cx="4464496" cy="38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572000" y="836712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</a:t>
            </a:r>
            <a:r>
              <a:rPr lang="nl-NL" sz="3200" dirty="0" smtClean="0"/>
              <a:t>en </a:t>
            </a:r>
            <a:r>
              <a:rPr lang="nl-NL" sz="3200" dirty="0"/>
              <a:t>globe is:</a:t>
            </a:r>
          </a:p>
          <a:p>
            <a:r>
              <a:rPr lang="nl-NL" sz="3200" dirty="0"/>
              <a:t>1. </a:t>
            </a:r>
            <a:r>
              <a:rPr lang="nl-NL" sz="3200" b="1" dirty="0">
                <a:solidFill>
                  <a:srgbClr val="C0504D"/>
                </a:solidFill>
              </a:rPr>
              <a:t>afstandsgetrouw</a:t>
            </a:r>
            <a:endParaRPr lang="nl-NL" sz="3200" dirty="0">
              <a:solidFill>
                <a:srgbClr val="C0504D"/>
              </a:solidFill>
            </a:endParaRPr>
          </a:p>
          <a:p>
            <a:r>
              <a:rPr lang="nl-NL" sz="3200" dirty="0"/>
              <a:t>2. </a:t>
            </a:r>
            <a:r>
              <a:rPr lang="nl-NL" sz="3200" b="1" dirty="0">
                <a:solidFill>
                  <a:srgbClr val="C0504D"/>
                </a:solidFill>
              </a:rPr>
              <a:t>conform</a:t>
            </a:r>
            <a:r>
              <a:rPr lang="nl-NL" sz="3200" dirty="0"/>
              <a:t> (hoekgetrouw)</a:t>
            </a:r>
          </a:p>
          <a:p>
            <a:r>
              <a:rPr lang="nl-NL" sz="3200" dirty="0"/>
              <a:t>3. </a:t>
            </a:r>
            <a:r>
              <a:rPr lang="nl-NL" sz="3200" b="1" dirty="0">
                <a:solidFill>
                  <a:srgbClr val="C0504D"/>
                </a:solidFill>
              </a:rPr>
              <a:t>oppervlaktegetrouw</a:t>
            </a:r>
            <a:endParaRPr lang="nl-NL" sz="3200" dirty="0">
              <a:solidFill>
                <a:srgbClr val="C0504D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800100"/>
            <a:ext cx="4263385" cy="58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51520" y="4566607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Bij de </a:t>
            </a:r>
            <a:r>
              <a:rPr lang="nl-NL" sz="2800" dirty="0" smtClean="0">
                <a:solidFill>
                  <a:srgbClr val="C0504D"/>
                </a:solidFill>
              </a:rPr>
              <a:t>cilinderprojectie</a:t>
            </a:r>
            <a:r>
              <a:rPr lang="nl-NL" sz="2800" dirty="0" smtClean="0"/>
              <a:t> staan </a:t>
            </a:r>
            <a:r>
              <a:rPr lang="nl-NL" sz="2800" dirty="0"/>
              <a:t>de breedte- en lengtegraden altijd loodrecht op elkaar staan.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kaart is hoekgetrouw, maar niet afstands- en oppervlakte getrouw.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Alleen bij </a:t>
            </a:r>
            <a:r>
              <a:rPr lang="nl-NL" sz="2800" dirty="0"/>
              <a:t>de evenaar is de kaart goed te </a:t>
            </a:r>
            <a:r>
              <a:rPr lang="nl-NL" sz="2800" dirty="0" smtClean="0"/>
              <a:t>gebruiken. 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7" y="836712"/>
            <a:ext cx="48005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5496" y="3645024"/>
            <a:ext cx="9108504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ICAO eist dat </a:t>
            </a:r>
            <a:r>
              <a:rPr lang="nl-NL" sz="2800" dirty="0"/>
              <a:t>kaarten, die gemaakt worden voor landen tussen de evenaar en 80° </a:t>
            </a:r>
            <a:r>
              <a:rPr lang="nl-NL" sz="2800" dirty="0" err="1"/>
              <a:t>noorder</a:t>
            </a:r>
            <a:r>
              <a:rPr lang="nl-NL" sz="2800" dirty="0"/>
              <a:t>- of zuiderbreedte, gemaakt worden volgens de </a:t>
            </a:r>
            <a:r>
              <a:rPr lang="nl-NL" sz="2800" dirty="0">
                <a:solidFill>
                  <a:srgbClr val="C0504D"/>
                </a:solidFill>
              </a:rPr>
              <a:t>kegelprojectiemethode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lijnen van </a:t>
            </a:r>
            <a:r>
              <a:rPr lang="nl-NL" sz="2800" dirty="0" smtClean="0"/>
              <a:t>de </a:t>
            </a:r>
            <a:r>
              <a:rPr lang="nl-NL" sz="2800" dirty="0"/>
              <a:t>kegel snijden de aardbol op twee </a:t>
            </a:r>
            <a:r>
              <a:rPr lang="nl-NL" sz="2800" b="1" dirty="0" smtClean="0">
                <a:solidFill>
                  <a:srgbClr val="C0504D"/>
                </a:solidFill>
              </a:rPr>
              <a:t>standaard parallellen</a:t>
            </a:r>
            <a:r>
              <a:rPr lang="nl-NL" sz="2800" dirty="0" smtClean="0"/>
              <a:t>. </a:t>
            </a:r>
            <a:r>
              <a:rPr lang="nl-NL" sz="2800" dirty="0"/>
              <a:t>Voor </a:t>
            </a:r>
            <a:r>
              <a:rPr lang="nl-NL" sz="2800" dirty="0" smtClean="0"/>
              <a:t>The Netherlands hebben </a:t>
            </a:r>
            <a:r>
              <a:rPr lang="nl-NL" sz="2800" dirty="0"/>
              <a:t>ze </a:t>
            </a:r>
            <a:r>
              <a:rPr lang="nl-NL" sz="2800" dirty="0" smtClean="0"/>
              <a:t>als standaard </a:t>
            </a:r>
            <a:r>
              <a:rPr lang="nl-NL" sz="2800" dirty="0"/>
              <a:t>parallellen </a:t>
            </a:r>
            <a:r>
              <a:rPr lang="nl-NL" sz="2800" dirty="0" smtClean="0"/>
              <a:t>53</a:t>
            </a:r>
            <a:r>
              <a:rPr lang="nl-NL" sz="2800" dirty="0"/>
              <a:t>°06’40’’ N en 49°33’20’’</a:t>
            </a:r>
            <a:r>
              <a:rPr lang="nl-NL" sz="2800" dirty="0" smtClean="0"/>
              <a:t>N </a:t>
            </a:r>
            <a:r>
              <a:rPr lang="nl-NL" sz="2800" dirty="0"/>
              <a:t>genomen.</a:t>
            </a:r>
            <a:r>
              <a:rPr lang="nl-NL" sz="2800" dirty="0" smtClean="0"/>
              <a:t>. Daar snijden </a:t>
            </a:r>
            <a:r>
              <a:rPr lang="nl-NL" sz="2800" dirty="0"/>
              <a:t>de lijnen van de kegel de aardbol.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836712"/>
            <a:ext cx="5112568" cy="2880080"/>
          </a:xfrm>
          <a:prstGeom prst="rect">
            <a:avLst/>
          </a:prstGeom>
        </p:spPr>
      </p:pic>
      <p:sp>
        <p:nvSpPr>
          <p:cNvPr id="14" name="Toelichting met pijl rechts 13"/>
          <p:cNvSpPr/>
          <p:nvPr/>
        </p:nvSpPr>
        <p:spPr>
          <a:xfrm>
            <a:off x="113650" y="931728"/>
            <a:ext cx="4314333" cy="2065223"/>
          </a:xfrm>
          <a:prstGeom prst="rightArrowCallou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nl-NL" sz="2800" dirty="0">
                <a:solidFill>
                  <a:srgbClr val="C0504D"/>
                </a:solidFill>
                <a:latin typeface="Arial"/>
                <a:cs typeface="Arial"/>
              </a:rPr>
              <a:t>Kegelprojectie:</a:t>
            </a:r>
          </a:p>
          <a:p>
            <a:r>
              <a:rPr lang="nl-NL" sz="2800" dirty="0">
                <a:latin typeface="Arial"/>
                <a:cs typeface="Arial"/>
              </a:rPr>
              <a:t>Hoekgetrouw en bijna afstandsgetrouw</a:t>
            </a: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372200" y="5877272"/>
            <a:ext cx="2232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tekst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034876"/>
            <a:ext cx="7023100" cy="57785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972177" y="764704"/>
            <a:ext cx="1848295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sz="2800" b="1" dirty="0"/>
              <a:t>Topografie</a:t>
            </a:r>
            <a:r>
              <a:rPr lang="nl-NL" b="1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644008" y="764704"/>
            <a:ext cx="432048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Een recente luchtvaartkaart is verplicht</a:t>
            </a:r>
            <a:r>
              <a:rPr lang="nl-NL" sz="32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Vouw de kaart zo, dat het stuk dat je gaat vliegen, op je knie komt te liggen</a:t>
            </a:r>
            <a:r>
              <a:rPr lang="nl-NL" sz="32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Teken op de kaart een cirkel met een straal van 5 km en één met een straal van 10 km om je veld.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kaart-terl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5"/>
            <a:ext cx="4464496" cy="34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764704"/>
            <a:ext cx="892899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C0504D"/>
                </a:solidFill>
                <a:latin typeface="Arial"/>
                <a:cs typeface="Arial"/>
              </a:rPr>
              <a:t>De indeling van het </a:t>
            </a:r>
            <a:r>
              <a:rPr lang="nl-NL" sz="2800" b="1" dirty="0" smtClean="0">
                <a:solidFill>
                  <a:srgbClr val="C0504D"/>
                </a:solidFill>
                <a:latin typeface="Arial"/>
                <a:cs typeface="Arial"/>
              </a:rPr>
              <a:t>luchtruim</a:t>
            </a:r>
            <a:r>
              <a:rPr lang="nl-NL" sz="2800" dirty="0"/>
              <a:t> </a:t>
            </a:r>
          </a:p>
          <a:p>
            <a:pPr>
              <a:buClr>
                <a:srgbClr val="FF0000"/>
              </a:buClr>
            </a:pPr>
            <a:r>
              <a:rPr lang="nl-NL" sz="2800" dirty="0"/>
              <a:t>Het </a:t>
            </a:r>
            <a:r>
              <a:rPr lang="nl-NL" sz="2800" dirty="0" smtClean="0"/>
              <a:t>Nederlandse </a:t>
            </a:r>
            <a:r>
              <a:rPr lang="nl-NL" sz="2800" dirty="0"/>
              <a:t>luchtruim valt onder de Amsterdam </a:t>
            </a:r>
            <a:r>
              <a:rPr lang="nl-NL" sz="2800" dirty="0" smtClean="0">
                <a:solidFill>
                  <a:srgbClr val="C0504D"/>
                </a:solidFill>
              </a:rPr>
              <a:t>FIR</a:t>
            </a:r>
            <a:r>
              <a:rPr lang="nl-NL" sz="2800" dirty="0" smtClean="0"/>
              <a:t> (Flight </a:t>
            </a:r>
            <a:r>
              <a:rPr lang="nl-NL" sz="2800" dirty="0"/>
              <a:t>Information </a:t>
            </a:r>
            <a:r>
              <a:rPr lang="nl-NL" sz="2800" dirty="0" err="1"/>
              <a:t>Region</a:t>
            </a:r>
            <a:r>
              <a:rPr lang="nl-NL" sz="2800" dirty="0"/>
              <a:t>)</a:t>
            </a:r>
            <a:r>
              <a:rPr lang="nl-NL" sz="2800" dirty="0" smtClean="0"/>
              <a:t>.</a:t>
            </a:r>
            <a:r>
              <a:rPr lang="nl-NL" sz="2800" dirty="0"/>
              <a:t> Binnen de Amsterdam FIR treffen we </a:t>
            </a:r>
            <a:r>
              <a:rPr lang="nl-NL" sz="2800" dirty="0" err="1">
                <a:solidFill>
                  <a:srgbClr val="C0504D"/>
                </a:solidFill>
              </a:rPr>
              <a:t>CTA's</a:t>
            </a:r>
            <a:r>
              <a:rPr lang="nl-NL" sz="2800" dirty="0">
                <a:solidFill>
                  <a:srgbClr val="C0504D"/>
                </a:solidFill>
              </a:rPr>
              <a:t> </a:t>
            </a:r>
            <a:r>
              <a:rPr lang="nl-NL" sz="2800" dirty="0" smtClean="0"/>
              <a:t> </a:t>
            </a:r>
            <a:r>
              <a:rPr lang="nl-NL" sz="2800" dirty="0"/>
              <a:t>Control Area’s</a:t>
            </a:r>
            <a:r>
              <a:rPr lang="nl-NL" sz="2800" dirty="0" smtClean="0"/>
              <a:t>, </a:t>
            </a:r>
            <a:r>
              <a:rPr lang="nl-NL" sz="2800" dirty="0" err="1">
                <a:solidFill>
                  <a:srgbClr val="C0504D"/>
                </a:solidFill>
              </a:rPr>
              <a:t>TMA's</a:t>
            </a:r>
            <a:r>
              <a:rPr lang="nl-NL" sz="2800" dirty="0"/>
              <a:t> (Terminal Area’s</a:t>
            </a:r>
            <a:r>
              <a:rPr lang="nl-NL" sz="2800" dirty="0" smtClean="0"/>
              <a:t>) en </a:t>
            </a:r>
            <a:r>
              <a:rPr lang="nl-NL" sz="2800" dirty="0" err="1">
                <a:solidFill>
                  <a:srgbClr val="C0504D"/>
                </a:solidFill>
              </a:rPr>
              <a:t>CTR's</a:t>
            </a:r>
            <a:r>
              <a:rPr lang="nl-NL" sz="2800" dirty="0"/>
              <a:t> </a:t>
            </a:r>
            <a:r>
              <a:rPr lang="nl-NL" sz="2800" dirty="0" smtClean="0"/>
              <a:t> </a:t>
            </a:r>
            <a:r>
              <a:rPr lang="nl-NL" sz="2800" dirty="0"/>
              <a:t>Control Zones</a:t>
            </a:r>
            <a:r>
              <a:rPr lang="nl-NL" sz="2800" dirty="0" smtClean="0"/>
              <a:t>) aan</a:t>
            </a:r>
            <a:r>
              <a:rPr lang="nl-NL" sz="2800" dirty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b="1" dirty="0">
                <a:solidFill>
                  <a:srgbClr val="C0504D"/>
                </a:solidFill>
              </a:rPr>
              <a:t>CTA</a:t>
            </a:r>
            <a:r>
              <a:rPr lang="nl-NL" sz="2800" dirty="0"/>
              <a:t>: </a:t>
            </a:r>
            <a:r>
              <a:rPr lang="nl-NL" sz="2800" dirty="0" smtClean="0"/>
              <a:t>een </a:t>
            </a:r>
            <a:r>
              <a:rPr lang="nl-NL" sz="2800" dirty="0"/>
              <a:t>uitgebreid gebied op grotere hoogte, voor ‘en-route’ verkeer. Het vliegverkeer wordt daar </a:t>
            </a:r>
            <a:r>
              <a:rPr lang="nl-NL" sz="2800" dirty="0" smtClean="0"/>
              <a:t>geregeld.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b="1" dirty="0" smtClean="0">
                <a:solidFill>
                  <a:srgbClr val="C0504D"/>
                </a:solidFill>
              </a:rPr>
              <a:t>TMA</a:t>
            </a:r>
            <a:r>
              <a:rPr lang="nl-NL" sz="2800" b="1" dirty="0"/>
              <a:t>:</a:t>
            </a:r>
            <a:r>
              <a:rPr lang="nl-NL" sz="2800" dirty="0"/>
              <a:t> </a:t>
            </a:r>
            <a:r>
              <a:rPr lang="nl-NL" sz="2800" dirty="0" smtClean="0"/>
              <a:t>een </a:t>
            </a:r>
            <a:r>
              <a:rPr lang="nl-NL" sz="2800" dirty="0"/>
              <a:t>gebied op middelgrote hoogte, vooral voor het laten klimmen en dalen van IFR-verkeer. Het verkeer wordt </a:t>
            </a:r>
            <a:r>
              <a:rPr lang="nl-NL" sz="2800" dirty="0" smtClean="0"/>
              <a:t>geregeld.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b="1" dirty="0">
                <a:solidFill>
                  <a:srgbClr val="C0504D"/>
                </a:solidFill>
              </a:rPr>
              <a:t>CTR</a:t>
            </a:r>
            <a:r>
              <a:rPr lang="nl-NL" sz="2800" b="1" dirty="0"/>
              <a:t>:</a:t>
            </a:r>
            <a:r>
              <a:rPr lang="nl-NL" sz="2800" dirty="0"/>
              <a:t> </a:t>
            </a:r>
            <a:r>
              <a:rPr lang="nl-NL" sz="2800" dirty="0" smtClean="0"/>
              <a:t>een </a:t>
            </a:r>
            <a:r>
              <a:rPr lang="nl-NL" sz="2800" dirty="0"/>
              <a:t>lokaal gebied rondom een vliegveld. Het verkeer wordt geleid door een </a:t>
            </a:r>
            <a:r>
              <a:rPr lang="nl-NL" sz="2800" dirty="0" err="1"/>
              <a:t>Tower</a:t>
            </a:r>
            <a:r>
              <a:rPr lang="nl-NL" sz="2800" dirty="0"/>
              <a:t> (TWR</a:t>
            </a:r>
            <a:r>
              <a:rPr lang="nl-NL" sz="2800" dirty="0" smtClean="0"/>
              <a:t>)</a:t>
            </a:r>
            <a:r>
              <a:rPr lang="nl-NL" sz="2800" dirty="0"/>
              <a:t>. 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Veel </a:t>
            </a:r>
            <a:r>
              <a:rPr lang="nl-NL" sz="2800" dirty="0" err="1"/>
              <a:t>CTR’s</a:t>
            </a:r>
            <a:r>
              <a:rPr lang="nl-NL" sz="2800" dirty="0"/>
              <a:t> hebben een </a:t>
            </a:r>
            <a:r>
              <a:rPr lang="nl-NL" sz="2800" dirty="0">
                <a:solidFill>
                  <a:srgbClr val="C0504D"/>
                </a:solidFill>
              </a:rPr>
              <a:t>ATZ</a:t>
            </a:r>
            <a:r>
              <a:rPr lang="nl-NL" sz="2800" dirty="0"/>
              <a:t> (</a:t>
            </a:r>
            <a:r>
              <a:rPr lang="nl-NL" sz="2800" dirty="0" err="1"/>
              <a:t>Aerodrome</a:t>
            </a:r>
            <a:r>
              <a:rPr lang="nl-NL" sz="2800" dirty="0"/>
              <a:t> Traffic Zone</a:t>
            </a:r>
            <a:r>
              <a:rPr lang="nl-NL" sz="2800" dirty="0" smtClean="0"/>
              <a:t>)</a:t>
            </a:r>
            <a:r>
              <a:rPr lang="nl-NL" sz="2800" dirty="0"/>
              <a:t>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211960" y="764704"/>
            <a:ext cx="48245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000" dirty="0"/>
              <a:t>Een TMZ is een Transponder </a:t>
            </a:r>
            <a:r>
              <a:rPr lang="nl-NL" sz="3000" dirty="0" err="1"/>
              <a:t>Mandatory</a:t>
            </a:r>
            <a:r>
              <a:rPr lang="nl-NL" sz="3000" dirty="0"/>
              <a:t> Zone. </a:t>
            </a:r>
            <a:endParaRPr lang="nl-NL" sz="30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000" dirty="0" smtClean="0"/>
              <a:t>In </a:t>
            </a:r>
            <a:r>
              <a:rPr lang="nl-NL" sz="3000" dirty="0"/>
              <a:t>een TMZ mag je vliegen, </a:t>
            </a:r>
            <a:r>
              <a:rPr lang="nl-NL" sz="3000" dirty="0" smtClean="0"/>
              <a:t>met </a:t>
            </a:r>
            <a:r>
              <a:rPr lang="nl-NL" sz="3000" dirty="0"/>
              <a:t>een werkende </a:t>
            </a:r>
            <a:r>
              <a:rPr lang="nl-NL" sz="3000" dirty="0" err="1"/>
              <a:t>Mode-S</a:t>
            </a:r>
            <a:r>
              <a:rPr lang="nl-NL" sz="3000" dirty="0"/>
              <a:t> SSR-</a:t>
            </a:r>
            <a:r>
              <a:rPr lang="nl-NL" sz="3000" dirty="0" smtClean="0"/>
              <a:t>transponder.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000" dirty="0" smtClean="0"/>
              <a:t>Bijna </a:t>
            </a:r>
            <a:r>
              <a:rPr lang="nl-NL" sz="3000" dirty="0"/>
              <a:t>het hele Nederlandse luchtruim is door de week een TMZ. </a:t>
            </a:r>
            <a:endParaRPr lang="nl-NL" sz="30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000" dirty="0" smtClean="0"/>
              <a:t>Enkele </a:t>
            </a:r>
            <a:r>
              <a:rPr lang="nl-NL" sz="3000" dirty="0"/>
              <a:t>gebieden, zoals de TMZ Eelde zijn de hele week een TMZ. </a:t>
            </a:r>
            <a:endParaRPr lang="nl-NL" sz="3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 descr="Schermafbeelding 2017-02-03 om 15.35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960440" cy="59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764704"/>
            <a:ext cx="903649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C0504D"/>
                </a:solidFill>
                <a:latin typeface="Arial"/>
                <a:cs typeface="Arial"/>
              </a:rPr>
              <a:t>Luchtruimclassificatie</a:t>
            </a:r>
            <a:endParaRPr lang="nl-NL" sz="2800" dirty="0">
              <a:solidFill>
                <a:srgbClr val="C0504D"/>
              </a:solidFill>
              <a:latin typeface="Arial"/>
              <a:cs typeface="Arial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Klasse </a:t>
            </a:r>
            <a:r>
              <a:rPr lang="nl-NL" sz="2800" b="1" dirty="0"/>
              <a:t>A</a:t>
            </a:r>
            <a:r>
              <a:rPr lang="nl-NL" sz="2800" dirty="0"/>
              <a:t> : verboden voor zweefvliegers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B</a:t>
            </a:r>
            <a:r>
              <a:rPr lang="nl-NL" sz="2800" dirty="0"/>
              <a:t> </a:t>
            </a:r>
            <a:r>
              <a:rPr lang="nl-NL" sz="2800" dirty="0" smtClean="0"/>
              <a:t>: radiocontact en toestemming Dutch Mil.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C</a:t>
            </a:r>
            <a:r>
              <a:rPr lang="nl-NL" sz="2800" dirty="0"/>
              <a:t> : dat zijn de </a:t>
            </a:r>
            <a:r>
              <a:rPr lang="nl-NL" sz="2800" dirty="0" err="1"/>
              <a:t>CTR’s</a:t>
            </a:r>
            <a:r>
              <a:rPr lang="nl-NL" sz="2800" dirty="0"/>
              <a:t> van bijvoorbeeld vliegveld </a:t>
            </a:r>
            <a:r>
              <a:rPr lang="nl-NL" sz="2800" dirty="0" smtClean="0"/>
              <a:t>Leeuwarden. Alleen zweefvliegen na </a:t>
            </a:r>
            <a:r>
              <a:rPr lang="nl-NL" sz="2800" dirty="0"/>
              <a:t>toestemming voor </a:t>
            </a:r>
            <a:r>
              <a:rPr lang="nl-NL" sz="2800" dirty="0" smtClean="0"/>
              <a:t>de </a:t>
            </a:r>
            <a:r>
              <a:rPr lang="nl-NL" sz="2800" dirty="0"/>
              <a:t>plaatselijke </a:t>
            </a:r>
            <a:r>
              <a:rPr lang="nl-NL" sz="2800" dirty="0" smtClean="0"/>
              <a:t>club.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Klasse </a:t>
            </a:r>
            <a:r>
              <a:rPr lang="nl-NL" sz="2800" b="1" dirty="0"/>
              <a:t>D</a:t>
            </a:r>
            <a:r>
              <a:rPr lang="nl-NL" sz="2800" dirty="0"/>
              <a:t>: </a:t>
            </a:r>
            <a:r>
              <a:rPr lang="nl-NL" sz="2800" dirty="0" smtClean="0"/>
              <a:t>alleen </a:t>
            </a:r>
            <a:r>
              <a:rPr lang="nl-NL" sz="2800" dirty="0"/>
              <a:t>toegestaan na toestemming. Bijvoorbeeld gedeelten van de CTR van </a:t>
            </a:r>
            <a:r>
              <a:rPr lang="nl-NL" sz="2800" dirty="0" smtClean="0"/>
              <a:t>Deelen.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E</a:t>
            </a:r>
            <a:r>
              <a:rPr lang="nl-NL" sz="2800" dirty="0"/>
              <a:t> : daar is zweefvliegen toegestaan. Let op de maximale hoogte </a:t>
            </a:r>
            <a:r>
              <a:rPr lang="nl-NL" sz="2800" dirty="0" smtClean="0"/>
              <a:t>door </a:t>
            </a:r>
            <a:r>
              <a:rPr lang="nl-NL" sz="2800" dirty="0"/>
              <a:t>de week en in het </a:t>
            </a:r>
            <a:r>
              <a:rPr lang="nl-NL" sz="2800" dirty="0" smtClean="0"/>
              <a:t>weekend.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F</a:t>
            </a:r>
            <a:r>
              <a:rPr lang="nl-NL" sz="2800" dirty="0"/>
              <a:t>: Klasse F komt in Nederland niet voor.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G</a:t>
            </a:r>
            <a:r>
              <a:rPr lang="nl-NL" sz="2800" dirty="0"/>
              <a:t>: Klasse G bestaat uit het onderste resterende luchtgebied. Zweefvliegen is daar toegestaan. Al het luchtruim dat geen </a:t>
            </a:r>
            <a:r>
              <a:rPr lang="nl-NL" sz="2800" dirty="0" smtClean="0"/>
              <a:t>classificatie </a:t>
            </a:r>
            <a:r>
              <a:rPr lang="nl-NL" sz="2800" dirty="0"/>
              <a:t>heeft gekregen is klasse G. 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581128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De aarde is een bol die in 24 uur om de aardas draait.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aardas is en denkbeeldige as waar de aarde omheen draait.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Het </a:t>
            </a:r>
            <a:r>
              <a:rPr lang="nl-NL" sz="2800" dirty="0"/>
              <a:t>bovenste punt </a:t>
            </a:r>
            <a:r>
              <a:rPr lang="nl-NL" sz="2800" dirty="0" smtClean="0"/>
              <a:t>is de </a:t>
            </a:r>
            <a:r>
              <a:rPr lang="nl-NL" sz="2800" dirty="0"/>
              <a:t>noordpool en het onderste de zuidpool. 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77112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5301208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Luchtruim klasse C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" y="764704"/>
            <a:ext cx="4108863" cy="447371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754" y="764704"/>
            <a:ext cx="4675580" cy="439248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355976" y="5301208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Luchtruim klasse E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372200" y="5877272"/>
            <a:ext cx="2232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tekst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914" y="0"/>
            <a:ext cx="6637486" cy="685800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2627784" y="3573016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Luchtruim klasse E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79512" y="5157192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(*) : van vrijdag 16:00 tot zondag 23:00 (gedurende zomertijd 15:00 resp. 22:00) en op officiële feestdagen </a:t>
            </a:r>
            <a:r>
              <a:rPr lang="nl-NL" sz="2800" dirty="0">
                <a:solidFill>
                  <a:srgbClr val="C0504D"/>
                </a:solidFill>
              </a:rPr>
              <a:t>5 km </a:t>
            </a:r>
            <a:r>
              <a:rPr lang="nl-NL" sz="2800" dirty="0"/>
              <a:t>in de </a:t>
            </a:r>
            <a:r>
              <a:rPr lang="nl-NL" sz="2800" dirty="0" err="1"/>
              <a:t>Nw</a:t>
            </a:r>
            <a:r>
              <a:rPr lang="nl-NL" sz="2800" dirty="0"/>
              <a:t> </a:t>
            </a:r>
            <a:r>
              <a:rPr lang="nl-NL" sz="2800" dirty="0" err="1"/>
              <a:t>Milligen</a:t>
            </a:r>
            <a:r>
              <a:rPr lang="nl-NL" sz="2800" dirty="0"/>
              <a:t> </a:t>
            </a:r>
            <a:r>
              <a:rPr lang="nl-NL" sz="2800" dirty="0" err="1"/>
              <a:t>TMA’s</a:t>
            </a:r>
            <a:r>
              <a:rPr lang="nl-NL" sz="2800" dirty="0" smtClean="0"/>
              <a:t>.</a:t>
            </a:r>
            <a:endParaRPr lang="nl-NL" sz="28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36712"/>
            <a:ext cx="894415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764703"/>
            <a:ext cx="5184576" cy="604867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220072" y="764704"/>
            <a:ext cx="3923928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/>
              <a:t>CTA FL095 – </a:t>
            </a:r>
            <a:r>
              <a:rPr lang="nl-NL" sz="2600" dirty="0" smtClean="0"/>
              <a:t>FL195</a:t>
            </a:r>
          </a:p>
          <a:p>
            <a:endParaRPr lang="nl-NL" sz="2600" dirty="0" smtClean="0"/>
          </a:p>
          <a:p>
            <a:r>
              <a:rPr lang="nl-NL" sz="2600" dirty="0" smtClean="0"/>
              <a:t>TMA </a:t>
            </a:r>
            <a:r>
              <a:rPr lang="nl-NL" sz="2600" dirty="0"/>
              <a:t>1500FT AMSL – FL095</a:t>
            </a:r>
          </a:p>
          <a:p>
            <a:endParaRPr lang="nl-NL" sz="2600" dirty="0" smtClean="0"/>
          </a:p>
          <a:p>
            <a:r>
              <a:rPr lang="nl-NL" sz="2600" dirty="0" smtClean="0"/>
              <a:t>TMZ </a:t>
            </a:r>
            <a:r>
              <a:rPr lang="nl-NL" sz="2600" dirty="0"/>
              <a:t>1200FT AMSL – FL095</a:t>
            </a:r>
          </a:p>
          <a:p>
            <a:endParaRPr lang="nl-NL" sz="2600" dirty="0" smtClean="0"/>
          </a:p>
          <a:p>
            <a:r>
              <a:rPr lang="nl-NL" sz="2600" dirty="0" smtClean="0"/>
              <a:t>CTR </a:t>
            </a:r>
            <a:r>
              <a:rPr lang="nl-NL" sz="2600" dirty="0"/>
              <a:t>GND – 3000FT AMSL</a:t>
            </a:r>
          </a:p>
          <a:p>
            <a:endParaRPr lang="nl-NL" sz="2600" dirty="0" smtClean="0"/>
          </a:p>
          <a:p>
            <a:r>
              <a:rPr lang="nl-NL" sz="2600" dirty="0" smtClean="0"/>
              <a:t>ATZ </a:t>
            </a:r>
            <a:r>
              <a:rPr lang="nl-NL" sz="2600" dirty="0"/>
              <a:t>GND – 2500FT AMSL</a:t>
            </a: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491880" y="764704"/>
            <a:ext cx="55446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Wanneer de GPS het niet doet ben je aangewezen op </a:t>
            </a:r>
            <a:r>
              <a:rPr lang="nl-NL" sz="2800" dirty="0" smtClean="0">
                <a:solidFill>
                  <a:srgbClr val="C0504D"/>
                </a:solidFill>
              </a:rPr>
              <a:t>Deadreckoning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Deadreckoning </a:t>
            </a:r>
            <a:r>
              <a:rPr lang="nl-NL" sz="2800" dirty="0"/>
              <a:t>(gegist bestek) is een navigatiemethode waarbij je aan de hand van de koers en de afgelegde afstand je positie </a:t>
            </a:r>
            <a:r>
              <a:rPr lang="nl-NL" sz="2800" dirty="0" smtClean="0"/>
              <a:t>bepaalt.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Om </a:t>
            </a:r>
            <a:r>
              <a:rPr lang="nl-NL" sz="2800" dirty="0"/>
              <a:t>een inschatting van jouw positie te kunnen maken heb je </a:t>
            </a:r>
            <a:r>
              <a:rPr lang="nl-NL" sz="2800" dirty="0" smtClean="0"/>
              <a:t>de </a:t>
            </a:r>
            <a:r>
              <a:rPr lang="nl-NL" sz="2800" dirty="0" smtClean="0">
                <a:solidFill>
                  <a:srgbClr val="C0504D"/>
                </a:solidFill>
              </a:rPr>
              <a:t>vliegkoers</a:t>
            </a:r>
            <a:r>
              <a:rPr lang="nl-NL" sz="2800" dirty="0" smtClean="0"/>
              <a:t>,</a:t>
            </a:r>
            <a:r>
              <a:rPr lang="nl-NL" sz="2800" dirty="0"/>
              <a:t> </a:t>
            </a:r>
            <a:r>
              <a:rPr lang="nl-NL" sz="2800" dirty="0" smtClean="0"/>
              <a:t>de </a:t>
            </a:r>
            <a:r>
              <a:rPr lang="nl-NL" sz="2800" dirty="0" smtClean="0">
                <a:solidFill>
                  <a:srgbClr val="C0504D"/>
                </a:solidFill>
              </a:rPr>
              <a:t>reissnelheid</a:t>
            </a:r>
            <a:r>
              <a:rPr lang="nl-NL" sz="2800" dirty="0" smtClean="0"/>
              <a:t>,</a:t>
            </a:r>
            <a:r>
              <a:rPr lang="nl-NL" sz="2800" dirty="0"/>
              <a:t> </a:t>
            </a:r>
            <a:r>
              <a:rPr lang="nl-NL" sz="2800" dirty="0" smtClean="0"/>
              <a:t>de </a:t>
            </a:r>
            <a:r>
              <a:rPr lang="nl-NL" sz="2800" dirty="0">
                <a:solidFill>
                  <a:srgbClr val="C0504D"/>
                </a:solidFill>
              </a:rPr>
              <a:t>windrichting</a:t>
            </a:r>
            <a:r>
              <a:rPr lang="nl-NL" sz="2800" dirty="0"/>
              <a:t> en </a:t>
            </a:r>
            <a:r>
              <a:rPr lang="nl-NL" sz="2800" dirty="0" smtClean="0"/>
              <a:t>–</a:t>
            </a:r>
            <a:r>
              <a:rPr lang="nl-NL" sz="2800" dirty="0" smtClean="0">
                <a:solidFill>
                  <a:srgbClr val="C0504D"/>
                </a:solidFill>
              </a:rPr>
              <a:t>sterkte</a:t>
            </a:r>
            <a:r>
              <a:rPr lang="nl-NL" sz="2800" dirty="0" smtClean="0"/>
              <a:t>,</a:t>
            </a:r>
            <a:r>
              <a:rPr lang="nl-NL" sz="2800" dirty="0"/>
              <a:t> </a:t>
            </a:r>
            <a:r>
              <a:rPr lang="nl-NL" sz="2800" dirty="0" smtClean="0"/>
              <a:t>en de </a:t>
            </a:r>
            <a:r>
              <a:rPr lang="nl-NL" sz="2800" dirty="0">
                <a:solidFill>
                  <a:srgbClr val="C0504D"/>
                </a:solidFill>
              </a:rPr>
              <a:t>vliegtijd</a:t>
            </a:r>
            <a:r>
              <a:rPr lang="nl-NL" sz="2800" dirty="0"/>
              <a:t> vanaf het laatst bekende </a:t>
            </a:r>
            <a:r>
              <a:rPr lang="nl-NL" sz="2800" dirty="0" smtClean="0"/>
              <a:t>punt nodig.</a:t>
            </a:r>
            <a:r>
              <a:rPr lang="nl-NL" sz="2800" dirty="0"/>
              <a:t> 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35912"/>
            <a:ext cx="4494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9.4 DEADRECKONING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2"/>
            <a:ext cx="322072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35912"/>
            <a:ext cx="4494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9.4 DEADRECKONING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25" y="87697"/>
            <a:ext cx="5606503" cy="67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508104" y="764704"/>
            <a:ext cx="3635896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b="1" dirty="0">
                <a:solidFill>
                  <a:srgbClr val="C0504D"/>
                </a:solidFill>
              </a:rPr>
              <a:t>Weten waar je </a:t>
            </a:r>
            <a:r>
              <a:rPr lang="nl-NL" sz="3200" b="1" dirty="0" smtClean="0">
                <a:solidFill>
                  <a:srgbClr val="C0504D"/>
                </a:solidFill>
              </a:rPr>
              <a:t>zit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</a:t>
            </a:r>
            <a:r>
              <a:rPr lang="nl-NL" sz="2800" b="1" dirty="0">
                <a:solidFill>
                  <a:srgbClr val="C0504D"/>
                </a:solidFill>
              </a:rPr>
              <a:t>geleidelijn</a:t>
            </a:r>
            <a:r>
              <a:rPr lang="nl-NL" sz="2800" dirty="0"/>
              <a:t> is een rivier, kanaal of autoweg die ongeveer evenwijdig met de kaartkoerslijn loopt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b="1" dirty="0">
                <a:solidFill>
                  <a:srgbClr val="C0504D"/>
                </a:solidFill>
              </a:rPr>
              <a:t>Opvanglijnen</a:t>
            </a:r>
            <a:r>
              <a:rPr lang="nl-NL" sz="2800" dirty="0"/>
              <a:t> zijn kenmerken die je dwars op je koerslijn moet tegenkomen.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35912"/>
            <a:ext cx="4494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9.4 DEADRECKONING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 descr="kaart-leeuw-devoor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5472608" cy="59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364088" y="764704"/>
            <a:ext cx="3672408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Onthoud de plaats van de zon en de windrichting op ieder vliegbeen.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De </a:t>
            </a:r>
            <a:r>
              <a:rPr lang="nl-NL" sz="3200" dirty="0"/>
              <a:t>zon staat bij zomertijd in Nederland om ongeveer half twee </a:t>
            </a:r>
            <a:r>
              <a:rPr lang="nl-NL" sz="3200" dirty="0" smtClean="0"/>
              <a:t>in </a:t>
            </a:r>
            <a:r>
              <a:rPr lang="nl-NL" sz="3200" dirty="0"/>
              <a:t>het zuiden.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35912"/>
            <a:ext cx="4494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9.4 DEADRECKONING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Schermafbeelding 2017-02-03 om 16.10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6" y="806400"/>
            <a:ext cx="5164584" cy="57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87687"/>
            <a:ext cx="6063580" cy="5881673"/>
          </a:xfrm>
          <a:prstGeom prst="rect">
            <a:avLst/>
          </a:prstGeom>
        </p:spPr>
      </p:pic>
      <p:pic>
        <p:nvPicPr>
          <p:cNvPr id="3" name="Afbeelding 2" descr="Schermafbeelding 2017-02-03 om 16.16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77072"/>
            <a:ext cx="6857976" cy="263691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483317" y="836712"/>
            <a:ext cx="5634876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rial"/>
                <a:cs typeface="Arial"/>
              </a:rPr>
              <a:t>U</a:t>
            </a:r>
            <a:r>
              <a:rPr lang="nl-NL" sz="2800" dirty="0" smtClean="0">
                <a:latin typeface="Arial"/>
                <a:cs typeface="Arial"/>
              </a:rPr>
              <a:t>itzetten </a:t>
            </a:r>
            <a:r>
              <a:rPr lang="nl-NL" sz="2800" dirty="0">
                <a:latin typeface="Arial"/>
                <a:cs typeface="Arial"/>
              </a:rPr>
              <a:t>van de </a:t>
            </a:r>
            <a:r>
              <a:rPr lang="nl-NL" sz="2800" dirty="0" err="1">
                <a:latin typeface="Arial"/>
                <a:cs typeface="Arial"/>
              </a:rPr>
              <a:t>overlanddriehoek</a:t>
            </a:r>
            <a:endParaRPr lang="nl-N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8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51520" y="544522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wind komt uit richting 160° en waait dus naar (160°+180°=) 340°. Zet nu richting 340° een </a:t>
            </a:r>
            <a:r>
              <a:rPr lang="nl-NL" sz="2800" dirty="0" smtClean="0"/>
              <a:t>lijn van 22 </a:t>
            </a:r>
            <a:r>
              <a:rPr lang="nl-NL" sz="2800" dirty="0"/>
              <a:t>mm lang. Hier plaats je punt C. 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836712"/>
            <a:ext cx="861404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5877272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De aardas heeft een </a:t>
            </a:r>
            <a:r>
              <a:rPr lang="nl-NL" sz="3200" dirty="0"/>
              <a:t>schuine stand </a:t>
            </a:r>
            <a:r>
              <a:rPr lang="nl-NL" sz="3200" dirty="0" smtClean="0"/>
              <a:t>t.o.v. </a:t>
            </a:r>
            <a:r>
              <a:rPr lang="nl-NL" sz="3200" dirty="0"/>
              <a:t>d</a:t>
            </a:r>
            <a:r>
              <a:rPr lang="nl-NL" sz="3200" dirty="0" smtClean="0"/>
              <a:t>e  zon, daardoor ontstaan de vier </a:t>
            </a:r>
            <a:r>
              <a:rPr lang="nl-NL" sz="3200" dirty="0"/>
              <a:t>seizoenen. 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754980"/>
            <a:ext cx="7620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0" y="4797152"/>
            <a:ext cx="914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Z</a:t>
            </a:r>
            <a:r>
              <a:rPr lang="nl-NL" sz="2800" dirty="0" smtClean="0"/>
              <a:t>et een </a:t>
            </a:r>
            <a:r>
              <a:rPr lang="nl-NL" sz="2800" dirty="0"/>
              <a:t>lijn met de grondkoers van 280° op de kaart.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Cirkel </a:t>
            </a:r>
            <a:r>
              <a:rPr lang="nl-NL" sz="2800" dirty="0"/>
              <a:t>120 mm naar de lijn van de grondkoers (punt B¹).</a:t>
            </a:r>
            <a:r>
              <a:rPr lang="nl-NL" sz="3200" dirty="0"/>
              <a:t> </a:t>
            </a: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Hoek </a:t>
            </a:r>
            <a:r>
              <a:rPr lang="nl-NL" sz="2800" dirty="0"/>
              <a:t>B</a:t>
            </a:r>
            <a:r>
              <a:rPr lang="nl-NL" sz="2800" dirty="0" smtClean="0"/>
              <a:t>¹ is </a:t>
            </a:r>
            <a:r>
              <a:rPr lang="nl-NL" sz="2800" dirty="0"/>
              <a:t>de drift of </a:t>
            </a:r>
            <a:r>
              <a:rPr lang="nl-NL" sz="2800" dirty="0" smtClean="0"/>
              <a:t>opstuurhoek</a:t>
            </a:r>
            <a:r>
              <a:rPr lang="nl-NL" sz="2800" dirty="0"/>
              <a:t> </a:t>
            </a:r>
            <a:r>
              <a:rPr lang="nl-NL" sz="2800" dirty="0" smtClean="0"/>
              <a:t>(</a:t>
            </a:r>
            <a:r>
              <a:rPr lang="nl-NL" sz="2800" dirty="0"/>
              <a:t>9°). Je waait richting punt C dus </a:t>
            </a:r>
            <a:r>
              <a:rPr lang="nl-NL" sz="2800" dirty="0" smtClean="0"/>
              <a:t>de vliegkoers = 280° - </a:t>
            </a:r>
            <a:r>
              <a:rPr lang="nl-NL" sz="2800" dirty="0"/>
              <a:t>9</a:t>
            </a:r>
            <a:r>
              <a:rPr lang="nl-NL" sz="2800" dirty="0" smtClean="0"/>
              <a:t>° = 271</a:t>
            </a:r>
            <a:r>
              <a:rPr lang="nl-NL" sz="2800" dirty="0"/>
              <a:t>°</a:t>
            </a:r>
            <a:endParaRPr lang="nl-NL" sz="2800" baseline="300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800" baseline="30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6712"/>
            <a:ext cx="7620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427984" y="764704"/>
            <a:ext cx="46085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Vanuit punt A zet je </a:t>
            </a:r>
            <a:r>
              <a:rPr lang="nl-NL" sz="2800" dirty="0" smtClean="0"/>
              <a:t>het been </a:t>
            </a:r>
            <a:r>
              <a:rPr lang="nl-NL" sz="2800" dirty="0"/>
              <a:t>Zwolle </a:t>
            </a:r>
            <a:r>
              <a:rPr lang="nl-NL" sz="2800" dirty="0" err="1"/>
              <a:t>Teuge</a:t>
            </a:r>
            <a:r>
              <a:rPr lang="nl-NL" sz="2800" dirty="0"/>
              <a:t> op het papier (A is nu dus Zwolle). </a:t>
            </a:r>
          </a:p>
          <a:p>
            <a:r>
              <a:rPr lang="nl-NL" sz="2800" dirty="0"/>
              <a:t>De grondkoers is 180° en </a:t>
            </a:r>
            <a:r>
              <a:rPr lang="nl-NL" sz="2800" dirty="0" smtClean="0"/>
              <a:t>je vliegt </a:t>
            </a:r>
            <a:r>
              <a:rPr lang="nl-NL" sz="2800" dirty="0"/>
              <a:t>120 km/h </a:t>
            </a:r>
            <a:r>
              <a:rPr lang="nl-NL" sz="2800" dirty="0" smtClean="0"/>
              <a:t>dus </a:t>
            </a:r>
            <a:r>
              <a:rPr lang="nl-NL" sz="2800" dirty="0"/>
              <a:t>een lijn van 120 mm vanuit punt C. </a:t>
            </a:r>
            <a:endParaRPr lang="nl-NL" sz="2800" dirty="0" smtClean="0"/>
          </a:p>
          <a:p>
            <a:r>
              <a:rPr lang="nl-NL" sz="2800" dirty="0" smtClean="0"/>
              <a:t>Je </a:t>
            </a:r>
            <a:r>
              <a:rPr lang="nl-NL" sz="2800" dirty="0"/>
              <a:t>krijgt nu punt B</a:t>
            </a:r>
            <a:r>
              <a:rPr lang="nl-NL" sz="2800" baseline="30000" dirty="0"/>
              <a:t>2</a:t>
            </a:r>
            <a:r>
              <a:rPr lang="nl-NL" sz="2800" dirty="0"/>
              <a:t>. </a:t>
            </a:r>
            <a:endParaRPr lang="nl-NL" sz="2800" dirty="0" smtClean="0"/>
          </a:p>
          <a:p>
            <a:r>
              <a:rPr lang="nl-NL" sz="2800" dirty="0" smtClean="0"/>
              <a:t>Verbind </a:t>
            </a:r>
            <a:r>
              <a:rPr lang="nl-NL" sz="2800" dirty="0"/>
              <a:t>je C met B</a:t>
            </a:r>
            <a:r>
              <a:rPr lang="nl-NL" sz="2800" baseline="30000" dirty="0"/>
              <a:t>2</a:t>
            </a:r>
            <a:r>
              <a:rPr lang="nl-NL" sz="2800" dirty="0"/>
              <a:t> dan krijg je </a:t>
            </a:r>
            <a:r>
              <a:rPr lang="nl-NL" sz="2800" dirty="0" smtClean="0"/>
              <a:t>de </a:t>
            </a:r>
            <a:r>
              <a:rPr lang="nl-NL" sz="2800" dirty="0"/>
              <a:t>opstuurhoek. </a:t>
            </a:r>
            <a:endParaRPr lang="nl-NL" sz="2800" dirty="0" smtClean="0"/>
          </a:p>
          <a:p>
            <a:r>
              <a:rPr lang="nl-NL" sz="2800" dirty="0" smtClean="0"/>
              <a:t>Meet </a:t>
            </a:r>
            <a:r>
              <a:rPr lang="nl-NL" sz="2800" dirty="0"/>
              <a:t>je AB</a:t>
            </a:r>
            <a:r>
              <a:rPr lang="nl-NL" sz="2800" baseline="30000" dirty="0"/>
              <a:t>2</a:t>
            </a:r>
            <a:r>
              <a:rPr lang="nl-NL" sz="2800" dirty="0"/>
              <a:t> dan weet je de grondsnelheid (99 km/h).  </a:t>
            </a:r>
            <a:endParaRPr lang="nl-NL" sz="2800" dirty="0" smtClean="0"/>
          </a:p>
          <a:p>
            <a:r>
              <a:rPr lang="nl-NL" sz="2800" dirty="0" smtClean="0"/>
              <a:t>Op </a:t>
            </a:r>
            <a:r>
              <a:rPr lang="nl-NL" sz="2800" dirty="0"/>
              <a:t>dezelfde manier kun je ook het traject </a:t>
            </a:r>
            <a:r>
              <a:rPr lang="nl-NL" sz="2800" dirty="0" err="1"/>
              <a:t>Teuge</a:t>
            </a:r>
            <a:r>
              <a:rPr lang="nl-NL" sz="2800" dirty="0"/>
              <a:t> Salland berekenen. 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64704"/>
            <a:ext cx="4248472" cy="593369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5805264"/>
            <a:ext cx="323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"/>
                <a:cs typeface="Arial"/>
              </a:rPr>
              <a:t>Been Zwolle </a:t>
            </a:r>
            <a:r>
              <a:rPr lang="nl-NL" sz="2800" dirty="0" err="1">
                <a:latin typeface="Arial"/>
                <a:cs typeface="Arial"/>
              </a:rPr>
              <a:t>Teuge</a:t>
            </a:r>
            <a:endParaRPr lang="nl-N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211960" y="4293096"/>
            <a:ext cx="5076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vluchtcomputer registreert de GNSS-positie en </a:t>
            </a:r>
            <a:r>
              <a:rPr lang="nl-NL" sz="2800" dirty="0" smtClean="0"/>
              <a:t>hoogte.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 </a:t>
            </a:r>
            <a:r>
              <a:rPr lang="nl-NL" sz="2800" dirty="0"/>
              <a:t>De hoogtes en de posities worden </a:t>
            </a:r>
            <a:r>
              <a:rPr lang="nl-NL" sz="2800" dirty="0" smtClean="0"/>
              <a:t>in </a:t>
            </a:r>
            <a:r>
              <a:rPr lang="nl-NL" sz="2800" dirty="0"/>
              <a:t>een log-bestand opgeslagen. 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764703"/>
            <a:ext cx="4104456" cy="597198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751101"/>
            <a:ext cx="5652120" cy="35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139952" y="764704"/>
            <a:ext cx="50040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GPS betekent Global Positioning System. Dus wereldwijd positiebepaling systeem.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Het </a:t>
            </a:r>
            <a:r>
              <a:rPr lang="nl-NL" sz="2800" dirty="0"/>
              <a:t>systeem bestaat momenteel uit 31 satellieten die in een baan om de aarde draaien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GPS is </a:t>
            </a:r>
            <a:r>
              <a:rPr lang="nl-NL" sz="2800" dirty="0" smtClean="0"/>
              <a:t>een </a:t>
            </a:r>
            <a:r>
              <a:rPr lang="nl-NL" sz="2800" dirty="0"/>
              <a:t>soort </a:t>
            </a:r>
            <a:r>
              <a:rPr lang="nl-NL" sz="2800" dirty="0" smtClean="0"/>
              <a:t>radio die satellieten </a:t>
            </a:r>
            <a:r>
              <a:rPr lang="nl-NL" sz="2800" dirty="0"/>
              <a:t>hij kan ontvangen en aan de hand van het tijdssignaal </a:t>
            </a:r>
            <a:r>
              <a:rPr lang="nl-NL" sz="2800" dirty="0" smtClean="0"/>
              <a:t>uitrekent hoe </a:t>
            </a:r>
            <a:r>
              <a:rPr lang="nl-NL" sz="2800" dirty="0"/>
              <a:t>ver hij van die satelliet verwijderd is.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2" y="764705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8520" y="4638615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Bij drie satellieten kan de GPS de positie van het schip bepalen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Voor </a:t>
            </a:r>
            <a:r>
              <a:rPr lang="nl-NL" sz="2800" dirty="0"/>
              <a:t>hoogtebepaling is een vierde satelliet nodig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Hoe </a:t>
            </a:r>
            <a:r>
              <a:rPr lang="nl-NL" sz="2800" dirty="0"/>
              <a:t>meer satellieten een GPS ontvangt hoe exacter de positiebepaling.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761596"/>
            <a:ext cx="6840760" cy="4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932040" y="764704"/>
            <a:ext cx="439248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D</a:t>
            </a:r>
            <a:r>
              <a:rPr lang="nl-NL" sz="2800" dirty="0" smtClean="0"/>
              <a:t>e </a:t>
            </a:r>
            <a:r>
              <a:rPr lang="nl-NL" sz="2800" dirty="0"/>
              <a:t>GPS-positiebepaling </a:t>
            </a:r>
            <a:r>
              <a:rPr lang="nl-NL" sz="2800" dirty="0" smtClean="0"/>
              <a:t>kan gekoppeld worden </a:t>
            </a:r>
            <a:r>
              <a:rPr lang="nl-NL" sz="2800" dirty="0"/>
              <a:t>aan een </a:t>
            </a:r>
            <a:r>
              <a:rPr lang="nl-NL" sz="2800" dirty="0" err="1"/>
              <a:t>moving</a:t>
            </a:r>
            <a:r>
              <a:rPr lang="nl-NL" sz="2800" dirty="0"/>
              <a:t> map-programma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Een Flarm heeft een GPS </a:t>
            </a:r>
            <a:r>
              <a:rPr lang="nl-NL" sz="2800" dirty="0"/>
              <a:t>ontvanger </a:t>
            </a:r>
            <a:r>
              <a:rPr lang="nl-NL" sz="2800" dirty="0" smtClean="0"/>
              <a:t>en een </a:t>
            </a:r>
            <a:r>
              <a:rPr lang="nl-NL" sz="2800" dirty="0"/>
              <a:t>kleine zender/ontvanger </a:t>
            </a:r>
            <a:r>
              <a:rPr lang="nl-NL" sz="2800" dirty="0" smtClean="0"/>
              <a:t>waarmee de </a:t>
            </a:r>
            <a:r>
              <a:rPr lang="nl-NL" sz="2800" dirty="0"/>
              <a:t>positiegegevens worden uitgezonden met een bereik van zo'n twee </a:t>
            </a:r>
            <a:r>
              <a:rPr lang="nl-NL" sz="2800" dirty="0" err="1"/>
              <a:t>á</a:t>
            </a:r>
            <a:r>
              <a:rPr lang="nl-NL" sz="2800" dirty="0"/>
              <a:t> drie kilometer.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77072"/>
            <a:ext cx="4509492" cy="219799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692696"/>
            <a:ext cx="482606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5736158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Flarm kan ook weer gekoppeld worden aan </a:t>
            </a:r>
            <a:r>
              <a:rPr lang="nl-NL" sz="3200"/>
              <a:t>een </a:t>
            </a:r>
            <a:r>
              <a:rPr lang="nl-NL" sz="3200" smtClean="0"/>
              <a:t>navigatieprogramma.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1"/>
            <a:ext cx="3600400" cy="48005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764704"/>
            <a:ext cx="4807123" cy="49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5942" y="5859269"/>
            <a:ext cx="9010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solidFill>
                  <a:schemeClr val="tx2"/>
                </a:solidFill>
                <a:latin typeface="Arial"/>
                <a:cs typeface="Arial"/>
              </a:rPr>
              <a:t>Tijdens de vlucht alleen kort op de kaart en op de instrumenten kijken.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 descr="preflight gaggle (big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2008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915816" y="299695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Succes met het examen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7008" y="5589240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Voor plaatsbepaling brengen </a:t>
            </a:r>
            <a:r>
              <a:rPr lang="nl-NL" sz="3200" dirty="0"/>
              <a:t>we </a:t>
            </a:r>
            <a:r>
              <a:rPr lang="nl-NL" sz="3200" dirty="0" smtClean="0"/>
              <a:t>noord</a:t>
            </a:r>
            <a:r>
              <a:rPr lang="nl-NL" sz="3200" dirty="0"/>
              <a:t>-zuid-</a:t>
            </a:r>
            <a:r>
              <a:rPr lang="nl-NL" sz="3200" dirty="0" smtClean="0"/>
              <a:t>lijnen (</a:t>
            </a:r>
            <a:r>
              <a:rPr lang="nl-NL" sz="3200" b="1" dirty="0" smtClean="0">
                <a:solidFill>
                  <a:srgbClr val="C0504D"/>
                </a:solidFill>
              </a:rPr>
              <a:t>meridianen</a:t>
            </a:r>
            <a:r>
              <a:rPr lang="nl-NL" sz="3200" b="1" dirty="0" smtClean="0"/>
              <a:t>)</a:t>
            </a:r>
            <a:r>
              <a:rPr lang="nl-NL" sz="3200" dirty="0" smtClean="0"/>
              <a:t> en oost</a:t>
            </a:r>
            <a:r>
              <a:rPr lang="nl-NL" sz="3200" dirty="0"/>
              <a:t>-</a:t>
            </a:r>
            <a:r>
              <a:rPr lang="nl-NL" sz="3200" dirty="0" smtClean="0"/>
              <a:t>westlijnen</a:t>
            </a:r>
            <a:r>
              <a:rPr lang="nl-NL" sz="3200" dirty="0"/>
              <a:t> </a:t>
            </a:r>
            <a:r>
              <a:rPr lang="nl-NL" sz="3200" dirty="0" smtClean="0"/>
              <a:t>(</a:t>
            </a:r>
            <a:r>
              <a:rPr lang="nl-NL" sz="3200" b="1" dirty="0" smtClean="0">
                <a:solidFill>
                  <a:srgbClr val="C0504D"/>
                </a:solidFill>
              </a:rPr>
              <a:t>parallellen</a:t>
            </a:r>
            <a:r>
              <a:rPr lang="nl-NL" sz="3200" b="1" dirty="0" smtClean="0"/>
              <a:t>) aan</a:t>
            </a:r>
            <a:r>
              <a:rPr lang="nl-NL" sz="3200" dirty="0" smtClean="0"/>
              <a:t>.</a:t>
            </a:r>
            <a:r>
              <a:rPr lang="nl-NL" sz="3200" dirty="0"/>
              <a:t> </a:t>
            </a:r>
            <a:endParaRPr lang="nl-NL" sz="3200" dirty="0"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42" y="764704"/>
            <a:ext cx="8491438" cy="47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3212976"/>
            <a:ext cx="8928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dirty="0" smtClean="0">
                <a:solidFill>
                  <a:schemeClr val="accent2"/>
                </a:solidFill>
              </a:rPr>
              <a:t>Grootcirkels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twee </a:t>
            </a:r>
            <a:r>
              <a:rPr lang="nl-NL" sz="3200" dirty="0"/>
              <a:t>meridianen </a:t>
            </a:r>
            <a:r>
              <a:rPr lang="nl-NL" sz="3200" dirty="0" smtClean="0"/>
              <a:t>vormen een grootcirkel.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De evenaar is een grootcirkel.</a:t>
            </a: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Het </a:t>
            </a:r>
            <a:r>
              <a:rPr lang="nl-NL" sz="3200" dirty="0"/>
              <a:t>middelpunt van alle grootcirkels </a:t>
            </a:r>
            <a:r>
              <a:rPr lang="nl-NL" sz="3200" dirty="0" smtClean="0"/>
              <a:t>is </a:t>
            </a:r>
            <a:r>
              <a:rPr lang="nl-NL" sz="3200" dirty="0"/>
              <a:t>het middelpunt van de aarde.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4479156" cy="231113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752058"/>
            <a:ext cx="4184951" cy="23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580816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Die paralellen vormen </a:t>
            </a:r>
            <a:r>
              <a:rPr lang="nl-NL" sz="3200" dirty="0" err="1">
                <a:solidFill>
                  <a:srgbClr val="C0504D"/>
                </a:solidFill>
              </a:rPr>
              <a:t>kleincirkels</a:t>
            </a:r>
            <a:r>
              <a:rPr lang="nl-NL" sz="3200" dirty="0"/>
              <a:t>, hun snijvlak gaat niet door het middelpunt van de aarde.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13" y="764703"/>
            <a:ext cx="8519259" cy="504056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5536" y="836712"/>
            <a:ext cx="2062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 smtClean="0">
                <a:solidFill>
                  <a:srgbClr val="C0504D"/>
                </a:solidFill>
              </a:rPr>
              <a:t>Kleincirkels</a:t>
            </a:r>
            <a:endParaRPr lang="nl-NL" sz="32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51520" y="4504471"/>
            <a:ext cx="8892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De </a:t>
            </a:r>
            <a:r>
              <a:rPr lang="nl-NL" sz="2600" b="1" dirty="0">
                <a:solidFill>
                  <a:srgbClr val="C0504D"/>
                </a:solidFill>
              </a:rPr>
              <a:t>evenaar</a:t>
            </a:r>
            <a:r>
              <a:rPr lang="nl-NL" sz="2600" dirty="0"/>
              <a:t> is de belangrijkste oost-west-</a:t>
            </a:r>
            <a:r>
              <a:rPr lang="nl-NL" sz="2600" dirty="0" smtClean="0"/>
              <a:t>lijn.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 smtClean="0"/>
              <a:t> </a:t>
            </a:r>
            <a:r>
              <a:rPr lang="nl-NL" sz="2600" dirty="0"/>
              <a:t>D</a:t>
            </a:r>
            <a:r>
              <a:rPr lang="nl-NL" sz="2600" dirty="0" smtClean="0"/>
              <a:t>e</a:t>
            </a:r>
            <a:r>
              <a:rPr lang="nl-NL" sz="2600" dirty="0"/>
              <a:t> </a:t>
            </a:r>
            <a:r>
              <a:rPr lang="nl-NL" sz="2600" b="1" dirty="0">
                <a:solidFill>
                  <a:srgbClr val="C0504D"/>
                </a:solidFill>
              </a:rPr>
              <a:t>nulmeridiaan</a:t>
            </a:r>
            <a:r>
              <a:rPr lang="nl-NL" sz="2600" dirty="0">
                <a:solidFill>
                  <a:srgbClr val="C0504D"/>
                </a:solidFill>
              </a:rPr>
              <a:t> over Greenwich </a:t>
            </a:r>
            <a:r>
              <a:rPr lang="nl-NL" sz="2600" dirty="0"/>
              <a:t>is de belangrijkste noord-zuid-lijn. </a:t>
            </a:r>
            <a:endParaRPr lang="nl-NL" sz="26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 smtClean="0"/>
              <a:t>Parallellen (</a:t>
            </a:r>
            <a:r>
              <a:rPr lang="nl-NL" sz="2600" dirty="0" smtClean="0">
                <a:solidFill>
                  <a:srgbClr val="C0504D"/>
                </a:solidFill>
              </a:rPr>
              <a:t>breedtecirkels</a:t>
            </a:r>
            <a:r>
              <a:rPr lang="nl-NL" sz="2600" dirty="0" smtClean="0"/>
              <a:t>), </a:t>
            </a:r>
            <a:r>
              <a:rPr lang="nl-NL" sz="2600" dirty="0" smtClean="0"/>
              <a:t>lopen parallel  </a:t>
            </a:r>
            <a:r>
              <a:rPr lang="nl-NL" sz="2600" dirty="0"/>
              <a:t>aan de evenaar </a:t>
            </a:r>
            <a:endParaRPr lang="nl-NL" sz="26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M</a:t>
            </a:r>
            <a:r>
              <a:rPr lang="nl-NL" sz="2600" dirty="0" smtClean="0"/>
              <a:t>eridianen</a:t>
            </a:r>
            <a:r>
              <a:rPr lang="nl-NL" sz="2600" b="1" dirty="0" smtClean="0"/>
              <a:t> </a:t>
            </a:r>
            <a:r>
              <a:rPr lang="nl-NL" sz="2600" dirty="0" smtClean="0"/>
              <a:t>(</a:t>
            </a:r>
            <a:r>
              <a:rPr lang="nl-NL" sz="2600" dirty="0" smtClean="0">
                <a:solidFill>
                  <a:srgbClr val="C0504D"/>
                </a:solidFill>
              </a:rPr>
              <a:t>lengtecirkel</a:t>
            </a:r>
            <a:r>
              <a:rPr lang="nl-NL" sz="2600" dirty="0" smtClean="0"/>
              <a:t>) lopen noord-zuid.</a:t>
            </a:r>
            <a:r>
              <a:rPr lang="nl-NL" sz="2600" dirty="0"/>
              <a:t> </a:t>
            </a:r>
            <a:endParaRPr lang="nl-NL" sz="2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92696"/>
            <a:ext cx="4240471" cy="381642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692696"/>
            <a:ext cx="4242048" cy="38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1651</Words>
  <Application>Microsoft Macintosh PowerPoint</Application>
  <PresentationFormat>Diavoorstelling (4:3)</PresentationFormat>
  <Paragraphs>296</Paragraphs>
  <Slides>58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59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dirk</dc:creator>
  <cp:lastModifiedBy>dirk corporaal</cp:lastModifiedBy>
  <cp:revision>281</cp:revision>
  <dcterms:created xsi:type="dcterms:W3CDTF">2014-03-01T09:35:46Z</dcterms:created>
  <dcterms:modified xsi:type="dcterms:W3CDTF">2017-02-03T19:06:46Z</dcterms:modified>
</cp:coreProperties>
</file>