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13" r:id="rId2"/>
    <p:sldId id="384" r:id="rId3"/>
    <p:sldId id="382" r:id="rId4"/>
    <p:sldId id="314" r:id="rId5"/>
    <p:sldId id="402" r:id="rId6"/>
    <p:sldId id="390" r:id="rId7"/>
    <p:sldId id="385" r:id="rId8"/>
    <p:sldId id="386" r:id="rId9"/>
    <p:sldId id="387" r:id="rId10"/>
    <p:sldId id="388" r:id="rId11"/>
    <p:sldId id="393" r:id="rId12"/>
    <p:sldId id="473" r:id="rId13"/>
    <p:sldId id="392" r:id="rId14"/>
    <p:sldId id="472" r:id="rId15"/>
    <p:sldId id="389" r:id="rId16"/>
    <p:sldId id="394" r:id="rId17"/>
    <p:sldId id="396" r:id="rId18"/>
    <p:sldId id="397" r:id="rId19"/>
    <p:sldId id="401" r:id="rId20"/>
    <p:sldId id="404" r:id="rId21"/>
    <p:sldId id="403" r:id="rId22"/>
    <p:sldId id="399" r:id="rId23"/>
    <p:sldId id="407" r:id="rId24"/>
    <p:sldId id="406" r:id="rId25"/>
    <p:sldId id="398" r:id="rId26"/>
    <p:sldId id="400" r:id="rId27"/>
    <p:sldId id="411" r:id="rId28"/>
    <p:sldId id="408" r:id="rId29"/>
    <p:sldId id="410" r:id="rId30"/>
    <p:sldId id="412" r:id="rId31"/>
    <p:sldId id="409" r:id="rId32"/>
    <p:sldId id="413" r:id="rId33"/>
    <p:sldId id="414" r:id="rId34"/>
    <p:sldId id="415" r:id="rId35"/>
    <p:sldId id="418" r:id="rId36"/>
    <p:sldId id="417" r:id="rId37"/>
    <p:sldId id="419" r:id="rId38"/>
    <p:sldId id="469" r:id="rId39"/>
    <p:sldId id="470" r:id="rId40"/>
    <p:sldId id="424" r:id="rId41"/>
    <p:sldId id="426" r:id="rId42"/>
    <p:sldId id="425" r:id="rId43"/>
    <p:sldId id="428" r:id="rId44"/>
    <p:sldId id="427" r:id="rId45"/>
    <p:sldId id="430" r:id="rId46"/>
    <p:sldId id="432" r:id="rId47"/>
    <p:sldId id="433" r:id="rId48"/>
    <p:sldId id="434" r:id="rId49"/>
    <p:sldId id="435" r:id="rId50"/>
    <p:sldId id="436" r:id="rId51"/>
    <p:sldId id="431" r:id="rId52"/>
    <p:sldId id="429" r:id="rId53"/>
    <p:sldId id="437" r:id="rId54"/>
    <p:sldId id="438" r:id="rId55"/>
    <p:sldId id="440" r:id="rId56"/>
    <p:sldId id="439" r:id="rId57"/>
    <p:sldId id="441" r:id="rId58"/>
    <p:sldId id="443" r:id="rId59"/>
    <p:sldId id="442" r:id="rId60"/>
    <p:sldId id="448" r:id="rId61"/>
    <p:sldId id="447" r:id="rId62"/>
    <p:sldId id="446" r:id="rId63"/>
    <p:sldId id="445" r:id="rId64"/>
    <p:sldId id="444" r:id="rId65"/>
    <p:sldId id="456" r:id="rId66"/>
    <p:sldId id="451" r:id="rId67"/>
    <p:sldId id="450" r:id="rId68"/>
    <p:sldId id="471" r:id="rId69"/>
    <p:sldId id="449" r:id="rId70"/>
    <p:sldId id="454" r:id="rId71"/>
    <p:sldId id="453" r:id="rId72"/>
    <p:sldId id="452" r:id="rId73"/>
    <p:sldId id="465" r:id="rId74"/>
    <p:sldId id="468" r:id="rId75"/>
    <p:sldId id="467" r:id="rId76"/>
    <p:sldId id="466" r:id="rId77"/>
    <p:sldId id="461" r:id="rId78"/>
    <p:sldId id="460" r:id="rId79"/>
    <p:sldId id="459" r:id="rId80"/>
    <p:sldId id="458" r:id="rId81"/>
    <p:sldId id="462" r:id="rId82"/>
    <p:sldId id="457" r:id="rId83"/>
    <p:sldId id="464" r:id="rId84"/>
    <p:sldId id="463" r:id="rId8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03" autoAdjust="0"/>
    <p:restoredTop sz="74736" autoAdjust="0"/>
  </p:normalViewPr>
  <p:slideViewPr>
    <p:cSldViewPr>
      <p:cViewPr>
        <p:scale>
          <a:sx n="77" d="100"/>
          <a:sy n="77" d="100"/>
        </p:scale>
        <p:origin x="-1203"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9B4C85-69E8-4FAB-8141-F6B9F611450C}" type="datetimeFigureOut">
              <a:rPr lang="nl-NL" smtClean="0"/>
              <a:pPr/>
              <a:t>8-2-2021</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7CC32-1F34-47A2-A23E-DBD99CA99648}" type="slidenum">
              <a:rPr lang="nl-NL" smtClean="0"/>
              <a:pPr/>
              <a:t>‹#›</a:t>
            </a:fld>
            <a:endParaRPr lang="nl-NL"/>
          </a:p>
        </p:txBody>
      </p:sp>
    </p:spTree>
    <p:extLst>
      <p:ext uri="{BB962C8B-B14F-4D97-AF65-F5344CB8AC3E}">
        <p14:creationId xmlns:p14="http://schemas.microsoft.com/office/powerpoint/2010/main" val="376579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baseline="0" dirty="0"/>
              <a:t>voorbereiding: </a:t>
            </a:r>
          </a:p>
          <a:p>
            <a:pPr marL="628650" lvl="1" indent="-171450">
              <a:buFontTx/>
              <a:buChar char="-"/>
            </a:pPr>
            <a:r>
              <a:rPr lang="nl-BE" baseline="0" dirty="0"/>
              <a:t>Goede uitrusting: hoofddeksel, zonnebril, schoenen die goed vast zitten aan de voeten, aangepaste kleding, drinken, </a:t>
            </a:r>
          </a:p>
          <a:p>
            <a:pPr marL="0" lvl="1" indent="-171450">
              <a:buFontTx/>
              <a:buChar char="-"/>
            </a:pPr>
            <a:r>
              <a:rPr lang="nl-BE" dirty="0"/>
              <a:t>Loop altijd achter</a:t>
            </a:r>
            <a:r>
              <a:rPr lang="nl-BE" baseline="0" dirty="0"/>
              <a:t> startende vliegtuigen door</a:t>
            </a:r>
          </a:p>
        </p:txBody>
      </p:sp>
      <p:sp>
        <p:nvSpPr>
          <p:cNvPr id="4" name="Slide Number Placeholder 3"/>
          <p:cNvSpPr>
            <a:spLocks noGrp="1"/>
          </p:cNvSpPr>
          <p:nvPr>
            <p:ph type="sldNum" sz="quarter" idx="10"/>
          </p:nvPr>
        </p:nvSpPr>
        <p:spPr/>
        <p:txBody>
          <a:bodyPr/>
          <a:lstStyle/>
          <a:p>
            <a:fld id="{5407CC32-1F34-47A2-A23E-DBD99CA99648}" type="slidenum">
              <a:rPr lang="nl-NL" smtClean="0"/>
              <a:pPr/>
              <a:t>2</a:t>
            </a:fld>
            <a:endParaRPr lang="nl-NL"/>
          </a:p>
        </p:txBody>
      </p:sp>
    </p:spTree>
    <p:extLst>
      <p:ext uri="{BB962C8B-B14F-4D97-AF65-F5344CB8AC3E}">
        <p14:creationId xmlns:p14="http://schemas.microsoft.com/office/powerpoint/2010/main" val="2609852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12</a:t>
            </a:fld>
            <a:endParaRPr lang="nl-NL"/>
          </a:p>
        </p:txBody>
      </p:sp>
    </p:spTree>
    <p:extLst>
      <p:ext uri="{BB962C8B-B14F-4D97-AF65-F5344CB8AC3E}">
        <p14:creationId xmlns:p14="http://schemas.microsoft.com/office/powerpoint/2010/main" val="4180078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Lengte</a:t>
            </a:r>
            <a:r>
              <a:rPr lang="nl-BE" baseline="0" dirty="0"/>
              <a:t> van het veld zodanig dat er minimum hoogte van 200m gehaald kan worden</a:t>
            </a:r>
            <a:endParaRPr lang="nl-BE" dirty="0"/>
          </a:p>
          <a:p>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13</a:t>
            </a:fld>
            <a:endParaRPr lang="nl-NL"/>
          </a:p>
        </p:txBody>
      </p:sp>
    </p:spTree>
    <p:extLst>
      <p:ext uri="{BB962C8B-B14F-4D97-AF65-F5344CB8AC3E}">
        <p14:creationId xmlns:p14="http://schemas.microsoft.com/office/powerpoint/2010/main" val="2617934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Waarom breukstuk</a:t>
            </a:r>
            <a:r>
              <a:rPr lang="nl-BE" baseline="0" dirty="0"/>
              <a:t> ? Indien de kabel rechtstreeks aan de zwever hangt kunnen de krachten te groot worden en de zwever overbelasten. Kan zowel door fouten van de lierman en de piloot als door turbulentie,..</a:t>
            </a:r>
          </a:p>
          <a:p>
            <a:pPr marL="171450" indent="-171450">
              <a:buFontTx/>
              <a:buChar char="-"/>
            </a:pPr>
            <a:r>
              <a:rPr lang="nl-BE" baseline="0" dirty="0"/>
              <a:t>Indien krachten te groot breekt breukstuk </a:t>
            </a:r>
            <a:r>
              <a:rPr lang="nl-BE" baseline="0" dirty="0" err="1"/>
              <a:t>ipv</a:t>
            </a:r>
            <a:r>
              <a:rPr lang="nl-BE" baseline="0" dirty="0"/>
              <a:t> schade aan het toestel</a:t>
            </a:r>
          </a:p>
          <a:p>
            <a:pPr marL="171450" indent="-171450">
              <a:buFontTx/>
              <a:buChar char="-"/>
            </a:pPr>
            <a:r>
              <a:rPr lang="nl-BE" baseline="0" dirty="0"/>
              <a:t>Verschil in breukstuk adv het vliegtuig handboek. </a:t>
            </a:r>
          </a:p>
          <a:p>
            <a:pPr marL="171450" indent="-171450">
              <a:buFontTx/>
              <a:buChar char="-"/>
            </a:pPr>
            <a:r>
              <a:rPr lang="nl-BE" baseline="0" dirty="0"/>
              <a:t>Afhankelijk van onder andere het gewicht van het toestel</a:t>
            </a:r>
            <a:endParaRPr lang="en-US" dirty="0"/>
          </a:p>
          <a:p>
            <a:pPr marL="171450" indent="-171450">
              <a:buFontTx/>
              <a:buChar char="-"/>
            </a:pPr>
            <a:endParaRPr lang="nl-BE" baseline="0" dirty="0"/>
          </a:p>
          <a:p>
            <a:pPr marL="171450" indent="-171450">
              <a:buFontTx/>
              <a:buChar char="-"/>
            </a:pPr>
            <a:r>
              <a:rPr lang="nl-BE" baseline="0" dirty="0"/>
              <a:t>Zwart 	-&gt; lierstart ‘zware’ tweezitters (bv Duo, Nimbus,..)</a:t>
            </a:r>
          </a:p>
          <a:p>
            <a:pPr marL="171450" indent="-171450">
              <a:buFontTx/>
              <a:buChar char="-"/>
            </a:pPr>
            <a:r>
              <a:rPr lang="nl-BE" baseline="0" dirty="0"/>
              <a:t>Bruin	-&gt; lierstart tweezitters (bv </a:t>
            </a:r>
            <a:r>
              <a:rPr lang="nl-BE" baseline="0" dirty="0" err="1"/>
              <a:t>Twin</a:t>
            </a:r>
            <a:r>
              <a:rPr lang="nl-BE" baseline="0" dirty="0"/>
              <a:t> 3, .. )</a:t>
            </a:r>
          </a:p>
          <a:p>
            <a:pPr marL="171450" indent="-171450">
              <a:buFontTx/>
              <a:buChar char="-"/>
            </a:pPr>
            <a:r>
              <a:rPr lang="nl-BE" baseline="0" dirty="0"/>
              <a:t>Rood	-&gt; lierstart </a:t>
            </a:r>
            <a:r>
              <a:rPr lang="nl-BE" baseline="0" dirty="0" err="1"/>
              <a:t>eenzitters</a:t>
            </a:r>
            <a:r>
              <a:rPr lang="nl-BE" baseline="0" dirty="0"/>
              <a:t> (bv </a:t>
            </a:r>
            <a:r>
              <a:rPr lang="nl-BE" baseline="0" dirty="0" err="1"/>
              <a:t>Twin</a:t>
            </a:r>
            <a:r>
              <a:rPr lang="nl-BE" baseline="0" dirty="0"/>
              <a:t> 2, LS4, LS8, ..) twin2 na een </a:t>
            </a:r>
            <a:r>
              <a:rPr lang="nl-BE" b="0" baseline="0" dirty="0"/>
              <a:t>TM</a:t>
            </a:r>
            <a:endParaRPr lang="nl-BE" baseline="0" dirty="0"/>
          </a:p>
          <a:p>
            <a:pPr marL="171450" indent="-171450">
              <a:buFontTx/>
              <a:buChar char="-"/>
            </a:pPr>
            <a:r>
              <a:rPr lang="nl-BE" baseline="0" dirty="0"/>
              <a:t>Blauw	-&gt; lierstart </a:t>
            </a:r>
            <a:r>
              <a:rPr lang="nl-BE" baseline="0" dirty="0" err="1"/>
              <a:t>eenzitters</a:t>
            </a:r>
            <a:r>
              <a:rPr lang="nl-BE" baseline="0" dirty="0"/>
              <a:t> (bv discus 2B, jeans,..) maar ook van een twin2 in het originele handboek</a:t>
            </a:r>
          </a:p>
          <a:p>
            <a:pPr marL="171450" indent="-171450">
              <a:buFontTx/>
              <a:buChar char="-"/>
            </a:pPr>
            <a:r>
              <a:rPr lang="nl-BE" baseline="0" dirty="0"/>
              <a:t>Wit	-&gt; </a:t>
            </a:r>
            <a:r>
              <a:rPr lang="nl-BE" baseline="0" dirty="0" smtClean="0"/>
              <a:t>amper gebruikt</a:t>
            </a:r>
            <a:endParaRPr lang="nl-BE" baseline="0" dirty="0"/>
          </a:p>
          <a:p>
            <a:pPr marL="171450" indent="-171450">
              <a:buFontTx/>
              <a:buChar char="-"/>
            </a:pPr>
            <a:r>
              <a:rPr lang="nl-BE" baseline="0" dirty="0"/>
              <a:t>Geel	-&gt; </a:t>
            </a:r>
            <a:r>
              <a:rPr lang="nl-BE" baseline="0" dirty="0" smtClean="0"/>
              <a:t>amper gebruikt</a:t>
            </a:r>
            <a:endParaRPr lang="nl-BE" baseline="0" dirty="0"/>
          </a:p>
          <a:p>
            <a:pPr marL="171450" indent="-171450">
              <a:buFontTx/>
              <a:buChar char="-"/>
            </a:pPr>
            <a:r>
              <a:rPr lang="nl-BE" baseline="0" dirty="0"/>
              <a:t>Groen	</a:t>
            </a:r>
            <a:r>
              <a:rPr lang="nl-BE" baseline="0" dirty="0" smtClean="0"/>
              <a:t>-&gt; amper gebruikt</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14</a:t>
            </a:fld>
            <a:endParaRPr lang="nl-NL"/>
          </a:p>
        </p:txBody>
      </p:sp>
    </p:spTree>
    <p:extLst>
      <p:ext uri="{BB962C8B-B14F-4D97-AF65-F5344CB8AC3E}">
        <p14:creationId xmlns:p14="http://schemas.microsoft.com/office/powerpoint/2010/main" val="471661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5407CC32-1F34-47A2-A23E-DBD99CA99648}" type="slidenum">
              <a:rPr lang="nl-NL" smtClean="0"/>
              <a:pPr/>
              <a:t>15</a:t>
            </a:fld>
            <a:endParaRPr lang="nl-NL"/>
          </a:p>
        </p:txBody>
      </p:sp>
    </p:spTree>
    <p:extLst>
      <p:ext uri="{BB962C8B-B14F-4D97-AF65-F5344CB8AC3E}">
        <p14:creationId xmlns:p14="http://schemas.microsoft.com/office/powerpoint/2010/main" val="748975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b="0" baseline="0" dirty="0">
                <a:solidFill>
                  <a:srgbClr val="FF0000"/>
                </a:solidFill>
              </a:rPr>
              <a:t>Voldoende lang </a:t>
            </a:r>
            <a:r>
              <a:rPr lang="nl-BE" baseline="0" dirty="0"/>
              <a:t>om het inhalen van de chute te vermijden bij onregelmatig wegtrekken of kabelbreuk.</a:t>
            </a:r>
          </a:p>
          <a:p>
            <a:pPr marL="171450" indent="-171450">
              <a:buFontTx/>
              <a:buChar char="-"/>
            </a:pPr>
            <a:r>
              <a:rPr lang="nl-BE" dirty="0"/>
              <a:t>Geen</a:t>
            </a:r>
            <a:r>
              <a:rPr lang="nl-BE" baseline="0" dirty="0"/>
              <a:t> elastisch materiaal om bij kabelbreuk het terugschieten naar de zwever te voorkomen</a:t>
            </a:r>
          </a:p>
          <a:p>
            <a:pPr marL="171450" indent="-171450">
              <a:buFontTx/>
              <a:buChar char="-"/>
            </a:pPr>
            <a:r>
              <a:rPr lang="nl-BE" baseline="0" dirty="0"/>
              <a:t>3 is het verlengstuk en het voorloopstuk</a:t>
            </a:r>
          </a:p>
          <a:p>
            <a:pPr marL="171450" indent="-171450">
              <a:buFontTx/>
              <a:buChar char="-"/>
            </a:pPr>
            <a:r>
              <a:rPr lang="nl-BE" baseline="0" dirty="0"/>
              <a:t>Soft </a:t>
            </a:r>
            <a:r>
              <a:rPr lang="nl-BE" baseline="0" dirty="0" err="1"/>
              <a:t>chackles</a:t>
            </a:r>
            <a:r>
              <a:rPr lang="nl-BE" baseline="0" dirty="0"/>
              <a:t>:</a:t>
            </a:r>
          </a:p>
          <a:p>
            <a:pPr marL="628650" lvl="1" indent="-171450">
              <a:buFontTx/>
              <a:buChar char="-"/>
            </a:pPr>
            <a:r>
              <a:rPr lang="nl-BE" baseline="0" dirty="0"/>
              <a:t>Komt uit de zeilwereld</a:t>
            </a:r>
          </a:p>
          <a:p>
            <a:pPr marL="628650" lvl="1" indent="-171450">
              <a:buFontTx/>
              <a:buChar char="-"/>
            </a:pPr>
            <a:r>
              <a:rPr lang="nl-BE" baseline="0" dirty="0"/>
              <a:t>Lus aan ene kant, knoop aan andere kant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16</a:t>
            </a:fld>
            <a:endParaRPr lang="nl-NL"/>
          </a:p>
        </p:txBody>
      </p:sp>
    </p:spTree>
    <p:extLst>
      <p:ext uri="{BB962C8B-B14F-4D97-AF65-F5344CB8AC3E}">
        <p14:creationId xmlns:p14="http://schemas.microsoft.com/office/powerpoint/2010/main" val="1658581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Tussen voorloopstuk en de lierkabel</a:t>
            </a:r>
          </a:p>
          <a:p>
            <a:pPr marL="171450" indent="-171450">
              <a:buFontTx/>
              <a:buChar char="-"/>
            </a:pPr>
            <a:r>
              <a:rPr lang="nl-BE" dirty="0"/>
              <a:t>Tijdens de start gesloten, de zwever trekt dan aan de parachute waardoor die toe blijft</a:t>
            </a:r>
          </a:p>
          <a:p>
            <a:pPr marL="171450" indent="-171450">
              <a:buFontTx/>
              <a:buChar char="-"/>
            </a:pPr>
            <a:r>
              <a:rPr lang="nl-BE" dirty="0"/>
              <a:t>Van zodra zweefvliegtuig</a:t>
            </a:r>
            <a:r>
              <a:rPr lang="nl-BE" baseline="0" dirty="0"/>
              <a:t> los is gaat de chute open</a:t>
            </a:r>
          </a:p>
          <a:p>
            <a:pPr marL="171450" indent="-171450">
              <a:buFontTx/>
              <a:buChar char="-"/>
            </a:pPr>
            <a:r>
              <a:rPr lang="nl-BE" baseline="0" dirty="0"/>
              <a:t>Zorgt voor weerstand waardoor de kabel onder spanning binnen wordt getrokken en netjes op de trommel terecht komt</a:t>
            </a:r>
          </a:p>
          <a:p>
            <a:pPr marL="171450" indent="-171450">
              <a:buFontTx/>
              <a:buChar char="-"/>
            </a:pPr>
            <a:r>
              <a:rPr lang="nl-BE" baseline="0" dirty="0"/>
              <a:t>Wettelijk niet verplicht, indien ze wel gebruikt wordt dan heeft de chute een maximale doorsnede van 2m</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17</a:t>
            </a:fld>
            <a:endParaRPr lang="nl-NL"/>
          </a:p>
        </p:txBody>
      </p:sp>
    </p:spTree>
    <p:extLst>
      <p:ext uri="{BB962C8B-B14F-4D97-AF65-F5344CB8AC3E}">
        <p14:creationId xmlns:p14="http://schemas.microsoft.com/office/powerpoint/2010/main" val="38912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Voldoende</a:t>
            </a:r>
            <a:r>
              <a:rPr lang="nl-BE" baseline="0" dirty="0"/>
              <a:t> lang zijn om vliegtuig naar een veilige hoogte te brengen</a:t>
            </a:r>
          </a:p>
          <a:p>
            <a:pPr marL="171450" indent="-171450">
              <a:buFontTx/>
              <a:buChar char="-"/>
            </a:pPr>
            <a:r>
              <a:rPr lang="nl-BE" baseline="0" dirty="0"/>
              <a:t>Treksterkte minimaal 1,5 maal de sterkte van het gebruikte breukstuk</a:t>
            </a:r>
          </a:p>
          <a:p>
            <a:pPr marL="628650" lvl="1" indent="-171450">
              <a:buFontTx/>
              <a:buChar char="-"/>
            </a:pPr>
            <a:r>
              <a:rPr lang="nl-BE" baseline="0" dirty="0"/>
              <a:t>Minimaal 15 </a:t>
            </a:r>
            <a:r>
              <a:rPr lang="nl-BE" baseline="0" dirty="0" err="1"/>
              <a:t>kN</a:t>
            </a:r>
            <a:r>
              <a:rPr lang="nl-BE" baseline="0" dirty="0"/>
              <a:t> (1500 </a:t>
            </a:r>
            <a:r>
              <a:rPr lang="nl-BE" baseline="0" dirty="0" err="1"/>
              <a:t>kgf</a:t>
            </a:r>
            <a:r>
              <a:rPr lang="nl-BE" baseline="0" dirty="0"/>
              <a:t>) want sterkste breukstuk is 10 </a:t>
            </a:r>
            <a:r>
              <a:rPr lang="nl-BE" baseline="0" dirty="0" err="1"/>
              <a:t>Kn</a:t>
            </a:r>
            <a:endParaRPr lang="nl-BE" baseline="0" dirty="0"/>
          </a:p>
          <a:p>
            <a:pPr marL="628650" lvl="1" indent="-171450">
              <a:buFontTx/>
              <a:buChar char="-"/>
            </a:pPr>
            <a:r>
              <a:rPr lang="nl-BE" baseline="0" dirty="0"/>
              <a:t>Meest gebruikte zijn 16-20 </a:t>
            </a:r>
            <a:r>
              <a:rPr lang="nl-BE" baseline="0" dirty="0" err="1"/>
              <a:t>kn</a:t>
            </a:r>
            <a:endParaRPr lang="nl-BE" baseline="0" dirty="0"/>
          </a:p>
          <a:p>
            <a:pPr marL="171450" lvl="1" indent="-171450">
              <a:buFontTx/>
              <a:buChar char="-"/>
            </a:pPr>
            <a:r>
              <a:rPr lang="nl-BE" baseline="0" dirty="0"/>
              <a:t>Vroeger meestal stalen lierkabels, nu vaak kunststofkabels. </a:t>
            </a:r>
          </a:p>
          <a:p>
            <a:pPr marL="628650" lvl="2" indent="-171450">
              <a:buFontTx/>
              <a:buChar char="-"/>
            </a:pPr>
            <a:r>
              <a:rPr lang="nl-BE" baseline="0" dirty="0"/>
              <a:t>Lichter, sterker, breken minder vaak</a:t>
            </a:r>
          </a:p>
          <a:p>
            <a:pPr marL="628650" lvl="2" indent="-171450">
              <a:buFontTx/>
              <a:buChar char="-"/>
            </a:pPr>
            <a:r>
              <a:rPr lang="nl-BE" baseline="0" dirty="0"/>
              <a:t>Gaan langer mee bij juist gebruik</a:t>
            </a:r>
          </a:p>
          <a:p>
            <a:pPr marL="628650" lvl="2" indent="-171450">
              <a:buFontTx/>
              <a:buChar char="-"/>
            </a:pPr>
            <a:r>
              <a:rPr lang="nl-BE" baseline="0" dirty="0"/>
              <a:t>Lierhoogte neemt toe door lichte kabel</a:t>
            </a:r>
          </a:p>
          <a:p>
            <a:pPr marL="171450" lvl="2" indent="-171450">
              <a:buFontTx/>
              <a:buChar char="-"/>
            </a:pPr>
            <a:r>
              <a:rPr lang="nl-BE" baseline="0" dirty="0"/>
              <a:t>kabelherstellingen:</a:t>
            </a:r>
          </a:p>
          <a:p>
            <a:pPr marL="628650" lvl="3" indent="-171450">
              <a:buFontTx/>
              <a:buChar char="-"/>
            </a:pPr>
            <a:r>
              <a:rPr lang="nl-BE" baseline="0" dirty="0"/>
              <a:t>Gemaakt worden door splits of klemverbinding</a:t>
            </a:r>
          </a:p>
          <a:p>
            <a:pPr marL="628650" lvl="3" indent="-171450">
              <a:buFontTx/>
              <a:buChar char="-"/>
            </a:pPr>
            <a:r>
              <a:rPr lang="nl-BE" baseline="0" dirty="0"/>
              <a:t>Maximaal 2 splitsen op 100m kabel</a:t>
            </a:r>
          </a:p>
          <a:p>
            <a:pPr marL="171450" lvl="1" indent="-171450">
              <a:buFontTx/>
              <a:buChar char="-"/>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18</a:t>
            </a:fld>
            <a:endParaRPr lang="nl-NL"/>
          </a:p>
        </p:txBody>
      </p:sp>
    </p:spTree>
    <p:extLst>
      <p:ext uri="{BB962C8B-B14F-4D97-AF65-F5344CB8AC3E}">
        <p14:creationId xmlns:p14="http://schemas.microsoft.com/office/powerpoint/2010/main" val="3743311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Kabelgeleider:</a:t>
            </a:r>
          </a:p>
          <a:p>
            <a:pPr marL="628650" lvl="1" indent="-171450">
              <a:buFontTx/>
              <a:buChar char="-"/>
            </a:pPr>
            <a:r>
              <a:rPr lang="nl-BE" dirty="0"/>
              <a:t>Moet</a:t>
            </a:r>
            <a:r>
              <a:rPr lang="nl-BE" baseline="0" dirty="0"/>
              <a:t> onder elke hoek de kabel naar de trommel geleiden</a:t>
            </a:r>
          </a:p>
          <a:p>
            <a:pPr marL="628650" lvl="1" indent="-171450">
              <a:buFontTx/>
              <a:buChar char="-"/>
            </a:pPr>
            <a:r>
              <a:rPr lang="nl-BE" baseline="0" dirty="0"/>
              <a:t>Bestaat uit 2 metalen rollen en daarachter 2 schijven die de kabel naar de trommel geleiden</a:t>
            </a:r>
          </a:p>
          <a:p>
            <a:pPr marL="628650" lvl="1" indent="-171450">
              <a:buFontTx/>
              <a:buChar char="-"/>
            </a:pPr>
            <a:r>
              <a:rPr lang="nl-BE" baseline="0" dirty="0"/>
              <a:t>Kapinstallatie zit net achter de kabelgeleider</a:t>
            </a:r>
          </a:p>
          <a:p>
            <a:pPr marL="1085850" lvl="2" indent="-171450">
              <a:buFontTx/>
              <a:buChar char="-"/>
            </a:pPr>
            <a:r>
              <a:rPr lang="nl-BE" baseline="0" dirty="0"/>
              <a:t>Veiligheid indien zweefvliegtuig niet kan ontkoppelen</a:t>
            </a:r>
          </a:p>
          <a:p>
            <a:pPr marL="1085850" lvl="2" indent="-171450">
              <a:buFontTx/>
              <a:buChar char="-"/>
            </a:pPr>
            <a:r>
              <a:rPr lang="nl-BE" baseline="0" dirty="0"/>
              <a:t>Zweefvlieger kan dan door cirkels te vliegen boven het veld met de kabel onder hem naar beneden komen</a:t>
            </a:r>
          </a:p>
          <a:p>
            <a:pPr marL="1085850" lvl="2" indent="-171450">
              <a:buFontTx/>
              <a:buChar char="-"/>
            </a:pPr>
            <a:r>
              <a:rPr lang="nl-BE" baseline="0" dirty="0"/>
              <a:t>Bijna nooit nodig. Kabel haakt normaal automatisch los indien piloot vergeet los te trekken</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19</a:t>
            </a:fld>
            <a:endParaRPr lang="nl-NL"/>
          </a:p>
        </p:txBody>
      </p:sp>
    </p:spTree>
    <p:extLst>
      <p:ext uri="{BB962C8B-B14F-4D97-AF65-F5344CB8AC3E}">
        <p14:creationId xmlns:p14="http://schemas.microsoft.com/office/powerpoint/2010/main" val="3719038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28600" indent="-228600">
              <a:buAutoNum type="arabicParenR"/>
            </a:pPr>
            <a:r>
              <a:rPr lang="nl-BE" baseline="0" dirty="0"/>
              <a:t>Lierkabels pas aanraken als de zwaailamp uit is. Lierman kan per ongeluk foute kabel inschakelen of de kabel in gebruik kan blijven haken aan de kabel die je wil oprapen waardoor deze aangetrokken word</a:t>
            </a:r>
          </a:p>
          <a:p>
            <a:pPr marL="228600" indent="-228600">
              <a:buAutoNum type="arabicParenR"/>
            </a:pPr>
            <a:r>
              <a:rPr lang="nl-BE" baseline="0" dirty="0"/>
              <a:t>Controleer dat er geen knopen in het voorloopstuk liggen</a:t>
            </a:r>
          </a:p>
          <a:p>
            <a:pPr marL="228600" indent="-228600">
              <a:buAutoNum type="arabicParenR"/>
            </a:pPr>
            <a:r>
              <a:rPr lang="nl-BE" baseline="0" dirty="0"/>
              <a:t>Neem het juiste breukstuk, controleer het zelf en laat het zien aan de piloot wanneer deze klaar is met zijn checks</a:t>
            </a:r>
          </a:p>
          <a:p>
            <a:pPr marL="228600" indent="-228600">
              <a:buAutoNum type="arabicParenR"/>
            </a:pPr>
            <a:r>
              <a:rPr lang="nl-BE" baseline="0" dirty="0"/>
              <a:t>Stuur iedereen weg zodat de piloot zich kan concentreren op zijn cockpitcheck</a:t>
            </a:r>
          </a:p>
          <a:p>
            <a:pPr marL="228600" indent="-228600">
              <a:buAutoNum type="arabicParenR"/>
            </a:pPr>
            <a:r>
              <a:rPr lang="nl-BE" baseline="0" dirty="0"/>
              <a:t>Haak de kabel in de lierhaak in</a:t>
            </a:r>
          </a:p>
          <a:p>
            <a:pPr marL="228600" indent="-228600">
              <a:buAutoNum type="arabicParenR"/>
            </a:pPr>
            <a:r>
              <a:rPr lang="nl-BE" baseline="0" dirty="0"/>
              <a:t>Leg de kabel goed voor het vliegtuig en trek (zo veel mogelijk horizontaal) de kabel aan zodat de kabel goed ligt en om te controleren dat hij goed vast hangt</a:t>
            </a:r>
          </a:p>
          <a:p>
            <a:pPr marL="228600" indent="-228600">
              <a:buAutoNum type="arabicParenR"/>
            </a:pPr>
            <a:endParaRPr lang="nl-BE" baseline="0" dirty="0"/>
          </a:p>
          <a:p>
            <a:pPr marL="0" indent="0">
              <a:buNone/>
            </a:pPr>
            <a:r>
              <a:rPr lang="nl-BE" baseline="0" dirty="0"/>
              <a:t>TIPLOPER</a:t>
            </a:r>
          </a:p>
          <a:p>
            <a:pPr marL="228600" indent="-228600">
              <a:buAutoNum type="arabicParenR"/>
            </a:pPr>
            <a:r>
              <a:rPr lang="nl-BE" baseline="0" dirty="0"/>
              <a:t>Vleugel horizontaal houden, enkel bij harde wind de tip in de wind een klein beetje lager</a:t>
            </a:r>
          </a:p>
          <a:p>
            <a:pPr marL="228600" indent="-228600">
              <a:buAutoNum type="arabicParenR"/>
            </a:pPr>
            <a:r>
              <a:rPr lang="nl-BE" baseline="0" dirty="0"/>
              <a:t>Geen vliegtuigen boven de lier? Geen toestel in het circuit? Niemand in een onveilige plaats? </a:t>
            </a:r>
          </a:p>
          <a:p>
            <a:pPr marL="228600" indent="-228600">
              <a:buAutoNum type="arabicParenR"/>
            </a:pPr>
            <a:r>
              <a:rPr lang="nl-BE" baseline="0" dirty="0"/>
              <a:t>Meelopen tot je het zweefvliegtuig niet meer kan bijhouden. Tip niet naar boven of onder duwen</a:t>
            </a:r>
          </a:p>
          <a:p>
            <a:pPr marL="228600" indent="-228600">
              <a:buAutoNum type="arabicParenR"/>
            </a:pPr>
            <a:r>
              <a:rPr lang="nl-BE" baseline="0" dirty="0"/>
              <a:t>Hand omhoog als teken dat er mag aangespannen worden. Roepen voor LICHT indien er met lichtsignalen wordt gewerkt</a:t>
            </a:r>
          </a:p>
          <a:p>
            <a:pPr marL="228600" indent="-228600">
              <a:buAutoNum type="arabicParenR"/>
            </a:pPr>
            <a:r>
              <a:rPr lang="nl-BE" baseline="0" dirty="0"/>
              <a:t>Strak = hand omlaag en start kan beginnen</a:t>
            </a:r>
          </a:p>
          <a:p>
            <a:pPr marL="0" indent="0">
              <a:buNone/>
            </a:pPr>
            <a:endParaRPr lang="nl-BE" dirty="0"/>
          </a:p>
          <a:p>
            <a:pPr marL="0" indent="0">
              <a:buNone/>
            </a:pPr>
            <a:r>
              <a:rPr lang="nl-BE" dirty="0"/>
              <a:t>Afbreken start</a:t>
            </a:r>
          </a:p>
          <a:p>
            <a:pPr marL="228600" indent="-228600">
              <a:buAutoNum type="arabicParenR"/>
            </a:pPr>
            <a:r>
              <a:rPr lang="nl-BE" baseline="0" dirty="0"/>
              <a:t>STOP </a:t>
            </a:r>
            <a:r>
              <a:rPr lang="nl-BE" baseline="0" dirty="0" err="1"/>
              <a:t>STOP</a:t>
            </a:r>
            <a:r>
              <a:rPr lang="nl-BE" baseline="0" dirty="0"/>
              <a:t> </a:t>
            </a:r>
            <a:r>
              <a:rPr lang="nl-BE" baseline="0" dirty="0" err="1"/>
              <a:t>STOP</a:t>
            </a:r>
            <a:r>
              <a:rPr lang="nl-BE" baseline="0" dirty="0"/>
              <a:t> roepen indien last minute er niet gestart kan worden</a:t>
            </a:r>
          </a:p>
          <a:p>
            <a:pPr marL="228600" indent="-228600">
              <a:buAutoNum type="arabicParenR"/>
            </a:pPr>
            <a:r>
              <a:rPr lang="nl-BE" baseline="0" dirty="0"/>
              <a:t>Piloot ontkoppelt voordat de tip neergelegd word</a:t>
            </a:r>
          </a:p>
          <a:p>
            <a:pPr marL="228600" indent="-228600">
              <a:buAutoNum type="arabicParenR"/>
            </a:pPr>
            <a:r>
              <a:rPr lang="nl-BE" dirty="0"/>
              <a:t>Commando wordt niet meer gegeven indien start begonnen is!! Lierman brengt zwever dan naar een minimaal veilige hoogte</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20</a:t>
            </a:fld>
            <a:endParaRPr lang="nl-NL"/>
          </a:p>
        </p:txBody>
      </p:sp>
    </p:spTree>
    <p:extLst>
      <p:ext uri="{BB962C8B-B14F-4D97-AF65-F5344CB8AC3E}">
        <p14:creationId xmlns:p14="http://schemas.microsoft.com/office/powerpoint/2010/main" val="1468316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Kabelrijder</a:t>
            </a:r>
          </a:p>
          <a:p>
            <a:pPr marL="171450" indent="-171450">
              <a:buFontTx/>
              <a:buChar char="-"/>
            </a:pPr>
            <a:r>
              <a:rPr lang="nl-BE" dirty="0"/>
              <a:t>Enkel passagiers meenemen</a:t>
            </a:r>
            <a:r>
              <a:rPr lang="nl-BE" baseline="0" dirty="0"/>
              <a:t> indien deze beschermd zijn tegen het losschieten van de kabel</a:t>
            </a:r>
          </a:p>
          <a:p>
            <a:pPr marL="171450" indent="-171450">
              <a:buFontTx/>
              <a:buChar char="-"/>
            </a:pPr>
            <a:r>
              <a:rPr lang="nl-BE" baseline="0" dirty="0"/>
              <a:t>Zo recht mogelijk rijden om te voorkomen dat er kabels over elkaar liggen</a:t>
            </a:r>
          </a:p>
          <a:p>
            <a:pPr marL="171450" indent="-171450">
              <a:buFontTx/>
              <a:buChar char="-"/>
            </a:pPr>
            <a:r>
              <a:rPr lang="nl-BE" baseline="0" dirty="0"/>
              <a:t>Zweefvliegen is teamsport: buiten/binnen zetten, wassen, vliegtuigen uit het veld halen. Ook kabelrijden is teamsport!</a:t>
            </a:r>
          </a:p>
          <a:p>
            <a:pPr marL="171450" indent="-171450">
              <a:buFontTx/>
              <a:buChar char="-"/>
            </a:pPr>
            <a:r>
              <a:rPr lang="nl-BE" baseline="0" dirty="0"/>
              <a:t>Nog nooit gedaan? Zeg het en laat iemand je uitleggen en tonen hoe het gedaan moet worden</a:t>
            </a:r>
          </a:p>
          <a:p>
            <a:pPr marL="171450" indent="-171450">
              <a:buFontTx/>
              <a:buChar char="-"/>
            </a:pPr>
            <a:r>
              <a:rPr lang="nl-BE" baseline="0" dirty="0"/>
              <a:t>Rij de kabels langzaam strak en rij daarna met constante </a:t>
            </a:r>
            <a:r>
              <a:rPr lang="nl-BE" baseline="0" dirty="0" smtClean="0"/>
              <a:t>snelheid, snelheidsveranderingen dienen vermeden te worden tijdens het uitrijden.</a:t>
            </a:r>
            <a:endParaRPr lang="nl-BE" baseline="0" dirty="0"/>
          </a:p>
          <a:p>
            <a:pPr marL="171450" indent="-171450">
              <a:buFontTx/>
              <a:buChar char="-"/>
            </a:pPr>
            <a:r>
              <a:rPr lang="nl-BE" baseline="0" dirty="0"/>
              <a:t>Rem geleidelijk af, geen bruuske maneuvers </a:t>
            </a:r>
          </a:p>
          <a:p>
            <a:pPr marL="171450" indent="-171450">
              <a:buFontTx/>
              <a:buChar char="-"/>
            </a:pPr>
            <a:r>
              <a:rPr lang="nl-BE" baseline="0" dirty="0"/>
              <a:t>Landende / opstijgende vliegtuigen in het oog houden en indien nodig remmen/uitwijken</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21</a:t>
            </a:fld>
            <a:endParaRPr lang="nl-NL"/>
          </a:p>
        </p:txBody>
      </p:sp>
    </p:spTree>
    <p:extLst>
      <p:ext uri="{BB962C8B-B14F-4D97-AF65-F5344CB8AC3E}">
        <p14:creationId xmlns:p14="http://schemas.microsoft.com/office/powerpoint/2010/main" val="392319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Instructeur</a:t>
            </a:r>
          </a:p>
          <a:p>
            <a:pPr marL="171450" indent="-171450">
              <a:buFontTx/>
              <a:buChar char="-"/>
            </a:pPr>
            <a:r>
              <a:rPr lang="nl-BE" dirty="0"/>
              <a:t>Briefing voor de dag</a:t>
            </a:r>
          </a:p>
          <a:p>
            <a:pPr marL="171450" indent="-171450">
              <a:buFontTx/>
              <a:buChar char="-"/>
            </a:pPr>
            <a:r>
              <a:rPr lang="nl-BE" dirty="0"/>
              <a:t>Overige zaken zoals papierwerk</a:t>
            </a:r>
          </a:p>
          <a:p>
            <a:pPr marL="171450" indent="-171450">
              <a:buFontTx/>
              <a:buChar char="-"/>
            </a:pPr>
            <a:r>
              <a:rPr lang="nl-BE" dirty="0"/>
              <a:t>Start en beëindigt het vliegbedrijf</a:t>
            </a:r>
          </a:p>
          <a:p>
            <a:pPr marL="171450" indent="-171450">
              <a:buFontTx/>
              <a:buChar char="-"/>
            </a:pPr>
            <a:endParaRPr lang="nl-BE" dirty="0"/>
          </a:p>
          <a:p>
            <a:pPr marL="0" indent="0">
              <a:buFontTx/>
              <a:buNone/>
            </a:pPr>
            <a:r>
              <a:rPr lang="nl-BE" dirty="0"/>
              <a:t>Startleider</a:t>
            </a:r>
          </a:p>
          <a:p>
            <a:pPr marL="171450" indent="-171450">
              <a:buFontTx/>
              <a:buChar char="-"/>
            </a:pPr>
            <a:r>
              <a:rPr lang="nl-BE" dirty="0"/>
              <a:t>Verdeelt toestellen en maakt een lijst op van aanwezigheden</a:t>
            </a:r>
          </a:p>
          <a:p>
            <a:pPr marL="171450" indent="-171450">
              <a:buFontTx/>
              <a:buChar char="-"/>
            </a:pPr>
            <a:r>
              <a:rPr lang="nl-BE" dirty="0"/>
              <a:t>Bepaalt startvolgorde</a:t>
            </a:r>
            <a:r>
              <a:rPr lang="nl-BE" baseline="0" dirty="0"/>
              <a:t> op de startplaats</a:t>
            </a:r>
          </a:p>
          <a:p>
            <a:pPr marL="171450" indent="-171450">
              <a:buFontTx/>
              <a:buChar char="-"/>
            </a:pPr>
            <a:r>
              <a:rPr lang="nl-BE" baseline="0" dirty="0"/>
              <a:t>Coördineert starts met de lierman / sleeppiloot</a:t>
            </a:r>
          </a:p>
          <a:p>
            <a:pPr marL="171450" indent="-171450">
              <a:buFontTx/>
              <a:buChar char="-"/>
            </a:pPr>
            <a:r>
              <a:rPr lang="nl-BE" baseline="0" dirty="0"/>
              <a:t>Houdt een overzicht over het startgebeuren</a:t>
            </a:r>
          </a:p>
          <a:p>
            <a:pPr marL="171450" indent="-171450">
              <a:buFontTx/>
              <a:buChar char="-"/>
            </a:pPr>
            <a:r>
              <a:rPr lang="nl-BE" baseline="0" dirty="0"/>
              <a:t>Stopt het vlieggebeuren (tijdelijk) indien er niet veilig gestart kan worden</a:t>
            </a:r>
          </a:p>
          <a:p>
            <a:pPr marL="171450" indent="-171450">
              <a:buFontTx/>
              <a:buChar char="-"/>
            </a:pPr>
            <a:r>
              <a:rPr lang="nl-BE" baseline="0" dirty="0"/>
              <a:t>Let mee op dat staartwielen zijn weggenomen en cockpitkappen toe zijn</a:t>
            </a:r>
          </a:p>
          <a:p>
            <a:pPr marL="628650" lvl="1" indent="-171450">
              <a:buFontTx/>
              <a:buChar char="-"/>
            </a:pPr>
            <a:r>
              <a:rPr lang="nl-NL" sz="1200" b="0" i="0" u="none" strike="noStrike" kern="1200" dirty="0">
                <a:solidFill>
                  <a:schemeClr val="tx1"/>
                </a:solidFill>
                <a:effectLst/>
                <a:latin typeface="+mn-lt"/>
                <a:ea typeface="+mn-ea"/>
                <a:cs typeface="+mn-cs"/>
              </a:rPr>
              <a:t>Een</a:t>
            </a:r>
            <a:r>
              <a:rPr lang="nl-NL" sz="1200" b="0" i="0" u="none" strike="noStrike" kern="1200" baseline="0" dirty="0">
                <a:solidFill>
                  <a:schemeClr val="tx1"/>
                </a:solidFill>
                <a:effectLst/>
                <a:latin typeface="+mn-lt"/>
                <a:ea typeface="+mn-ea"/>
                <a:cs typeface="+mn-cs"/>
              </a:rPr>
              <a:t> staartwiel dat blijft hangen </a:t>
            </a:r>
            <a:r>
              <a:rPr lang="nl-NL" sz="1200" b="0" i="0" u="none" strike="noStrike" kern="1200" dirty="0">
                <a:solidFill>
                  <a:schemeClr val="tx1"/>
                </a:solidFill>
                <a:effectLst/>
                <a:latin typeface="+mn-lt"/>
                <a:ea typeface="+mn-ea"/>
                <a:cs typeface="+mn-cs"/>
              </a:rPr>
              <a:t>kan gevaarlijk zijn, je moet sneller vliegen dan normaal om de controle niet te verliezen, vooral tijdens de landingsfase</a:t>
            </a:r>
            <a:r>
              <a:rPr lang="nl-NL" dirty="0"/>
              <a:t> </a:t>
            </a:r>
            <a:endParaRPr lang="nl-BE" baseline="0" dirty="0"/>
          </a:p>
          <a:p>
            <a:pPr marL="171450" indent="-171450">
              <a:buFontTx/>
              <a:buChar char="-"/>
            </a:pPr>
            <a:r>
              <a:rPr lang="nl-BE" baseline="0" dirty="0"/>
              <a:t>Zorgt dat er voldoende personeel aanwezig is om starts veilig te laten lopen, vliegtuigen te halen</a:t>
            </a:r>
          </a:p>
          <a:p>
            <a:pPr marL="171450" indent="-171450">
              <a:buFontTx/>
              <a:buChar char="-"/>
            </a:pPr>
            <a:r>
              <a:rPr lang="nl-NL" sz="1200" b="0" i="0" u="none" strike="noStrike" kern="1200" dirty="0">
                <a:solidFill>
                  <a:schemeClr val="tx1"/>
                </a:solidFill>
                <a:effectLst/>
                <a:latin typeface="+mn-lt"/>
                <a:ea typeface="+mn-ea"/>
                <a:cs typeface="+mn-cs"/>
              </a:rPr>
              <a:t>Omstaanders in zone zweefvliegtuig bij lierstart,</a:t>
            </a:r>
            <a:r>
              <a:rPr lang="nl-NL" sz="1200" b="0" i="0" u="none" strike="noStrike" kern="1200" baseline="0" dirty="0">
                <a:solidFill>
                  <a:schemeClr val="tx1"/>
                </a:solidFill>
                <a:effectLst/>
                <a:latin typeface="+mn-lt"/>
                <a:ea typeface="+mn-ea"/>
                <a:cs typeface="+mn-cs"/>
              </a:rPr>
              <a:t> dan </a:t>
            </a:r>
            <a:r>
              <a:rPr lang="nl-NL" sz="1200" b="0" i="0" u="none" strike="noStrike" kern="1200" dirty="0">
                <a:solidFill>
                  <a:schemeClr val="tx1"/>
                </a:solidFill>
                <a:effectLst/>
                <a:latin typeface="+mn-lt"/>
                <a:ea typeface="+mn-ea"/>
                <a:cs typeface="+mn-cs"/>
              </a:rPr>
              <a:t>wacht ik tot iedereen de zone rond het zweefvliegtuig heeft vrijgemaakt</a:t>
            </a:r>
            <a:r>
              <a:rPr lang="nl-NL" dirty="0"/>
              <a:t> </a:t>
            </a: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3</a:t>
            </a:fld>
            <a:endParaRPr lang="nl-NL"/>
          </a:p>
        </p:txBody>
      </p:sp>
    </p:spTree>
    <p:extLst>
      <p:ext uri="{BB962C8B-B14F-4D97-AF65-F5344CB8AC3E}">
        <p14:creationId xmlns:p14="http://schemas.microsoft.com/office/powerpoint/2010/main" val="821827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baseline="0" dirty="0"/>
              <a:t>Lierstart duur 30-40sec </a:t>
            </a:r>
          </a:p>
          <a:p>
            <a:pPr marL="171450" indent="-171450">
              <a:buFontTx/>
              <a:buChar char="-"/>
            </a:pPr>
            <a:r>
              <a:rPr lang="nl-BE" baseline="0" dirty="0"/>
              <a:t>Deze start veilig uitvoeren vraagt volledige concentratie van zowel lierman als piloot</a:t>
            </a:r>
          </a:p>
          <a:p>
            <a:pPr marL="171450" indent="-171450">
              <a:buFontTx/>
              <a:buChar char="-"/>
            </a:pPr>
            <a:r>
              <a:rPr lang="nl-BE" baseline="0" dirty="0"/>
              <a:t>Vooral initiële fase is enorm kritisch en er moet vaak snel en goed gereageerd worden</a:t>
            </a:r>
          </a:p>
          <a:p>
            <a:pPr marL="171450" indent="-171450">
              <a:buFontTx/>
              <a:buChar char="-"/>
            </a:pPr>
            <a:r>
              <a:rPr lang="nl-BE" baseline="0" dirty="0"/>
              <a:t>Startboog begint vlak en mag steiler worden naarmate het toestel hoger komt</a:t>
            </a:r>
          </a:p>
          <a:p>
            <a:pPr marL="171450" indent="-171450">
              <a:buFontTx/>
              <a:buChar char="-"/>
            </a:pPr>
            <a:r>
              <a:rPr lang="nl-BE" baseline="0" dirty="0"/>
              <a:t>Stuurbewegingen verschillen van start tot start, zeker tussen onderlinge types zwevers en weersomstandigheden</a:t>
            </a:r>
          </a:p>
          <a:p>
            <a:pPr marL="171450" indent="-171450">
              <a:buFontTx/>
              <a:buChar char="-"/>
            </a:pPr>
            <a:r>
              <a:rPr lang="nl-BE" baseline="0" dirty="0"/>
              <a:t>Neem een wolk als oriëntatiepunt indien mogelijk</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22</a:t>
            </a:fld>
            <a:endParaRPr lang="nl-NL"/>
          </a:p>
        </p:txBody>
      </p:sp>
    </p:spTree>
    <p:extLst>
      <p:ext uri="{BB962C8B-B14F-4D97-AF65-F5344CB8AC3E}">
        <p14:creationId xmlns:p14="http://schemas.microsoft.com/office/powerpoint/2010/main" val="4108052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Grondrol</a:t>
            </a:r>
            <a:endParaRPr lang="nl-BE" dirty="0"/>
          </a:p>
          <a:p>
            <a:pPr marL="171450" indent="-171450">
              <a:buFontTx/>
              <a:buChar char="-"/>
            </a:pPr>
            <a:r>
              <a:rPr lang="nl-BE" baseline="0" dirty="0"/>
              <a:t>Vleugel horizontaal houden</a:t>
            </a:r>
          </a:p>
          <a:p>
            <a:pPr marL="171450" indent="-171450">
              <a:buFontTx/>
              <a:buChar char="-"/>
            </a:pPr>
            <a:r>
              <a:rPr lang="nl-BE" baseline="0" dirty="0"/>
              <a:t>Stuurknuppel in neutrale stand</a:t>
            </a:r>
          </a:p>
          <a:p>
            <a:pPr marL="171450" indent="-171450">
              <a:buFontTx/>
              <a:buChar char="-"/>
            </a:pPr>
            <a:r>
              <a:rPr lang="nl-BE" baseline="0" dirty="0"/>
              <a:t>Initieel grote uitslagen omdat de roeren niet actief zijn. Snelle reacties zijn noodzakelijk</a:t>
            </a:r>
          </a:p>
          <a:p>
            <a:pPr marL="171450" indent="-171450">
              <a:buFontTx/>
              <a:buChar char="-"/>
            </a:pPr>
            <a:r>
              <a:rPr lang="nl-BE" baseline="0" dirty="0"/>
              <a:t>Richtingsroer om het toestel in de startrichting te sturen</a:t>
            </a:r>
          </a:p>
          <a:p>
            <a:pPr marL="171450" indent="-171450">
              <a:buFontTx/>
              <a:buChar char="-"/>
            </a:pPr>
            <a:r>
              <a:rPr lang="nl-BE" baseline="0" dirty="0"/>
              <a:t>Vliegtuig moet vanzelf loskomen, niet lostrekken van de grond</a:t>
            </a:r>
          </a:p>
          <a:p>
            <a:pPr marL="171450" indent="-171450">
              <a:buFontTx/>
              <a:buChar char="-"/>
            </a:pPr>
            <a:r>
              <a:rPr lang="nl-BE" baseline="0" dirty="0"/>
              <a:t>Voorkomen dat staart bij de start meermaals tegen de grond komt</a:t>
            </a:r>
          </a:p>
          <a:p>
            <a:pPr marL="171450" indent="-171450">
              <a:buFontTx/>
              <a:buChar char="-"/>
            </a:pPr>
            <a:r>
              <a:rPr lang="nl-BE" baseline="0" dirty="0"/>
              <a:t>Hand bij de gele knop! Niet bij de kleppen/flaps/trim om in noodsituatie de juiste hendel vast te hebben</a:t>
            </a:r>
          </a:p>
          <a:p>
            <a:pPr marL="171450" indent="-171450">
              <a:buFontTx/>
              <a:buChar char="-"/>
            </a:pPr>
            <a:r>
              <a:rPr lang="nl-BE" baseline="0" dirty="0"/>
              <a:t>Indien vleugel dreigt te vallen op de grond, volledig tegensturen en voor de vleugel de grond raakt lostrekken!!</a:t>
            </a:r>
          </a:p>
          <a:p>
            <a:pPr marL="171450" indent="-171450">
              <a:buFontTx/>
              <a:buChar char="-"/>
            </a:pPr>
            <a:endParaRPr lang="nl-BE" baseline="0" dirty="0"/>
          </a:p>
          <a:p>
            <a:pPr marL="0" indent="0">
              <a:buFontTx/>
              <a:buNone/>
            </a:pPr>
            <a:endParaRPr lang="nl-BE" baseline="0" dirty="0"/>
          </a:p>
          <a:p>
            <a:pPr marL="171450" indent="-171450">
              <a:buFontTx/>
              <a:buChar char="-"/>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23</a:t>
            </a:fld>
            <a:endParaRPr lang="nl-NL"/>
          </a:p>
        </p:txBody>
      </p:sp>
    </p:spTree>
    <p:extLst>
      <p:ext uri="{BB962C8B-B14F-4D97-AF65-F5344CB8AC3E}">
        <p14:creationId xmlns:p14="http://schemas.microsoft.com/office/powerpoint/2010/main" val="1260169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Nooit stijl starten</a:t>
            </a:r>
          </a:p>
          <a:p>
            <a:pPr marL="628650" lvl="1" indent="-171450">
              <a:buFontTx/>
              <a:buChar char="-"/>
            </a:pPr>
            <a:r>
              <a:rPr lang="nl-BE" dirty="0"/>
              <a:t>Stick neutraal bij meeste plastic</a:t>
            </a:r>
            <a:r>
              <a:rPr lang="nl-BE" baseline="0" dirty="0"/>
              <a:t> tweezitters, sommige toestellen vragen andere positie stick + trim (bv Ka8, LS4,..) omdat ze uit hun eigen anders vrij steil starten</a:t>
            </a:r>
          </a:p>
          <a:p>
            <a:pPr marL="628650" lvl="1" indent="-171450">
              <a:buFontTx/>
              <a:buChar char="-"/>
            </a:pPr>
            <a:r>
              <a:rPr lang="nl-BE" baseline="0" dirty="0"/>
              <a:t>Steil starten is gevaarlijk! Gebeurt vaker als er hard gelierd word, voorkom dit door de stick naar voor te doen bij initiële fase</a:t>
            </a:r>
          </a:p>
          <a:p>
            <a:pPr marL="171450" lvl="0" indent="-171450">
              <a:buFontTx/>
              <a:buChar char="-"/>
            </a:pPr>
            <a:r>
              <a:rPr lang="nl-BE" baseline="0" dirty="0"/>
              <a:t>Geleidelijk klimstand vergroten</a:t>
            </a:r>
          </a:p>
          <a:p>
            <a:pPr marL="628650" lvl="1" indent="-171450">
              <a:buFontTx/>
              <a:buChar char="-"/>
            </a:pPr>
            <a:r>
              <a:rPr lang="nl-BE" baseline="0" dirty="0"/>
              <a:t>Enkel indien er meer hoogte beschikbaar is en de snelheid voldoende groot is</a:t>
            </a:r>
          </a:p>
          <a:p>
            <a:pPr marL="628650" lvl="1" indent="-171450">
              <a:buFontTx/>
              <a:buChar char="-"/>
            </a:pPr>
            <a:r>
              <a:rPr lang="nl-BE" baseline="0" dirty="0"/>
              <a:t>Nooit plots de klimstand vergroten, altijd geleidelijk. Grootste gevaar hiervan, en van het steil starten, is het overtrekken van het vliegtuig. Tweede gevaar is een kabelbreuk</a:t>
            </a:r>
          </a:p>
          <a:p>
            <a:pPr marL="628650" lvl="1" indent="-171450">
              <a:buFontTx/>
              <a:buChar char="-"/>
            </a:pPr>
            <a:r>
              <a:rPr lang="nl-BE" baseline="0" dirty="0"/>
              <a:t>Indien aanvalshoek te groot wordt (15° of meer) laat de luchtstroom rondom de vleugel los en overtrekt de vleugel</a:t>
            </a:r>
          </a:p>
          <a:p>
            <a:pPr marL="0" lvl="1" indent="-171450">
              <a:buFontTx/>
              <a:buChar char="-"/>
            </a:pPr>
            <a:r>
              <a:rPr lang="nl-BE" baseline="0" dirty="0" smtClean="0"/>
              <a:t>Kabelbreuk (vermogensverlies lier)</a:t>
            </a:r>
          </a:p>
          <a:p>
            <a:pPr marL="457200" lvl="2" indent="-171450">
              <a:buFontTx/>
              <a:buChar char="-"/>
            </a:pPr>
            <a:r>
              <a:rPr lang="nl-BE" baseline="0" dirty="0" smtClean="0"/>
              <a:t>Neus moet onder de horizon gebracht worden om de snelheid op te doen lopen. Neus mag ook niet te laag geplaatst worden zodat we de grond induiken</a:t>
            </a:r>
            <a:endParaRPr lang="nl-BE" baseline="0" dirty="0"/>
          </a:p>
          <a:p>
            <a:pPr marL="457200" lvl="2" indent="-171450">
              <a:buFontTx/>
              <a:buChar char="-"/>
            </a:pPr>
            <a:r>
              <a:rPr lang="nl-BE" baseline="0" dirty="0"/>
              <a:t>Stel dat onder de 50m kabel breekt of liermotor uitvalt, dan moet de neus van het zweefvliegtuig snel naar de horizon in gewone vliegstand</a:t>
            </a:r>
          </a:p>
          <a:p>
            <a:pPr marL="457200" lvl="2" indent="-171450">
              <a:buFontTx/>
              <a:buChar char="-"/>
            </a:pPr>
            <a:r>
              <a:rPr lang="nl-BE" baseline="0" dirty="0"/>
              <a:t>Indien start te steil lukt dit niet, de snelheid loopt dan zo terug voordat het vliegtuig recht gelegd is en niet meer bestuurbaar is</a:t>
            </a:r>
          </a:p>
          <a:p>
            <a:pPr marL="628650" lvl="1" indent="-171450">
              <a:buFontTx/>
              <a:buChar char="-"/>
            </a:pPr>
            <a:endParaRPr lang="nl-BE" baseline="0" dirty="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24</a:t>
            </a:fld>
            <a:endParaRPr lang="nl-NL"/>
          </a:p>
        </p:txBody>
      </p:sp>
    </p:spTree>
    <p:extLst>
      <p:ext uri="{BB962C8B-B14F-4D97-AF65-F5344CB8AC3E}">
        <p14:creationId xmlns:p14="http://schemas.microsoft.com/office/powerpoint/2010/main" val="387618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Piloot verantwoordelijk</a:t>
            </a:r>
            <a:r>
              <a:rPr lang="nl-BE" baseline="0" dirty="0"/>
              <a:t> voor correcte start en het doorgeven van de snelheden. Lierman kan enkel afgaan op gevoel en snelheden die wordend doorgegeven</a:t>
            </a:r>
          </a:p>
          <a:p>
            <a:pPr marL="171450" indent="-171450">
              <a:buFontTx/>
              <a:buChar char="-"/>
            </a:pPr>
            <a:r>
              <a:rPr lang="nl-BE" baseline="0" dirty="0"/>
              <a:t>Begint bij de snelheden zelf te kennen!</a:t>
            </a:r>
          </a:p>
          <a:p>
            <a:pPr marL="171450" indent="-171450">
              <a:buFontTx/>
              <a:buChar char="-"/>
            </a:pPr>
            <a:r>
              <a:rPr lang="nl-BE" baseline="0" dirty="0"/>
              <a:t>Vleugels moeten gewicht van het vliegtuig tillen maar ook de trekkracht op de </a:t>
            </a:r>
            <a:r>
              <a:rPr lang="nl-BE" baseline="0" dirty="0" smtClean="0"/>
              <a:t>kabel en het gewicht van de kabel. </a:t>
            </a:r>
            <a:r>
              <a:rPr lang="nl-BE" baseline="0" dirty="0"/>
              <a:t>Meer lift nodig als in normale vlucht</a:t>
            </a:r>
          </a:p>
          <a:p>
            <a:pPr marL="171450" indent="-171450">
              <a:buFontTx/>
              <a:buChar char="-"/>
            </a:pPr>
            <a:r>
              <a:rPr lang="nl-BE" baseline="0" dirty="0"/>
              <a:t>Tekens tijdens de start</a:t>
            </a:r>
          </a:p>
          <a:p>
            <a:pPr marL="628650" lvl="1" indent="-171450">
              <a:buFontTx/>
              <a:buChar char="-"/>
            </a:pPr>
            <a:r>
              <a:rPr lang="nl-BE" baseline="0" dirty="0"/>
              <a:t>Radio gebruiken om snelheid door te geven</a:t>
            </a:r>
          </a:p>
          <a:p>
            <a:pPr marL="628650" lvl="1" indent="-171450">
              <a:buFontTx/>
              <a:buChar char="-"/>
            </a:pPr>
            <a:r>
              <a:rPr lang="nl-BE" baseline="0" dirty="0"/>
              <a:t>Te snel lieren: enkele keren gieren naar links en rechts. Neus duidelijk links en rechts laten gaan maar voorkomen dat het vliegtuig gaat rollen/inclineren. Minder hard trekken om kabelbreuk te voorkomen</a:t>
            </a:r>
          </a:p>
          <a:p>
            <a:pPr marL="628650" lvl="1" indent="-171450">
              <a:buFontTx/>
              <a:buChar char="-"/>
            </a:pPr>
            <a:r>
              <a:rPr lang="nl-BE" baseline="0" dirty="0"/>
              <a:t>Te traag lieren: neus duidelijk naar beneden brengen. Lierman ziet dit en geeft meer gas. Snelheid loopt op: stuurknuppel GELEIDELIJK naar je toe trekken.</a:t>
            </a:r>
          </a:p>
          <a:p>
            <a:pPr marL="628650" lvl="1" indent="-171450">
              <a:buFontTx/>
              <a:buChar char="-"/>
            </a:pPr>
            <a:endParaRPr lang="nl-BE" baseline="0" dirty="0"/>
          </a:p>
          <a:p>
            <a:pPr marL="1085850" lvl="2" indent="-171450">
              <a:buFontTx/>
              <a:buChar char="-"/>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25</a:t>
            </a:fld>
            <a:endParaRPr lang="nl-NL"/>
          </a:p>
        </p:txBody>
      </p:sp>
    </p:spTree>
    <p:extLst>
      <p:ext uri="{BB962C8B-B14F-4D97-AF65-F5344CB8AC3E}">
        <p14:creationId xmlns:p14="http://schemas.microsoft.com/office/powerpoint/2010/main" val="607991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ontkoppelhoogte:</a:t>
            </a:r>
          </a:p>
          <a:p>
            <a:pPr marL="628650" lvl="1" indent="-171450">
              <a:buFontTx/>
              <a:buChar char="-"/>
            </a:pPr>
            <a:r>
              <a:rPr lang="nl-BE" dirty="0"/>
              <a:t>klimstand wordt steeds vlakker omdat je boven</a:t>
            </a:r>
            <a:r>
              <a:rPr lang="nl-BE" baseline="0" dirty="0"/>
              <a:t> de lier komt. </a:t>
            </a:r>
          </a:p>
          <a:p>
            <a:pPr marL="628650" lvl="1" indent="-171450">
              <a:buFontTx/>
              <a:buChar char="-"/>
            </a:pPr>
            <a:r>
              <a:rPr lang="nl-BE" baseline="0" dirty="0" smtClean="0"/>
              <a:t>De krachten op de lier zijn het grootst op het einde van de start.</a:t>
            </a:r>
          </a:p>
          <a:p>
            <a:pPr marL="628650" lvl="1" indent="-171450">
              <a:buFontTx/>
              <a:buChar char="-"/>
            </a:pPr>
            <a:r>
              <a:rPr lang="nl-BE" baseline="0" dirty="0" smtClean="0"/>
              <a:t>Je </a:t>
            </a:r>
            <a:r>
              <a:rPr lang="nl-BE" baseline="0" dirty="0"/>
              <a:t>kan meer aan de stuurknuppel </a:t>
            </a:r>
            <a:r>
              <a:rPr lang="nl-BE" baseline="0" dirty="0" smtClean="0"/>
              <a:t>trekken. Dit kan enkel als de liersnelheid onder de maximum snelheid is aangezien de krachten hier het grootst zijn.</a:t>
            </a:r>
          </a:p>
          <a:p>
            <a:pPr marL="628650" lvl="1" indent="-171450">
              <a:buFontTx/>
              <a:buChar char="-"/>
            </a:pPr>
            <a:r>
              <a:rPr lang="nl-BE" baseline="0" dirty="0" smtClean="0"/>
              <a:t>Neus </a:t>
            </a:r>
            <a:r>
              <a:rPr lang="nl-BE" baseline="0" dirty="0"/>
              <a:t>komt meer op de horizon en lierman zal het gas dicht </a:t>
            </a:r>
            <a:r>
              <a:rPr lang="nl-BE" baseline="0" dirty="0" smtClean="0"/>
              <a:t>doen</a:t>
            </a:r>
          </a:p>
          <a:p>
            <a:pPr marL="171450" lvl="1" indent="-171450">
              <a:buFontTx/>
              <a:buChar char="-"/>
            </a:pPr>
            <a:r>
              <a:rPr lang="nl-BE" baseline="0" dirty="0" smtClean="0"/>
              <a:t>BOKST </a:t>
            </a:r>
            <a:r>
              <a:rPr lang="nl-BE" baseline="0" dirty="0"/>
              <a:t>items</a:t>
            </a:r>
          </a:p>
          <a:p>
            <a:pPr marL="628650" lvl="2" indent="-171450">
              <a:buFontTx/>
              <a:buChar char="-"/>
            </a:pPr>
            <a:r>
              <a:rPr lang="nl-BE" baseline="0" dirty="0" err="1"/>
              <a:t>Bijprikken</a:t>
            </a:r>
            <a:r>
              <a:rPr lang="nl-BE" baseline="0" dirty="0"/>
              <a:t>: stuurknuppel rustig naar voor zodat spanning op de kabel afneemt en het vliegtuig in normale vliegstand komt met neus onder horizon</a:t>
            </a:r>
          </a:p>
          <a:p>
            <a:pPr marL="628650" lvl="2" indent="-171450">
              <a:buFontTx/>
              <a:buChar char="-"/>
            </a:pPr>
            <a:r>
              <a:rPr lang="nl-BE" baseline="0" dirty="0"/>
              <a:t>Ontkoppelen: twee keer aan de gele ontkoppelknop trekken</a:t>
            </a:r>
          </a:p>
          <a:p>
            <a:pPr marL="628650" lvl="2" indent="-171450">
              <a:buFontTx/>
              <a:buChar char="-"/>
            </a:pPr>
            <a:r>
              <a:rPr lang="nl-BE" baseline="0" dirty="0"/>
              <a:t>Kleppen gesloten: checken dat de kleppen nog </a:t>
            </a:r>
            <a:r>
              <a:rPr lang="nl-BE" baseline="0" dirty="0" err="1"/>
              <a:t>gelocked</a:t>
            </a:r>
            <a:r>
              <a:rPr lang="nl-BE" baseline="0" dirty="0"/>
              <a:t> zijn</a:t>
            </a:r>
          </a:p>
          <a:p>
            <a:pPr marL="628650" lvl="2" indent="-171450">
              <a:buFontTx/>
              <a:buChar char="-"/>
            </a:pPr>
            <a:r>
              <a:rPr lang="nl-BE" baseline="0" dirty="0"/>
              <a:t>Snelheid: je controleert of je met een normale vliegsnelheid vliegt en zegt deze hardop</a:t>
            </a:r>
          </a:p>
          <a:p>
            <a:pPr marL="628650" lvl="2" indent="-171450">
              <a:buFontTx/>
              <a:buChar char="-"/>
            </a:pPr>
            <a:r>
              <a:rPr lang="nl-BE" baseline="0" dirty="0"/>
              <a:t>Transponder: je zet de transponder van STANDBY naar ALT</a:t>
            </a:r>
          </a:p>
          <a:p>
            <a:pPr marL="1085850" lvl="3" indent="-171450">
              <a:buFontTx/>
              <a:buChar char="-"/>
            </a:pPr>
            <a:r>
              <a:rPr lang="nl-BE" baseline="0" dirty="0"/>
              <a:t>Transponder kan TCAS </a:t>
            </a:r>
            <a:r>
              <a:rPr lang="nl-BE" baseline="0" dirty="0" err="1"/>
              <a:t>triggeren</a:t>
            </a:r>
            <a:r>
              <a:rPr lang="nl-BE" baseline="0" dirty="0"/>
              <a:t> bij andere </a:t>
            </a:r>
            <a:r>
              <a:rPr lang="nl-BE" baseline="0" dirty="0" err="1"/>
              <a:t>toestelen</a:t>
            </a:r>
            <a:r>
              <a:rPr lang="nl-BE" baseline="0" dirty="0"/>
              <a:t> door de enorm grote stijgsnelheid tijdens de lierstart</a:t>
            </a:r>
          </a:p>
          <a:p>
            <a:pPr marL="0" lvl="3" indent="-171450">
              <a:buFontTx/>
              <a:buChar char="-"/>
            </a:pPr>
            <a:r>
              <a:rPr lang="nl-BE" baseline="0" dirty="0"/>
              <a:t>Indien je niet zelf ontkoppelt heeft de lierhaak een opening aan de achterkant waardoor de kabel er automatisch af gaat eens voorbij de kabel gevlogen. Ook altijd opnieuw </a:t>
            </a:r>
            <a:r>
              <a:rPr lang="nl-BE" baseline="0" dirty="0" err="1"/>
              <a:t>BOKST-en</a:t>
            </a:r>
            <a:r>
              <a:rPr lang="nl-BE" baseline="0" dirty="0"/>
              <a:t>!</a:t>
            </a:r>
          </a:p>
          <a:p>
            <a:pPr marL="0" lvl="3" indent="-171450">
              <a:buFontTx/>
              <a:buChar char="-"/>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26</a:t>
            </a:fld>
            <a:endParaRPr lang="nl-NL"/>
          </a:p>
        </p:txBody>
      </p:sp>
    </p:spTree>
    <p:extLst>
      <p:ext uri="{BB962C8B-B14F-4D97-AF65-F5344CB8AC3E}">
        <p14:creationId xmlns:p14="http://schemas.microsoft.com/office/powerpoint/2010/main" val="281136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nl-BE" baseline="0" dirty="0"/>
              <a:t>Voor de start</a:t>
            </a:r>
          </a:p>
          <a:p>
            <a:pPr marL="628650" lvl="1" indent="-171450">
              <a:buFontTx/>
              <a:buChar char="-"/>
            </a:pPr>
            <a:r>
              <a:rPr lang="nl-BE" baseline="0" dirty="0"/>
              <a:t>Letten op de windzak!</a:t>
            </a:r>
          </a:p>
          <a:p>
            <a:pPr marL="628650" lvl="1" indent="-171450">
              <a:buFontTx/>
              <a:buChar char="-"/>
            </a:pPr>
            <a:r>
              <a:rPr lang="nl-BE" baseline="0" dirty="0"/>
              <a:t>Kijken naar de starts voor u, ook hier is veel info te halen uit de wind en hoe(veel) er opgestuurd moet worden</a:t>
            </a:r>
            <a:endParaRPr lang="en-US" baseline="0" dirty="0"/>
          </a:p>
          <a:p>
            <a:pPr marL="228600" lvl="1" indent="-228600">
              <a:buFontTx/>
              <a:buAutoNum type="arabicParenR" startAt="2"/>
            </a:pPr>
            <a:r>
              <a:rPr lang="nl-BE" baseline="0" dirty="0"/>
              <a:t>Rollen op de grond</a:t>
            </a:r>
          </a:p>
          <a:p>
            <a:pPr marL="628650" lvl="2" indent="-171450">
              <a:buFontTx/>
              <a:buChar char="-"/>
            </a:pPr>
            <a:r>
              <a:rPr lang="nl-BE" baseline="0" dirty="0"/>
              <a:t>Vleugels horizontaal houden.</a:t>
            </a:r>
          </a:p>
          <a:p>
            <a:pPr marL="628650" lvl="2" indent="-171450">
              <a:buFontTx/>
              <a:buChar char="-"/>
            </a:pPr>
            <a:r>
              <a:rPr lang="nl-BE" baseline="0" dirty="0"/>
              <a:t>Windhaaneffect: zorgen dat  je zelf controle hebt en opsturen tegen de wind door een beetje stick in de wind en stuurt met het voetenstuur om de richting op de grond te houden</a:t>
            </a:r>
          </a:p>
          <a:p>
            <a:pPr marL="0" lvl="2" indent="0">
              <a:buFontTx/>
              <a:buNone/>
            </a:pPr>
            <a:r>
              <a:rPr lang="nl-BE" baseline="0" dirty="0"/>
              <a:t>3) Op enige hoogte</a:t>
            </a:r>
          </a:p>
          <a:p>
            <a:pPr marL="628650" lvl="2" indent="-171450">
              <a:buFontTx/>
              <a:buChar char="-"/>
            </a:pPr>
            <a:r>
              <a:rPr lang="nl-BE" baseline="0" dirty="0"/>
              <a:t>Pas wanneer je de rotatie hebt afgerond en dus op enige hoogte zit (ongeveer 50m) geleidelijk meer en meer opsturen</a:t>
            </a:r>
          </a:p>
          <a:p>
            <a:pPr marL="628650" lvl="2" indent="-171450">
              <a:buFontTx/>
              <a:buChar char="-"/>
            </a:pPr>
            <a:r>
              <a:rPr lang="nl-BE" baseline="0" dirty="0"/>
              <a:t>Opsturen = gecoördineerd vliegen! Gebruik het koordje</a:t>
            </a:r>
          </a:p>
          <a:p>
            <a:pPr marL="628650" lvl="2" indent="-171450">
              <a:buFontTx/>
              <a:buChar char="-"/>
            </a:pPr>
            <a:r>
              <a:rPr lang="nl-BE" baseline="0" dirty="0"/>
              <a:t>Na het ‘</a:t>
            </a:r>
            <a:r>
              <a:rPr lang="nl-BE" baseline="0" dirty="0" err="1"/>
              <a:t>BOKS-en</a:t>
            </a:r>
            <a:r>
              <a:rPr lang="nl-BE" baseline="0" dirty="0"/>
              <a:t>’ de inclinatie verminderen naar normale rechtlijnige vlucht.</a:t>
            </a:r>
          </a:p>
          <a:p>
            <a:pPr marL="457200" lvl="2" indent="0">
              <a:buFontTx/>
              <a:buNone/>
            </a:pPr>
            <a:endParaRPr lang="nl-BE" baseline="0" dirty="0"/>
          </a:p>
          <a:p>
            <a:pPr marL="0" lvl="2" indent="0">
              <a:buFontTx/>
              <a:buNone/>
            </a:pPr>
            <a:r>
              <a:rPr lang="nl-BE" baseline="0" dirty="0"/>
              <a:t>Niet opsturen is lastig voor de lierman. De kabels kunnen zo moeilijk binnen te halen zijn binnen de grenzen van het vliegveld. De kabels zouden ook over elkaar kunnen vallen bij het niet correct/teveel opsturen waardoor er extra werk is voordat de volgende kan starten.</a:t>
            </a:r>
          </a:p>
          <a:p>
            <a:pPr marL="457200" lvl="2" indent="0">
              <a:buFontTx/>
              <a:buNone/>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27</a:t>
            </a:fld>
            <a:endParaRPr lang="nl-NL"/>
          </a:p>
        </p:txBody>
      </p:sp>
    </p:spTree>
    <p:extLst>
      <p:ext uri="{BB962C8B-B14F-4D97-AF65-F5344CB8AC3E}">
        <p14:creationId xmlns:p14="http://schemas.microsoft.com/office/powerpoint/2010/main" val="460846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baseline="0" dirty="0"/>
              <a:t>nadelen:</a:t>
            </a:r>
          </a:p>
          <a:p>
            <a:pPr marL="628650" lvl="1" indent="-171450">
              <a:buFontTx/>
              <a:buChar char="-"/>
            </a:pPr>
            <a:r>
              <a:rPr lang="nl-BE" baseline="0" dirty="0"/>
              <a:t>Geluidsoverlast</a:t>
            </a:r>
          </a:p>
          <a:p>
            <a:pPr marL="628650" lvl="1" indent="-171450">
              <a:buFontTx/>
              <a:buChar char="-"/>
            </a:pPr>
            <a:r>
              <a:rPr lang="nl-BE" baseline="0" dirty="0"/>
              <a:t>Duurder</a:t>
            </a:r>
          </a:p>
          <a:p>
            <a:pPr marL="171450" lvl="0" indent="-171450">
              <a:buFontTx/>
              <a:buChar char="-"/>
            </a:pPr>
            <a:r>
              <a:rPr lang="nl-BE" dirty="0"/>
              <a:t>Voordelen:</a:t>
            </a:r>
          </a:p>
          <a:p>
            <a:pPr marL="628650" lvl="1" indent="-171450">
              <a:buFontTx/>
              <a:buChar char="-"/>
            </a:pPr>
            <a:r>
              <a:rPr lang="nl-BE" dirty="0"/>
              <a:t>Kan</a:t>
            </a:r>
            <a:r>
              <a:rPr lang="nl-BE" baseline="0" dirty="0"/>
              <a:t> op elke plek afgezet worden, waar thermiek is</a:t>
            </a:r>
          </a:p>
          <a:p>
            <a:pPr marL="628650" lvl="1" indent="-171450">
              <a:buFontTx/>
              <a:buChar char="-"/>
            </a:pPr>
            <a:r>
              <a:rPr lang="nl-BE" baseline="0" dirty="0"/>
              <a:t>Kortere startbaan nodig</a:t>
            </a:r>
          </a:p>
          <a:p>
            <a:pPr marL="628650" lvl="1" indent="-171450">
              <a:buFontTx/>
              <a:buChar char="-"/>
            </a:pPr>
            <a:r>
              <a:rPr lang="nl-BE" baseline="0" dirty="0"/>
              <a:t>Minder volk nodig om het vliegbedrijf vlot te laten lopen</a:t>
            </a:r>
          </a:p>
          <a:p>
            <a:pPr marL="0" lvl="1"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28</a:t>
            </a:fld>
            <a:endParaRPr lang="nl-NL"/>
          </a:p>
        </p:txBody>
      </p:sp>
    </p:spTree>
    <p:extLst>
      <p:ext uri="{BB962C8B-B14F-4D97-AF65-F5344CB8AC3E}">
        <p14:creationId xmlns:p14="http://schemas.microsoft.com/office/powerpoint/2010/main" val="543108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Voordelen oprolsysteem</a:t>
            </a:r>
            <a:r>
              <a:rPr lang="nl-BE" baseline="0" dirty="0"/>
              <a:t> </a:t>
            </a:r>
            <a:r>
              <a:rPr lang="nl-BE" baseline="0" dirty="0" err="1"/>
              <a:t>tov</a:t>
            </a:r>
            <a:r>
              <a:rPr lang="nl-BE" baseline="0" dirty="0"/>
              <a:t> sleephaak</a:t>
            </a:r>
          </a:p>
          <a:p>
            <a:pPr marL="628650" lvl="1" indent="-171450">
              <a:buFontTx/>
              <a:buChar char="-"/>
            </a:pPr>
            <a:r>
              <a:rPr lang="nl-BE" baseline="0" dirty="0"/>
              <a:t>Kabel moet niet afgeworpen worden</a:t>
            </a:r>
          </a:p>
          <a:p>
            <a:pPr marL="628650" lvl="1" indent="-171450">
              <a:buFontTx/>
              <a:buChar char="-"/>
            </a:pPr>
            <a:r>
              <a:rPr lang="nl-BE" baseline="0" dirty="0"/>
              <a:t>Sleper kan lager binnenkomen en korter landen</a:t>
            </a:r>
          </a:p>
          <a:p>
            <a:pPr marL="628650" lvl="1" indent="-171450">
              <a:buFontTx/>
              <a:buChar char="-"/>
            </a:pPr>
            <a:r>
              <a:rPr lang="nl-BE" baseline="0" dirty="0"/>
              <a:t>Geen extra vliegminuten</a:t>
            </a:r>
          </a:p>
          <a:p>
            <a:pPr marL="628650" lvl="1" indent="-171450">
              <a:buFontTx/>
              <a:buChar char="-"/>
            </a:pPr>
            <a:r>
              <a:rPr lang="nl-BE" baseline="0" dirty="0"/>
              <a:t>Uittrekken </a:t>
            </a:r>
            <a:r>
              <a:rPr lang="nl-BE" baseline="0" dirty="0" err="1"/>
              <a:t>ipv</a:t>
            </a:r>
            <a:r>
              <a:rPr lang="nl-BE" baseline="0" dirty="0"/>
              <a:t> met twee mensen in te moeten haken</a:t>
            </a:r>
          </a:p>
          <a:p>
            <a:pPr marL="0" lvl="1" indent="-171450">
              <a:buFontTx/>
              <a:buChar char="-"/>
            </a:pPr>
            <a:r>
              <a:rPr lang="nl-BE" dirty="0"/>
              <a:t>Kabel</a:t>
            </a:r>
            <a:r>
              <a:rPr lang="nl-BE" baseline="0" dirty="0"/>
              <a:t> ongeveer 60m lang. Geen wettelijk minimum maar lang genoeg om aan stabiliteit en bestuurbaarheid te voldoen</a:t>
            </a:r>
          </a:p>
          <a:p>
            <a:pPr marL="0" lvl="1" indent="-171450">
              <a:buFontTx/>
              <a:buChar char="-"/>
            </a:pPr>
            <a:r>
              <a:rPr lang="nl-BE" baseline="0" dirty="0"/>
              <a:t>Kabel minimaal 1,5x de sterkte van het gebruikte breukstuk</a:t>
            </a:r>
          </a:p>
          <a:p>
            <a:pPr marL="0" lvl="1" indent="-171450">
              <a:buFontTx/>
              <a:buChar char="-"/>
            </a:pPr>
            <a:r>
              <a:rPr lang="nl-BE" baseline="0" dirty="0"/>
              <a:t>Breukstuk aan de kant van het zweefvliegtuig</a:t>
            </a:r>
          </a:p>
          <a:p>
            <a:pPr marL="0" lvl="1" indent="-171450">
              <a:buFontTx/>
              <a:buChar char="-"/>
            </a:pPr>
            <a:r>
              <a:rPr lang="nl-BE" baseline="0" dirty="0"/>
              <a:t>Meest restrictieve breukstuk gebruiken. Sleper-zweefvliegtuig kan verschillen</a:t>
            </a:r>
          </a:p>
          <a:p>
            <a:pPr marL="0" lvl="1" indent="-171450">
              <a:buFontTx/>
              <a:buChar char="-"/>
            </a:pPr>
            <a:r>
              <a:rPr lang="nl-BE" baseline="0" dirty="0" smtClean="0"/>
              <a:t>De minimum lengte voor de startbaan slepen is 500m (luchtvaartwetgeving slide 54)</a:t>
            </a:r>
            <a:endParaRPr lang="nl-BE" baseline="0" dirty="0"/>
          </a:p>
          <a:p>
            <a:pPr marL="0" lvl="1"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29</a:t>
            </a:fld>
            <a:endParaRPr lang="nl-NL"/>
          </a:p>
        </p:txBody>
      </p:sp>
    </p:spTree>
    <p:extLst>
      <p:ext uri="{BB962C8B-B14F-4D97-AF65-F5344CB8AC3E}">
        <p14:creationId xmlns:p14="http://schemas.microsoft.com/office/powerpoint/2010/main" val="1930374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Korte kabel vergeeft</a:t>
            </a:r>
            <a:r>
              <a:rPr lang="nl-BE" baseline="0" dirty="0"/>
              <a:t> minder, het effect is onmiddellijk veel groter</a:t>
            </a:r>
          </a:p>
          <a:p>
            <a:pPr marL="171450" indent="-171450">
              <a:buFontTx/>
              <a:buChar char="-"/>
            </a:pPr>
            <a:r>
              <a:rPr lang="nl-BE" baseline="0" dirty="0"/>
              <a:t>Moeilijker vliegen met korte kabel, vooral in turbulentie</a:t>
            </a:r>
          </a:p>
          <a:p>
            <a:pPr marL="171450" indent="-171450">
              <a:buFontTx/>
              <a:buChar char="-"/>
            </a:pPr>
            <a:r>
              <a:rPr lang="nl-BE" baseline="0" dirty="0"/>
              <a:t>Vooral met lierhaken gevaarlijk om neus te hoog te zetten en sleper omhoog te trekken aan de staart</a:t>
            </a:r>
          </a:p>
          <a:p>
            <a:pPr marL="171450" indent="-171450">
              <a:buFontTx/>
              <a:buChar char="-"/>
            </a:pPr>
            <a:endParaRPr lang="nl-BE" baseline="0" dirty="0"/>
          </a:p>
          <a:p>
            <a:pPr marL="171450" indent="-171450">
              <a:buFontTx/>
              <a:buChar char="-"/>
            </a:pPr>
            <a:r>
              <a:rPr lang="nl-NL" sz="1200" b="0" i="0" u="none" strike="noStrike" kern="1200" dirty="0">
                <a:solidFill>
                  <a:schemeClr val="tx1"/>
                </a:solidFill>
                <a:effectLst/>
                <a:latin typeface="+mn-lt"/>
                <a:ea typeface="+mn-ea"/>
                <a:cs typeface="+mn-cs"/>
              </a:rPr>
              <a:t>Te hoog hangen achter de</a:t>
            </a:r>
            <a:r>
              <a:rPr lang="nl-NL" sz="1200" b="0" i="0" u="none" strike="noStrike" kern="1200" baseline="0" dirty="0">
                <a:solidFill>
                  <a:schemeClr val="tx1"/>
                </a:solidFill>
                <a:effectLst/>
                <a:latin typeface="+mn-lt"/>
                <a:ea typeface="+mn-ea"/>
                <a:cs typeface="+mn-cs"/>
              </a:rPr>
              <a:t> sleper is </a:t>
            </a:r>
            <a:r>
              <a:rPr lang="nl-NL" sz="1200" b="0" i="0" u="none" strike="noStrike" kern="1200" dirty="0">
                <a:solidFill>
                  <a:schemeClr val="tx1"/>
                </a:solidFill>
                <a:effectLst/>
                <a:latin typeface="+mn-lt"/>
                <a:ea typeface="+mn-ea"/>
                <a:cs typeface="+mn-cs"/>
              </a:rPr>
              <a:t>gevaarlijk omdat daardoor de staart van het sleepvliegtuig ongecontroleerd naar boven getrokken wordt</a:t>
            </a:r>
            <a:r>
              <a:rPr lang="nl-NL" dirty="0"/>
              <a:t> </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30</a:t>
            </a:fld>
            <a:endParaRPr lang="nl-NL"/>
          </a:p>
        </p:txBody>
      </p:sp>
    </p:spTree>
    <p:extLst>
      <p:ext uri="{BB962C8B-B14F-4D97-AF65-F5344CB8AC3E}">
        <p14:creationId xmlns:p14="http://schemas.microsoft.com/office/powerpoint/2010/main" val="297433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 Straktrekken: buigen en strekken van de</a:t>
            </a:r>
          </a:p>
          <a:p>
            <a:r>
              <a:rPr lang="nl-NL" dirty="0"/>
              <a:t>armen naar het hoofd toe (A).</a:t>
            </a:r>
          </a:p>
          <a:p>
            <a:r>
              <a:rPr lang="nl-NL" dirty="0"/>
              <a:t>▪ Strak: beide handen in de vliegrichting te</a:t>
            </a:r>
          </a:p>
          <a:p>
            <a:r>
              <a:rPr lang="nl-NL" dirty="0"/>
              <a:t>houden (B).</a:t>
            </a:r>
          </a:p>
          <a:p>
            <a:r>
              <a:rPr lang="nl-NL" dirty="0"/>
              <a:t>▪ Start afbreken: gekruiste armen (C).</a:t>
            </a:r>
          </a:p>
          <a:p>
            <a:endParaRPr lang="nl-NL" dirty="0"/>
          </a:p>
          <a:p>
            <a:r>
              <a:rPr lang="nl-NL" dirty="0"/>
              <a:t>- Tekens worden niet overal gebruikt en zijn niet over hetzelfde.</a:t>
            </a:r>
            <a:r>
              <a:rPr lang="nl-NL" baseline="0" dirty="0"/>
              <a:t> VRAAG welke procedure er gebruikt wordt!</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31</a:t>
            </a:fld>
            <a:endParaRPr lang="nl-NL"/>
          </a:p>
        </p:txBody>
      </p:sp>
    </p:spTree>
    <p:extLst>
      <p:ext uri="{BB962C8B-B14F-4D97-AF65-F5344CB8AC3E}">
        <p14:creationId xmlns:p14="http://schemas.microsoft.com/office/powerpoint/2010/main" val="143094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buitenzetten: controleren dat de canopy gesloten en vergrendeld is voor het te bewegen</a:t>
            </a:r>
          </a:p>
          <a:p>
            <a:pPr marL="171450" indent="-171450">
              <a:buFontTx/>
              <a:buChar char="-"/>
            </a:pPr>
            <a:r>
              <a:rPr lang="nl-BE" dirty="0"/>
              <a:t>Klaarmaken:</a:t>
            </a:r>
          </a:p>
          <a:p>
            <a:pPr marL="628650" lvl="1" indent="-171450">
              <a:buFontTx/>
              <a:buChar char="-"/>
            </a:pPr>
            <a:r>
              <a:rPr lang="nl-BE" dirty="0"/>
              <a:t>Dagelijkste controle:</a:t>
            </a:r>
            <a:r>
              <a:rPr lang="nl-BE" baseline="0" dirty="0"/>
              <a:t> Er moet elke vliegdag een controle van het vliegtuig uitgevoerd worden </a:t>
            </a:r>
            <a:r>
              <a:rPr lang="nl-NL" sz="1200" b="0" i="0" u="none" strike="noStrike" kern="1200" dirty="0">
                <a:solidFill>
                  <a:schemeClr val="tx1"/>
                </a:solidFill>
                <a:effectLst/>
                <a:latin typeface="+mn-lt"/>
                <a:ea typeface="+mn-ea"/>
                <a:cs typeface="+mn-cs"/>
              </a:rPr>
              <a:t>door de eerste piloot vóór de eerste vlucht van de dag, of telkens het toestel langere tijd zonder toezicht is gebleven</a:t>
            </a:r>
            <a:r>
              <a:rPr lang="nl-NL" dirty="0"/>
              <a:t> </a:t>
            </a:r>
          </a:p>
          <a:p>
            <a:pPr marL="628650" lvl="1" indent="-171450">
              <a:buFontTx/>
              <a:buChar char="-"/>
            </a:pPr>
            <a:r>
              <a:rPr lang="nl-NL" sz="1200" b="0" i="0" u="none" strike="noStrike" kern="1200" dirty="0">
                <a:solidFill>
                  <a:schemeClr val="tx1"/>
                </a:solidFill>
                <a:effectLst/>
                <a:latin typeface="+mn-lt"/>
                <a:ea typeface="+mn-ea"/>
                <a:cs typeface="+mn-cs"/>
              </a:rPr>
              <a:t>gebeurt volgens een welbepaalde voorgeschreven volgorde, om nalatigheden te vermijden</a:t>
            </a:r>
            <a:r>
              <a:rPr lang="nl-NL" dirty="0"/>
              <a:t> </a:t>
            </a:r>
          </a:p>
          <a:p>
            <a:pPr marL="628650" lvl="1" indent="-171450">
              <a:buFontTx/>
              <a:buChar char="-"/>
            </a:pPr>
            <a:r>
              <a:rPr lang="nl-NL" dirty="0"/>
              <a:t>Operationele beperkingen staan</a:t>
            </a:r>
            <a:r>
              <a:rPr lang="nl-NL" baseline="0" dirty="0"/>
              <a:t> in het vliegtuighandboek van het desbetreffende toestel</a:t>
            </a:r>
          </a:p>
          <a:p>
            <a:pPr marL="0" lvl="1" indent="-171450">
              <a:buFontTx/>
              <a:buChar char="-"/>
            </a:pPr>
            <a:r>
              <a:rPr lang="nl-BE" dirty="0"/>
              <a:t>Dagelijkse inspectie</a:t>
            </a:r>
          </a:p>
          <a:p>
            <a:pPr marL="457200" lvl="2" indent="-171450">
              <a:buFontTx/>
              <a:buChar char="-"/>
            </a:pPr>
            <a:r>
              <a:rPr lang="nl-BE" dirty="0"/>
              <a:t>Oranje boekje</a:t>
            </a:r>
            <a:r>
              <a:rPr lang="nl-BE" baseline="0" dirty="0"/>
              <a:t> van de LVZC invullen bij elke inspectie/montage</a:t>
            </a:r>
          </a:p>
          <a:p>
            <a:pPr marL="457200" lvl="2" indent="-171450">
              <a:buFontTx/>
              <a:buChar char="-"/>
            </a:pPr>
            <a:r>
              <a:rPr lang="nl-BE" baseline="0" dirty="0"/>
              <a:t>Bij positieve check een tweede persoon vragen om te assisteren</a:t>
            </a:r>
          </a:p>
          <a:p>
            <a:pPr marL="457200" lvl="2" indent="-171450">
              <a:buFontTx/>
              <a:buChar char="-"/>
            </a:pPr>
            <a:r>
              <a:rPr lang="nl-NL" sz="1200" b="0" i="0" u="none" strike="noStrike" kern="1200" dirty="0">
                <a:solidFill>
                  <a:schemeClr val="tx1"/>
                </a:solidFill>
                <a:effectLst/>
                <a:latin typeface="+mn-lt"/>
                <a:ea typeface="+mn-ea"/>
                <a:cs typeface="+mn-cs"/>
              </a:rPr>
              <a:t>gebeurt volgens een welbepaalde voorgeschreven volgorde, om nalatigheden te vermijden</a:t>
            </a:r>
            <a:r>
              <a:rPr lang="nl-NL" dirty="0"/>
              <a:t> </a:t>
            </a:r>
            <a:endParaRPr lang="en-US" baseline="0" dirty="0"/>
          </a:p>
          <a:p>
            <a:pPr marL="457200" lvl="2" indent="-171450">
              <a:buFontTx/>
              <a:buChar char="-"/>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4</a:t>
            </a:fld>
            <a:endParaRPr lang="nl-NL"/>
          </a:p>
        </p:txBody>
      </p:sp>
    </p:spTree>
    <p:extLst>
      <p:ext uri="{BB962C8B-B14F-4D97-AF65-F5344CB8AC3E}">
        <p14:creationId xmlns:p14="http://schemas.microsoft.com/office/powerpoint/2010/main" val="3862264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indent="0">
              <a:buFontTx/>
              <a:buNone/>
            </a:pPr>
            <a:r>
              <a:rPr lang="nl-BE" dirty="0"/>
              <a:t>1) Voor de start</a:t>
            </a:r>
          </a:p>
          <a:p>
            <a:pPr marL="171450" indent="-171450">
              <a:buFontTx/>
              <a:buChar char="-"/>
            </a:pPr>
            <a:r>
              <a:rPr lang="nl-BE" dirty="0"/>
              <a:t>Juiste haak gebruikt? Altijd</a:t>
            </a:r>
            <a:r>
              <a:rPr lang="nl-BE" baseline="0" dirty="0"/>
              <a:t> neushaak indien aanwezig! Sommige toestellen gebruiken de lierhaak om te slepen omdat ze geen neushaak hebben</a:t>
            </a:r>
          </a:p>
          <a:p>
            <a:pPr marL="171450" indent="-171450">
              <a:buFontTx/>
              <a:buChar char="-"/>
            </a:pPr>
            <a:r>
              <a:rPr lang="nl-BE" baseline="0" dirty="0"/>
              <a:t>Sleepvliegtuig vliegt meestal +110 km/h, dit hangt uiteraard af van het type vliegtuig, waterballast,</a:t>
            </a:r>
          </a:p>
          <a:p>
            <a:pPr marL="171450" indent="-171450">
              <a:buFontTx/>
              <a:buChar char="-"/>
            </a:pPr>
            <a:r>
              <a:rPr lang="nl-BE" baseline="0" dirty="0"/>
              <a:t>Totaal andere techniek als de lierstart</a:t>
            </a:r>
          </a:p>
          <a:p>
            <a:pPr marL="171450" indent="-171450">
              <a:buFontTx/>
              <a:buChar char="-"/>
            </a:pPr>
            <a:r>
              <a:rPr lang="nl-BE" baseline="0" dirty="0"/>
              <a:t>Tragere acceleratie, tiploper zal langer moeten meelopen</a:t>
            </a:r>
          </a:p>
          <a:p>
            <a:pPr marL="171450" indent="-171450">
              <a:buFontTx/>
              <a:buChar char="-"/>
            </a:pPr>
            <a:r>
              <a:rPr lang="nl-BE" baseline="0" dirty="0"/>
              <a:t>Wat is de wind? Belangrijk om te weten welke kant op te sturen maar zeker zo belangrijk in geval van nood</a:t>
            </a:r>
          </a:p>
          <a:p>
            <a:pPr marL="171450" indent="-171450">
              <a:buFontTx/>
              <a:buChar char="-"/>
            </a:pPr>
            <a:endParaRPr lang="nl-BE" baseline="0" dirty="0"/>
          </a:p>
          <a:p>
            <a:pPr marL="0" indent="0">
              <a:buFontTx/>
              <a:buNone/>
            </a:pPr>
            <a:r>
              <a:rPr lang="nl-BE" baseline="0" dirty="0"/>
              <a:t>2) Grondrol</a:t>
            </a:r>
          </a:p>
          <a:p>
            <a:pPr marL="171450" indent="-171450">
              <a:buFontTx/>
              <a:buChar char="-"/>
            </a:pPr>
            <a:r>
              <a:rPr lang="nl-BE" baseline="0" dirty="0"/>
              <a:t>Initieel moeilijk richting te veranderen omdat beide wielen op de grond staan</a:t>
            </a:r>
          </a:p>
          <a:p>
            <a:pPr marL="171450" indent="-171450">
              <a:buFontTx/>
              <a:buChar char="-"/>
            </a:pPr>
            <a:r>
              <a:rPr lang="nl-BE" baseline="0" dirty="0"/>
              <a:t>Roeren weinig efficiënt bij lage snelheid, grotere uitslagen zijn nodig voor het gewenste resultaat</a:t>
            </a:r>
          </a:p>
          <a:p>
            <a:pPr marL="171450" indent="-171450">
              <a:buFontTx/>
              <a:buChar char="-"/>
            </a:pPr>
            <a:r>
              <a:rPr lang="nl-BE" baseline="0" dirty="0" err="1"/>
              <a:t>Propwash</a:t>
            </a:r>
            <a:r>
              <a:rPr lang="nl-BE" baseline="0" dirty="0"/>
              <a:t>: kan als effect hebben dat 1 vleugel naar boven/beneden geduwd wordt</a:t>
            </a:r>
          </a:p>
          <a:p>
            <a:pPr marL="171450" indent="-171450">
              <a:buFontTx/>
              <a:buChar char="-"/>
            </a:pPr>
            <a:r>
              <a:rPr lang="nl-BE" baseline="0" dirty="0"/>
              <a:t>Zwever naar rechts, sleper naar links in noodgeval</a:t>
            </a:r>
          </a:p>
          <a:p>
            <a:pPr marL="171450" indent="-171450">
              <a:buFontTx/>
              <a:buChar char="-"/>
            </a:pPr>
            <a:r>
              <a:rPr lang="nl-BE" baseline="0" dirty="0"/>
              <a:t>Ontkoppelen en stoppen indien vleugel valt en je hem niet omhoog krijgt! Hand in de buurt van de ontkoppelknop</a:t>
            </a:r>
          </a:p>
          <a:p>
            <a:pPr marL="171450" indent="-171450">
              <a:buFontTx/>
              <a:buChar char="-"/>
            </a:pPr>
            <a:r>
              <a:rPr lang="nl-BE" baseline="0" dirty="0"/>
              <a:t>Bedoeling om op het hoofdwiel te balanceren</a:t>
            </a:r>
          </a:p>
          <a:p>
            <a:pPr marL="628650" lvl="1" indent="-171450">
              <a:buFontTx/>
              <a:buChar char="-"/>
            </a:pPr>
            <a:r>
              <a:rPr lang="nl-BE" baseline="0" dirty="0"/>
              <a:t>Vliegtuig met neuswiel heeft zwaartepunt voor het hoofdwiel</a:t>
            </a:r>
          </a:p>
          <a:p>
            <a:pPr marL="1085850" lvl="2" indent="-171450">
              <a:buFontTx/>
              <a:buChar char="-"/>
            </a:pPr>
            <a:r>
              <a:rPr lang="nl-BE" baseline="0" dirty="0"/>
              <a:t>Lichtjes trekken om op het hoofdwiel te balanceren. Eens neuswiel los de stick lichtjes laten vieren, anders trek je het staartwiel/slof tegen de grond en we mogen het toestel niet lostrekken van de grond!</a:t>
            </a:r>
          </a:p>
          <a:p>
            <a:pPr marL="1085850" lvl="2" indent="-171450">
              <a:buFontTx/>
              <a:buChar char="-"/>
            </a:pPr>
            <a:r>
              <a:rPr lang="nl-BE" baseline="0" dirty="0"/>
              <a:t>Vliegtuig ‘vanzelf’ laten vliegen</a:t>
            </a:r>
          </a:p>
          <a:p>
            <a:pPr marL="630000" lvl="2" indent="-171450">
              <a:buFontTx/>
              <a:buChar char="-"/>
            </a:pPr>
            <a:r>
              <a:rPr lang="nl-BE" baseline="0" dirty="0"/>
              <a:t>Vliegtuig met staartwiel/slof heeft het zwaartepunt achter het hoofdwiel</a:t>
            </a:r>
          </a:p>
          <a:p>
            <a:pPr marL="1087200" lvl="3" indent="-171450">
              <a:buFontTx/>
              <a:buChar char="-"/>
            </a:pPr>
            <a:r>
              <a:rPr lang="nl-BE" baseline="0" dirty="0"/>
              <a:t>Duwen in de stick op staartwiel/slof van de grond te houden. Eens staart los van de grond stick neutraal en balanceren op het hoofdwiel</a:t>
            </a:r>
          </a:p>
          <a:p>
            <a:pPr marL="1087200" lvl="3" indent="-171450">
              <a:buFontTx/>
              <a:buChar char="-"/>
            </a:pPr>
            <a:r>
              <a:rPr lang="nl-BE" baseline="0" dirty="0"/>
              <a:t>Niet te lang te hard duwen, de romp mag de grond niet raken!</a:t>
            </a:r>
          </a:p>
          <a:p>
            <a:pPr marL="171450" lvl="3" indent="-171450">
              <a:buFontTx/>
              <a:buChar char="-"/>
            </a:pPr>
            <a:r>
              <a:rPr lang="nl-BE" baseline="0" dirty="0"/>
              <a:t>Vleugels horizontaal houden met de stick</a:t>
            </a:r>
          </a:p>
          <a:p>
            <a:pPr marL="171450" lvl="3" indent="-171450">
              <a:buFontTx/>
              <a:buChar char="-"/>
            </a:pPr>
            <a:r>
              <a:rPr lang="nl-BE" baseline="0" dirty="0"/>
              <a:t>Voetenstuur gebruiken om achter de sleper te blijven</a:t>
            </a:r>
          </a:p>
          <a:p>
            <a:pPr marL="1087200" lvl="3" indent="-171450">
              <a:buFontTx/>
              <a:buChar char="-"/>
            </a:pPr>
            <a:endParaRPr lang="nl-BE" baseline="0" dirty="0"/>
          </a:p>
          <a:p>
            <a:pPr marL="628650" lvl="1" indent="-171450">
              <a:buFontTx/>
              <a:buChar char="-"/>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33</a:t>
            </a:fld>
            <a:endParaRPr lang="nl-NL"/>
          </a:p>
        </p:txBody>
      </p:sp>
    </p:spTree>
    <p:extLst>
      <p:ext uri="{BB962C8B-B14F-4D97-AF65-F5344CB8AC3E}">
        <p14:creationId xmlns:p14="http://schemas.microsoft.com/office/powerpoint/2010/main" val="367871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Tx/>
              <a:buChar char="-"/>
            </a:pPr>
            <a:r>
              <a:rPr lang="nl-BE" dirty="0"/>
              <a:t>Loskomen van de grond</a:t>
            </a:r>
          </a:p>
          <a:p>
            <a:pPr marL="628650" lvl="1" indent="-171450">
              <a:buFontTx/>
              <a:buChar char="-"/>
            </a:pPr>
            <a:r>
              <a:rPr lang="nl-BE" dirty="0"/>
              <a:t>Zweefvliegtuig</a:t>
            </a:r>
            <a:r>
              <a:rPr lang="nl-BE" baseline="0" dirty="0"/>
              <a:t> meestal eerder los van de grond</a:t>
            </a:r>
          </a:p>
          <a:p>
            <a:pPr marL="628650" lvl="1" indent="-171450">
              <a:buFontTx/>
              <a:buChar char="-"/>
            </a:pPr>
            <a:r>
              <a:rPr lang="nl-NL" sz="1200" b="0" i="0" u="none" strike="noStrike" kern="1200" dirty="0">
                <a:solidFill>
                  <a:schemeClr val="tx1"/>
                </a:solidFill>
                <a:effectLst/>
                <a:latin typeface="+mn-lt"/>
                <a:ea typeface="+mn-ea"/>
                <a:cs typeface="+mn-cs"/>
              </a:rPr>
              <a:t>hou na het van de grond komen het zweefvliegtuig maximum 2 m boven de grond tot het sleeptoestel opgestegen is.</a:t>
            </a:r>
          </a:p>
          <a:p>
            <a:pPr marL="628650" lvl="1" indent="-171450">
              <a:buFontTx/>
              <a:buChar char="-"/>
            </a:pPr>
            <a:r>
              <a:rPr lang="nl-NL" sz="1200" b="0" i="0" u="none" strike="noStrike" kern="1200" dirty="0">
                <a:solidFill>
                  <a:schemeClr val="tx1"/>
                </a:solidFill>
                <a:effectLst/>
                <a:latin typeface="+mn-lt"/>
                <a:ea typeface="+mn-ea"/>
                <a:cs typeface="+mn-cs"/>
              </a:rPr>
              <a:t>Oog</a:t>
            </a:r>
            <a:r>
              <a:rPr lang="nl-NL" sz="1200" b="0" i="0" u="none" strike="noStrike" kern="1200" baseline="0" dirty="0">
                <a:solidFill>
                  <a:schemeClr val="tx1"/>
                </a:solidFill>
                <a:effectLst/>
                <a:latin typeface="+mn-lt"/>
                <a:ea typeface="+mn-ea"/>
                <a:cs typeface="+mn-cs"/>
              </a:rPr>
              <a:t> op de sleper houden! Geen tijd om rond te kijken, vooral niet als het turbulent is</a:t>
            </a:r>
          </a:p>
          <a:p>
            <a:pPr marL="628650" lvl="1" indent="-171450">
              <a:buFontTx/>
              <a:buChar char="-"/>
            </a:pPr>
            <a:r>
              <a:rPr lang="nl-NL" sz="1200" b="0" i="0" u="none" strike="noStrike" kern="1200" baseline="0" dirty="0">
                <a:solidFill>
                  <a:schemeClr val="tx1"/>
                </a:solidFill>
                <a:effectLst/>
                <a:latin typeface="+mn-lt"/>
                <a:ea typeface="+mn-ea"/>
                <a:cs typeface="+mn-cs"/>
              </a:rPr>
              <a:t>Correcties zo snel mogelijk uitvoeren, anticiperen!</a:t>
            </a:r>
          </a:p>
          <a:p>
            <a:pPr marL="628650" lvl="1" indent="-171450">
              <a:buFontTx/>
              <a:buChar char="-"/>
            </a:pPr>
            <a:r>
              <a:rPr lang="nl-NL" sz="1200" b="0" i="0" u="none" strike="noStrike" kern="1200" baseline="0" dirty="0">
                <a:solidFill>
                  <a:schemeClr val="tx1"/>
                </a:solidFill>
                <a:effectLst/>
                <a:latin typeface="+mn-lt"/>
                <a:ea typeface="+mn-ea"/>
                <a:cs typeface="+mn-cs"/>
              </a:rPr>
              <a:t>Enkel concentreren op het correct vliegen achter de sleper. Dit is geen moment om raampje open/toe te doen, kaart weg te leggen,…</a:t>
            </a:r>
          </a:p>
          <a:p>
            <a:pPr marL="628650" lvl="1" indent="-171450">
              <a:buFontTx/>
              <a:buChar char="-"/>
            </a:pPr>
            <a:r>
              <a:rPr lang="nl-NL" sz="1200" b="0" i="0" u="none" strike="noStrike" kern="1200" baseline="0" dirty="0">
                <a:solidFill>
                  <a:schemeClr val="tx1"/>
                </a:solidFill>
                <a:effectLst/>
                <a:latin typeface="+mn-lt"/>
                <a:ea typeface="+mn-ea"/>
                <a:cs typeface="+mn-cs"/>
              </a:rPr>
              <a:t>Ga met de sleper mee indien hij omhoog of omlaag gaat</a:t>
            </a:r>
          </a:p>
          <a:p>
            <a:pPr marL="0" lvl="1" indent="-171450">
              <a:buFontTx/>
              <a:buChar char="-"/>
            </a:pPr>
            <a:r>
              <a:rPr lang="nl-NL" sz="1200" b="0" i="0" u="none" strike="noStrike" kern="1200" baseline="0" dirty="0">
                <a:solidFill>
                  <a:schemeClr val="tx1"/>
                </a:solidFill>
                <a:effectLst/>
                <a:latin typeface="+mn-lt"/>
                <a:ea typeface="+mn-ea"/>
                <a:cs typeface="+mn-cs"/>
              </a:rPr>
              <a:t>Positie achter de sleper</a:t>
            </a:r>
          </a:p>
          <a:p>
            <a:pPr marL="457200" lvl="2" indent="-171450">
              <a:buFontTx/>
              <a:buChar char="-"/>
            </a:pPr>
            <a:r>
              <a:rPr lang="nl-NL" sz="1200" b="0" i="0" u="none" strike="noStrike" kern="1200" baseline="0" dirty="0">
                <a:solidFill>
                  <a:schemeClr val="tx1"/>
                </a:solidFill>
                <a:effectLst/>
                <a:latin typeface="+mn-lt"/>
                <a:ea typeface="+mn-ea"/>
                <a:cs typeface="+mn-cs"/>
              </a:rPr>
              <a:t>Propeller van het sleepvliegtuig veroorzaakt een behoorlijke slipstroom</a:t>
            </a:r>
          </a:p>
          <a:p>
            <a:pPr marL="457200" lvl="2" indent="-171450">
              <a:buFontTx/>
              <a:buChar char="-"/>
            </a:pPr>
            <a:r>
              <a:rPr lang="nl-NL" sz="1200" b="0" i="0" u="none" strike="noStrike" kern="1200" baseline="0" dirty="0">
                <a:solidFill>
                  <a:schemeClr val="tx1"/>
                </a:solidFill>
                <a:effectLst/>
                <a:latin typeface="+mn-lt"/>
                <a:ea typeface="+mn-ea"/>
                <a:cs typeface="+mn-cs"/>
              </a:rPr>
              <a:t>De juiste positie is boven deze slipstroom</a:t>
            </a:r>
          </a:p>
          <a:p>
            <a:pPr marL="457200" lvl="2" indent="-171450">
              <a:buFontTx/>
              <a:buChar char="-"/>
            </a:pPr>
            <a:r>
              <a:rPr lang="nl-NL" sz="1200" b="0" i="0" u="none" strike="noStrike" kern="1200" baseline="0" dirty="0" err="1">
                <a:solidFill>
                  <a:schemeClr val="tx1"/>
                </a:solidFill>
                <a:effectLst/>
                <a:latin typeface="+mn-lt"/>
                <a:ea typeface="+mn-ea"/>
                <a:cs typeface="+mn-cs"/>
              </a:rPr>
              <a:t>Langsas</a:t>
            </a:r>
            <a:r>
              <a:rPr lang="nl-NL" sz="1200" b="0" i="0" u="none" strike="noStrike" kern="1200" baseline="0" dirty="0">
                <a:solidFill>
                  <a:schemeClr val="tx1"/>
                </a:solidFill>
                <a:effectLst/>
                <a:latin typeface="+mn-lt"/>
                <a:ea typeface="+mn-ea"/>
                <a:cs typeface="+mn-cs"/>
              </a:rPr>
              <a:t> zweefvliegtuig en sleepvliegtuig 1 as laten vormen</a:t>
            </a:r>
          </a:p>
          <a:p>
            <a:pPr marL="457200" lvl="2" indent="-171450">
              <a:buFontTx/>
              <a:buChar char="-"/>
            </a:pPr>
            <a:r>
              <a:rPr lang="nl-NL" sz="1200" b="0" i="0" u="none" strike="noStrike" kern="1200" baseline="0" dirty="0">
                <a:solidFill>
                  <a:schemeClr val="tx1"/>
                </a:solidFill>
                <a:effectLst/>
                <a:latin typeface="+mn-lt"/>
                <a:ea typeface="+mn-ea"/>
                <a:cs typeface="+mn-cs"/>
              </a:rPr>
              <a:t>Positie van sleepvliegtuig </a:t>
            </a:r>
            <a:r>
              <a:rPr lang="nl-NL" sz="1200" b="0" i="0" u="none" strike="noStrike" kern="1200" baseline="0" dirty="0" err="1">
                <a:solidFill>
                  <a:schemeClr val="tx1"/>
                </a:solidFill>
                <a:effectLst/>
                <a:latin typeface="+mn-lt"/>
                <a:ea typeface="+mn-ea"/>
                <a:cs typeface="+mn-cs"/>
              </a:rPr>
              <a:t>tov</a:t>
            </a:r>
            <a:r>
              <a:rPr lang="nl-NL" sz="1200" b="0" i="0" u="none" strike="noStrike" kern="1200" baseline="0" dirty="0">
                <a:solidFill>
                  <a:schemeClr val="tx1"/>
                </a:solidFill>
                <a:effectLst/>
                <a:latin typeface="+mn-lt"/>
                <a:ea typeface="+mn-ea"/>
                <a:cs typeface="+mn-cs"/>
              </a:rPr>
              <a:t> horizon verschilt van het soort sleepvliegtuig. Even checken met de FI om te horen welke methode het best te gebruiken</a:t>
            </a:r>
          </a:p>
          <a:p>
            <a:pPr marL="457200" lvl="2" indent="-171450">
              <a:buFontTx/>
              <a:buChar char="-"/>
            </a:pPr>
            <a:r>
              <a:rPr lang="nl-NL" sz="1200" b="0" i="0" u="none" strike="noStrike" kern="1200" baseline="0" dirty="0">
                <a:solidFill>
                  <a:schemeClr val="tx1"/>
                </a:solidFill>
                <a:effectLst/>
                <a:latin typeface="+mn-lt"/>
                <a:ea typeface="+mn-ea"/>
                <a:cs typeface="+mn-cs"/>
              </a:rPr>
              <a:t>Kleine en directe correcties nodig om achter de sleper te blijven hangen, wacht niet te lang en anticipeer de correcte positie achter de sleper</a:t>
            </a:r>
          </a:p>
          <a:p>
            <a:pPr marL="457200" lvl="2" indent="-171450">
              <a:buFontTx/>
              <a:buChar char="-"/>
            </a:pPr>
            <a:r>
              <a:rPr lang="nl-NL" sz="1200" b="0" i="0" u="none" strike="noStrike" kern="1200" baseline="0" dirty="0">
                <a:solidFill>
                  <a:schemeClr val="tx1"/>
                </a:solidFill>
                <a:effectLst/>
                <a:latin typeface="+mn-lt"/>
                <a:ea typeface="+mn-ea"/>
                <a:cs typeface="+mn-cs"/>
              </a:rPr>
              <a:t>Roeren zijn heel efficiënt door de hogere snelheid in sleep</a:t>
            </a:r>
          </a:p>
          <a:p>
            <a:pPr marL="457200" lvl="2" indent="-171450">
              <a:buFontTx/>
              <a:buChar char="-"/>
            </a:pPr>
            <a:r>
              <a:rPr lang="nl-NL" sz="1200" b="0" i="0" u="none" strike="noStrike" kern="1200" baseline="0" dirty="0">
                <a:solidFill>
                  <a:schemeClr val="tx1"/>
                </a:solidFill>
                <a:effectLst/>
                <a:latin typeface="+mn-lt"/>
                <a:ea typeface="+mn-ea"/>
                <a:cs typeface="+mn-cs"/>
              </a:rPr>
              <a:t>Door de hoge snelheid heeft zwever de neiging om hoger te gaan vliegen als de sleper. Voorkom dit door de stick lichtjes naar voor te duwen en deze kracht weg te trimmen.</a:t>
            </a:r>
          </a:p>
          <a:p>
            <a:pPr marL="457200" lvl="2" indent="-171450">
              <a:buFontTx/>
              <a:buChar char="-"/>
            </a:pPr>
            <a:r>
              <a:rPr lang="nl-NL" sz="1200" b="0" i="0" u="none" strike="noStrike" kern="1200" dirty="0">
                <a:solidFill>
                  <a:schemeClr val="tx1"/>
                </a:solidFill>
                <a:effectLst/>
                <a:latin typeface="+mn-lt"/>
                <a:ea typeface="+mn-ea"/>
                <a:cs typeface="+mn-cs"/>
              </a:rPr>
              <a:t>gevaarlijk omdat daardoor de staart van het sleepvliegtuig ongecontroleerd naar boven getrokken wordt</a:t>
            </a:r>
            <a:r>
              <a:rPr lang="nl-NL" dirty="0"/>
              <a:t> </a:t>
            </a:r>
            <a:endParaRPr lang="nl-NL" sz="1200" b="0" i="0" u="none" strike="noStrike" kern="1200" baseline="0" dirty="0">
              <a:solidFill>
                <a:schemeClr val="tx1"/>
              </a:solidFill>
              <a:effectLst/>
              <a:latin typeface="+mn-lt"/>
              <a:ea typeface="+mn-ea"/>
              <a:cs typeface="+mn-cs"/>
            </a:endParaRPr>
          </a:p>
          <a:p>
            <a:pPr marL="0" lvl="2" indent="-171450">
              <a:buFontTx/>
              <a:buChar char="-"/>
            </a:pPr>
            <a:r>
              <a:rPr lang="nl-NL" sz="1200" b="0" i="0" u="none" strike="noStrike" kern="1200" baseline="0" dirty="0">
                <a:solidFill>
                  <a:schemeClr val="tx1"/>
                </a:solidFill>
                <a:effectLst/>
                <a:latin typeface="+mn-lt"/>
                <a:ea typeface="+mn-ea"/>
                <a:cs typeface="+mn-cs"/>
              </a:rPr>
              <a:t>Kabel slap</a:t>
            </a:r>
          </a:p>
          <a:p>
            <a:pPr marL="457200" lvl="3" indent="-171450">
              <a:buFontTx/>
              <a:buChar char="-"/>
            </a:pPr>
            <a:r>
              <a:rPr lang="nl-NL" sz="1200" b="0" i="0" u="none" strike="noStrike" kern="1200" baseline="0" dirty="0">
                <a:solidFill>
                  <a:schemeClr val="tx1"/>
                </a:solidFill>
                <a:effectLst/>
                <a:latin typeface="+mn-lt"/>
                <a:ea typeface="+mn-ea"/>
                <a:cs typeface="+mn-cs"/>
              </a:rPr>
              <a:t>Indien de kabel lichtjes slap hangt door turbulentie wacht je even tot deze terug strak komt</a:t>
            </a:r>
          </a:p>
          <a:p>
            <a:pPr marL="457200" lvl="3" indent="-171450">
              <a:buFontTx/>
              <a:buChar char="-"/>
            </a:pPr>
            <a:r>
              <a:rPr lang="nl-NL" sz="1200" b="0" i="0" u="none" strike="noStrike" kern="1200" baseline="0" dirty="0">
                <a:solidFill>
                  <a:schemeClr val="tx1"/>
                </a:solidFill>
                <a:effectLst/>
                <a:latin typeface="+mn-lt"/>
                <a:ea typeface="+mn-ea"/>
                <a:cs typeface="+mn-cs"/>
              </a:rPr>
              <a:t>Hangt de kabel behoorlijk door, kan je slippen</a:t>
            </a:r>
          </a:p>
          <a:p>
            <a:pPr marL="457200" lvl="3" indent="-171450">
              <a:buFontTx/>
              <a:buChar char="-"/>
            </a:pPr>
            <a:r>
              <a:rPr lang="nl-NL" sz="1200" b="0" i="0" u="none" strike="noStrike" kern="1200" baseline="0" dirty="0">
                <a:solidFill>
                  <a:schemeClr val="tx1"/>
                </a:solidFill>
                <a:effectLst/>
                <a:latin typeface="+mn-lt"/>
                <a:ea typeface="+mn-ea"/>
                <a:cs typeface="+mn-cs"/>
              </a:rPr>
              <a:t>Remkleppen gebruiken indien slippen niet helpt. Weerstand wordt groter en voordat kabel strak is kleppen sluiten</a:t>
            </a:r>
          </a:p>
          <a:p>
            <a:pPr marL="457200" lvl="2" indent="-171450">
              <a:buFontTx/>
              <a:buChar char="-"/>
            </a:pPr>
            <a:endParaRPr lang="nl-N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07CC32-1F34-47A2-A23E-DBD99CA99648}" type="slidenum">
              <a:rPr lang="nl-NL" smtClean="0"/>
              <a:pPr/>
              <a:t>34</a:t>
            </a:fld>
            <a:endParaRPr lang="nl-NL"/>
          </a:p>
        </p:txBody>
      </p:sp>
    </p:spTree>
    <p:extLst>
      <p:ext uri="{BB962C8B-B14F-4D97-AF65-F5344CB8AC3E}">
        <p14:creationId xmlns:p14="http://schemas.microsoft.com/office/powerpoint/2010/main" val="1143433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Bochten maken</a:t>
            </a:r>
          </a:p>
          <a:p>
            <a:pPr marL="628650" lvl="1" indent="-171450">
              <a:buFontTx/>
              <a:buChar char="-"/>
            </a:pPr>
            <a:r>
              <a:rPr lang="nl-BE" dirty="0"/>
              <a:t>Proberen dezelfde</a:t>
            </a:r>
            <a:r>
              <a:rPr lang="nl-BE" baseline="0" dirty="0"/>
              <a:t> bocht en bochtstraal te maken als sleper</a:t>
            </a:r>
          </a:p>
          <a:p>
            <a:pPr marL="628650" lvl="1" indent="-171450">
              <a:buFontTx/>
              <a:buChar char="-"/>
            </a:pPr>
            <a:r>
              <a:rPr lang="nl-BE" baseline="0" dirty="0"/>
              <a:t>Paar seconden later beginnen bochten als de sleper</a:t>
            </a:r>
          </a:p>
          <a:p>
            <a:pPr marL="628650" lvl="1" indent="-171450">
              <a:buFontTx/>
              <a:buChar char="-"/>
            </a:pPr>
            <a:r>
              <a:rPr lang="nl-BE" baseline="0" dirty="0"/>
              <a:t>Indien je op hetzelfde moment bocht kom je aan de binnenkant van de bocht en zal de kabel verslappen</a:t>
            </a:r>
          </a:p>
          <a:p>
            <a:pPr marL="628650" lvl="1" indent="-171450">
              <a:buFontTx/>
              <a:buChar char="-"/>
            </a:pPr>
            <a:r>
              <a:rPr lang="nl-BE" baseline="0" dirty="0"/>
              <a:t>Zelfde inclinatie als sleper nemen in de bocht en de neus van de zwever op de buitenste vleugeltip richten</a:t>
            </a:r>
          </a:p>
          <a:p>
            <a:pPr marL="628650" lvl="1" indent="-171450">
              <a:buFontTx/>
              <a:buChar char="-"/>
            </a:pPr>
            <a:r>
              <a:rPr lang="nl-BE" b="1" baseline="0" dirty="0"/>
              <a:t>Bij een zijdelingse afwijking in rechtlijnige vlucht een geringe dwarshelling nemen om zo terug in de as van de sleper te komen. Kijk ver genoeg voor de sleper en anticipeer zodat je de langsas van het sleepvliegtuig niet voorbijvliegt.</a:t>
            </a:r>
          </a:p>
          <a:p>
            <a:pPr marL="628650" lvl="1" indent="-171450">
              <a:buFontTx/>
              <a:buChar char="-"/>
            </a:pPr>
            <a:r>
              <a:rPr lang="nl-BE" b="0" baseline="0" dirty="0"/>
              <a:t>Binnenkant bocht -&gt; snelheid loopt af</a:t>
            </a:r>
          </a:p>
          <a:p>
            <a:pPr marL="628650" lvl="1" indent="-171450">
              <a:buFontTx/>
              <a:buChar char="-"/>
            </a:pPr>
            <a:r>
              <a:rPr lang="nl-BE" b="0" baseline="0" dirty="0"/>
              <a:t>Buitenkant bocht -&gt; snelheid loopt op</a:t>
            </a:r>
          </a:p>
          <a:p>
            <a:pPr marL="0" lvl="1"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35</a:t>
            </a:fld>
            <a:endParaRPr lang="nl-NL"/>
          </a:p>
        </p:txBody>
      </p:sp>
    </p:spTree>
    <p:extLst>
      <p:ext uri="{BB962C8B-B14F-4D97-AF65-F5344CB8AC3E}">
        <p14:creationId xmlns:p14="http://schemas.microsoft.com/office/powerpoint/2010/main" val="4033523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Eens boven waggelt de sleper met de vleugels</a:t>
            </a:r>
          </a:p>
          <a:p>
            <a:pPr marL="171450" indent="-171450">
              <a:buFontTx/>
              <a:buChar char="-"/>
            </a:pPr>
            <a:r>
              <a:rPr lang="nl-BE" dirty="0"/>
              <a:t>2 keer ontkoppelen en </a:t>
            </a:r>
            <a:r>
              <a:rPr lang="nl-BE" b="1" dirty="0"/>
              <a:t>kijken dat de </a:t>
            </a:r>
            <a:r>
              <a:rPr lang="nl-BE" b="1" i="0" baseline="0" dirty="0"/>
              <a:t>kabel</a:t>
            </a:r>
            <a:r>
              <a:rPr lang="nl-BE" b="1" dirty="0"/>
              <a:t> weg is!</a:t>
            </a:r>
          </a:p>
          <a:p>
            <a:pPr marL="171450" indent="-171450">
              <a:buFontTx/>
              <a:buChar char="-"/>
            </a:pPr>
            <a:r>
              <a:rPr lang="nl-BE" dirty="0"/>
              <a:t>Wegdraaien naar rechts</a:t>
            </a:r>
            <a:r>
              <a:rPr lang="nl-BE" baseline="0" dirty="0"/>
              <a:t> (of links) volgens lokale afspraken</a:t>
            </a:r>
          </a:p>
          <a:p>
            <a:pPr marL="171450" indent="-171450">
              <a:buFontTx/>
              <a:buChar char="-"/>
            </a:pPr>
            <a:r>
              <a:rPr lang="nl-BE" baseline="0" dirty="0"/>
              <a:t>Zwever neemt klimmende bocht. De oversnelheid die er is zet je om in extra hoogte</a:t>
            </a:r>
          </a:p>
          <a:p>
            <a:pPr marL="171450" indent="-171450">
              <a:buFontTx/>
              <a:buChar char="-"/>
            </a:pPr>
            <a:r>
              <a:rPr lang="nl-BE" baseline="0" dirty="0"/>
              <a:t>Sleper vliegt even rechtdoor, bevestigt dat de kabel los is en draait dan dalend weg </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36</a:t>
            </a:fld>
            <a:endParaRPr lang="nl-NL"/>
          </a:p>
        </p:txBody>
      </p:sp>
    </p:spTree>
    <p:extLst>
      <p:ext uri="{BB962C8B-B14F-4D97-AF65-F5344CB8AC3E}">
        <p14:creationId xmlns:p14="http://schemas.microsoft.com/office/powerpoint/2010/main" val="3421849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baseline="0" dirty="0"/>
              <a:t>Ken of controleer de limieten van crosswind voor zowel de zwever, de sleper als soms ook de verzekering die restrictiever kan zijn!</a:t>
            </a:r>
          </a:p>
          <a:p>
            <a:pPr marL="171450" indent="-171450">
              <a:buFontTx/>
              <a:buChar char="-"/>
            </a:pPr>
            <a:r>
              <a:rPr lang="nl-BE" baseline="0" dirty="0"/>
              <a:t>Controleer van waar de wind komt. Deze kan je wegzetten in een bepaalde richting. Kan dit met de obstakels die er zijn?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nl-NL" dirty="0"/>
              <a:t>Op</a:t>
            </a:r>
            <a:r>
              <a:rPr lang="nl-NL" baseline="0" dirty="0"/>
              <a:t> de grond m</a:t>
            </a:r>
            <a:r>
              <a:rPr lang="nl-NL" dirty="0"/>
              <a:t>et het voetenstuur naar de romp van de sleper mikken en de vleugels horizontaal houden</a:t>
            </a:r>
            <a:r>
              <a:rPr lang="nl-NL" baseline="0" dirty="0"/>
              <a:t> met de </a:t>
            </a:r>
            <a:r>
              <a:rPr lang="nl-NL" baseline="0" dirty="0" smtClean="0"/>
              <a:t>stuurknuppel</a:t>
            </a:r>
            <a:endParaRPr lang="en-US" dirty="0" smtClean="0"/>
          </a:p>
          <a:p>
            <a:pPr marL="171450" indent="-171450">
              <a:buFontTx/>
              <a:buChar char="-"/>
            </a:pPr>
            <a:r>
              <a:rPr lang="nl-BE" dirty="0" smtClean="0"/>
              <a:t>Windhaaneffect</a:t>
            </a:r>
            <a:r>
              <a:rPr lang="nl-BE" dirty="0"/>
              <a:t>:</a:t>
            </a:r>
          </a:p>
          <a:p>
            <a:pPr marL="628650" lvl="1" indent="-171450">
              <a:buFontTx/>
              <a:buChar char="-"/>
            </a:pPr>
            <a:r>
              <a:rPr lang="nl-BE" dirty="0"/>
              <a:t>Door crosswind van links veel wind op het staartvlak</a:t>
            </a:r>
          </a:p>
          <a:p>
            <a:pPr marL="628650" lvl="1" indent="-171450">
              <a:buFontTx/>
              <a:buChar char="-"/>
            </a:pPr>
            <a:r>
              <a:rPr lang="nl-BE" dirty="0"/>
              <a:t>Grote</a:t>
            </a:r>
            <a:r>
              <a:rPr lang="nl-BE" baseline="0" dirty="0"/>
              <a:t> roeruitslag nodig met het richtingsroer naar rechts</a:t>
            </a:r>
          </a:p>
          <a:p>
            <a:pPr marL="628650" lvl="1" indent="-171450">
              <a:buFontTx/>
              <a:buChar char="-"/>
            </a:pPr>
            <a:r>
              <a:rPr lang="nl-BE" baseline="0" dirty="0"/>
              <a:t>Voorkomen dat zwever zo uit koers wordt gebracht </a:t>
            </a:r>
            <a:r>
              <a:rPr lang="nl-BE" baseline="0" dirty="0" err="1"/>
              <a:t>tov</a:t>
            </a:r>
            <a:r>
              <a:rPr lang="nl-BE" baseline="0" dirty="0"/>
              <a:t> de sleper</a:t>
            </a:r>
          </a:p>
          <a:p>
            <a:pPr marL="0" lvl="1" indent="0">
              <a:buFontTx/>
              <a:buNone/>
            </a:pPr>
            <a:r>
              <a:rPr lang="nl-BE" dirty="0"/>
              <a:t>-</a:t>
            </a:r>
            <a:r>
              <a:rPr lang="nl-BE" baseline="0" dirty="0"/>
              <a:t> Afdrijven</a:t>
            </a:r>
            <a:r>
              <a:rPr lang="nl-BE" dirty="0"/>
              <a:t> na loskomen</a:t>
            </a:r>
          </a:p>
          <a:p>
            <a:pPr marL="457200" lvl="2" indent="-171450">
              <a:buFontTx/>
              <a:buChar char="-"/>
            </a:pPr>
            <a:r>
              <a:rPr lang="nl-BE" dirty="0"/>
              <a:t>Zweefvliegtuig</a:t>
            </a:r>
            <a:r>
              <a:rPr lang="nl-BE" baseline="0" dirty="0"/>
              <a:t> komt eerst los en wordt door de wind verplaatst  naar opzij</a:t>
            </a:r>
          </a:p>
          <a:p>
            <a:pPr marL="457200" lvl="2" indent="-171450">
              <a:buFontTx/>
              <a:buChar char="-"/>
            </a:pPr>
            <a:r>
              <a:rPr lang="nl-BE" baseline="0" dirty="0"/>
              <a:t>Zoveel opsturen dat zijn positie over de baan, achter de sleper blijft</a:t>
            </a:r>
          </a:p>
          <a:p>
            <a:pPr marL="457200" lvl="2" indent="-171450">
              <a:buFontTx/>
              <a:buChar char="-"/>
            </a:pPr>
            <a:r>
              <a:rPr lang="nl-BE" baseline="0" dirty="0"/>
              <a:t>De neus van het zweefvliegtuig wijst dus in de richting van de zijwind</a:t>
            </a:r>
          </a:p>
          <a:p>
            <a:pPr marL="457200" lvl="2" indent="-171450">
              <a:buFontTx/>
              <a:buChar char="-"/>
            </a:pPr>
            <a:r>
              <a:rPr lang="nl-BE" dirty="0"/>
              <a:t>Voorzichtig opsturen laag bij de grond</a:t>
            </a:r>
            <a:r>
              <a:rPr lang="nl-BE" dirty="0" smtClean="0"/>
              <a:t>! Vandaar zeker niet te laag over de grond scheren eens de zwever loskomt</a:t>
            </a:r>
            <a:r>
              <a:rPr lang="nl-BE" baseline="0" dirty="0" smtClean="0"/>
              <a:t> van de grond</a:t>
            </a:r>
            <a:endParaRPr lang="nl-BE" dirty="0" smtClean="0"/>
          </a:p>
          <a:p>
            <a:pPr marL="457200" lvl="2" indent="-171450">
              <a:buFontTx/>
              <a:buChar char="-"/>
            </a:pPr>
            <a:r>
              <a:rPr lang="nl-BE" dirty="0" smtClean="0"/>
              <a:t>Opsturen is een gecoördineerd</a:t>
            </a:r>
            <a:r>
              <a:rPr lang="nl-BE" baseline="0" dirty="0" smtClean="0"/>
              <a:t>e actie </a:t>
            </a:r>
            <a:endParaRPr lang="nl-BE" dirty="0"/>
          </a:p>
          <a:p>
            <a:pPr marL="457200" lvl="2" indent="-171450">
              <a:buFontTx/>
              <a:buChar char="-"/>
            </a:pPr>
            <a:r>
              <a:rPr lang="nl-BE" dirty="0"/>
              <a:t>Eens de sleper ook vliegt en we vrij van obstakels zijn kan het</a:t>
            </a:r>
            <a:r>
              <a:rPr lang="nl-BE" baseline="0" dirty="0"/>
              <a:t> zweefvliegtuig weer recht achter de sleper gaan hangen</a:t>
            </a:r>
          </a:p>
          <a:p>
            <a:pPr marL="457200" lvl="2" indent="-171450">
              <a:buFontTx/>
              <a:buChar char="-"/>
            </a:pPr>
            <a:r>
              <a:rPr lang="nl-BE" baseline="0" dirty="0"/>
              <a:t>Rest van de sleep verloopt als 1 geheel</a:t>
            </a:r>
            <a:endParaRPr lang="nl-BE" dirty="0"/>
          </a:p>
          <a:p>
            <a:pPr marL="171450" indent="-171450">
              <a:buFontTx/>
              <a:buChar char="-"/>
            </a:pPr>
            <a:r>
              <a:rPr lang="nl-NL" sz="1200" b="0" i="0" u="none" strike="noStrike" kern="1200" dirty="0">
                <a:solidFill>
                  <a:schemeClr val="tx1"/>
                </a:solidFill>
                <a:effectLst/>
                <a:latin typeface="+mn-lt"/>
                <a:ea typeface="+mn-ea"/>
                <a:cs typeface="+mn-cs"/>
              </a:rPr>
              <a:t>je stuurt op zodat de kabel mooi in de as blijft van het sleeptoestel</a:t>
            </a:r>
            <a:r>
              <a:rPr lang="nl-NL" dirty="0"/>
              <a:t> wanneer de sleper nog op de grond is en de zwever </a:t>
            </a:r>
            <a:r>
              <a:rPr lang="nl-NL" dirty="0" smtClean="0"/>
              <a:t>vliegt</a:t>
            </a:r>
          </a:p>
        </p:txBody>
      </p:sp>
      <p:sp>
        <p:nvSpPr>
          <p:cNvPr id="4" name="Slide Number Placeholder 3"/>
          <p:cNvSpPr>
            <a:spLocks noGrp="1"/>
          </p:cNvSpPr>
          <p:nvPr>
            <p:ph type="sldNum" sz="quarter" idx="10"/>
          </p:nvPr>
        </p:nvSpPr>
        <p:spPr/>
        <p:txBody>
          <a:bodyPr/>
          <a:lstStyle/>
          <a:p>
            <a:fld id="{5407CC32-1F34-47A2-A23E-DBD99CA99648}" type="slidenum">
              <a:rPr lang="nl-NL" smtClean="0"/>
              <a:pPr/>
              <a:t>37</a:t>
            </a:fld>
            <a:endParaRPr lang="nl-NL"/>
          </a:p>
        </p:txBody>
      </p:sp>
    </p:spTree>
    <p:extLst>
      <p:ext uri="{BB962C8B-B14F-4D97-AF65-F5344CB8AC3E}">
        <p14:creationId xmlns:p14="http://schemas.microsoft.com/office/powerpoint/2010/main" val="392936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nl-BE" b="0" dirty="0"/>
              <a:t>Veilig</a:t>
            </a:r>
            <a:r>
              <a:rPr lang="nl-BE" b="0" baseline="0" dirty="0"/>
              <a:t> thermiekvliegen! Zwevers die stijgen in een thermiekbel zijn als een magneet voor andere zweefvliegpiloten.</a:t>
            </a:r>
          </a:p>
          <a:p>
            <a:pPr marL="171450" indent="-171450">
              <a:buFontTx/>
              <a:buChar char="-"/>
            </a:pPr>
            <a:r>
              <a:rPr lang="nl-BE" b="0" baseline="0" dirty="0">
                <a:solidFill>
                  <a:srgbClr val="FF0000"/>
                </a:solidFill>
              </a:rPr>
              <a:t>Thermiek zelf tegenkomen: </a:t>
            </a:r>
            <a:r>
              <a:rPr lang="nl-NL" sz="1200" b="0" i="0" u="none" strike="noStrike" kern="1200" dirty="0">
                <a:solidFill>
                  <a:srgbClr val="FF0000"/>
                </a:solidFill>
                <a:effectLst/>
                <a:latin typeface="+mn-lt"/>
                <a:ea typeface="+mn-ea"/>
                <a:cs typeface="+mn-cs"/>
              </a:rPr>
              <a:t>ik maak een veilige bocht in de richting van de vleugel die omhoog gaat</a:t>
            </a:r>
            <a:r>
              <a:rPr lang="nl-NL" b="1" dirty="0">
                <a:solidFill>
                  <a:srgbClr val="FF0000"/>
                </a:solidFill>
              </a:rPr>
              <a:t> </a:t>
            </a:r>
            <a:endParaRPr lang="nl-BE" b="1" baseline="0" dirty="0">
              <a:solidFill>
                <a:srgbClr val="FF0000"/>
              </a:solidFill>
            </a:endParaRPr>
          </a:p>
          <a:p>
            <a:pPr marL="171450" indent="-171450">
              <a:buFontTx/>
              <a:buChar char="-"/>
            </a:pPr>
            <a:r>
              <a:rPr lang="nl-BE" baseline="0" dirty="0"/>
              <a:t>Dezelfde draairichting</a:t>
            </a:r>
          </a:p>
          <a:p>
            <a:pPr marL="628650" lvl="1" indent="-171450">
              <a:buFontTx/>
              <a:buChar char="-"/>
            </a:pPr>
            <a:r>
              <a:rPr lang="nl-BE" baseline="0" dirty="0"/>
              <a:t>Diegene die als eerste in de bel komt bepaalt de draairichting</a:t>
            </a:r>
          </a:p>
          <a:p>
            <a:pPr marL="628650" lvl="1" indent="-171450">
              <a:buFontTx/>
              <a:buChar char="-"/>
            </a:pPr>
            <a:r>
              <a:rPr lang="nl-BE" baseline="0" dirty="0"/>
              <a:t>Soms draait iemand in een thermiekbel vlakbij en lijken de twee thermiekbellen steeds dichter bij elkaar te komen:	</a:t>
            </a:r>
          </a:p>
          <a:p>
            <a:pPr marL="1085850" lvl="2" indent="-171450">
              <a:buFontTx/>
              <a:buChar char="-"/>
            </a:pPr>
            <a:r>
              <a:rPr lang="nl-BE" baseline="0" dirty="0"/>
              <a:t>Denk vooruit!</a:t>
            </a:r>
          </a:p>
          <a:p>
            <a:pPr marL="1085850" lvl="2" indent="-171450">
              <a:buFontTx/>
              <a:buChar char="-"/>
            </a:pPr>
            <a:r>
              <a:rPr lang="nl-BE" baseline="0" dirty="0"/>
              <a:t>Vermijd botsingsgevaar</a:t>
            </a:r>
          </a:p>
          <a:p>
            <a:pPr marL="1085850" lvl="2" indent="-171450">
              <a:buFontTx/>
              <a:buChar char="-"/>
            </a:pPr>
            <a:r>
              <a:rPr lang="nl-BE" baseline="0" dirty="0"/>
              <a:t>Wijk uit ver voordat er een gevaarlijke situatie ontstaat</a:t>
            </a:r>
          </a:p>
          <a:p>
            <a:pPr marL="0" lvl="2" indent="-171450">
              <a:buFontTx/>
              <a:buChar char="-"/>
            </a:pPr>
            <a:r>
              <a:rPr lang="nl-BE" baseline="0" dirty="0"/>
              <a:t>Invoegen en oplijnen</a:t>
            </a:r>
          </a:p>
          <a:p>
            <a:pPr marL="457200" lvl="3" indent="-171450">
              <a:buFontTx/>
              <a:buChar char="-"/>
            </a:pPr>
            <a:r>
              <a:rPr lang="nl-NL" sz="1200" b="0" i="0" u="none" strike="noStrike" kern="1200" dirty="0">
                <a:solidFill>
                  <a:schemeClr val="tx1"/>
                </a:solidFill>
                <a:effectLst/>
                <a:latin typeface="+mn-lt"/>
                <a:ea typeface="+mn-ea"/>
                <a:cs typeface="+mn-cs"/>
              </a:rPr>
              <a:t>de ideale positie van jouw toestel is diametraal (recht tegenover) ten opzichte van het ander zweefvliegtuig</a:t>
            </a:r>
            <a:r>
              <a:rPr lang="nl-NL" dirty="0"/>
              <a:t> </a:t>
            </a:r>
          </a:p>
          <a:p>
            <a:pPr marL="457200" lvl="3" indent="-171450">
              <a:buFontTx/>
              <a:buChar char="-"/>
            </a:pPr>
            <a:r>
              <a:rPr lang="nl-NL" baseline="0" dirty="0"/>
              <a:t>Hinder toestellen die reeds in de thermiekbel zitten niet</a:t>
            </a:r>
          </a:p>
          <a:p>
            <a:pPr marL="457200" lvl="3" indent="-171450">
              <a:buFontTx/>
              <a:buChar char="-"/>
            </a:pPr>
            <a:r>
              <a:rPr lang="nl-NL" baseline="0" dirty="0"/>
              <a:t>Pas draaicirkel/snelheid aan indien je kort op iemand komt te vliegen</a:t>
            </a:r>
          </a:p>
          <a:p>
            <a:pPr marL="457200" lvl="3" indent="-171450">
              <a:buFontTx/>
              <a:buChar char="-"/>
            </a:pPr>
            <a:r>
              <a:rPr lang="nl-NL" baseline="0" dirty="0"/>
              <a:t>Zien en gezien worden! Dit wil zeggen buiten kijken en ervoor zorgen dat ze jou ook kunnen zien</a:t>
            </a:r>
          </a:p>
          <a:p>
            <a:pPr marL="457200" lvl="3" indent="-171450">
              <a:buFontTx/>
              <a:buChar char="-"/>
            </a:pPr>
            <a:r>
              <a:rPr lang="nl-NL" baseline="0" dirty="0"/>
              <a:t>Gouden regel: buiten kijken</a:t>
            </a:r>
          </a:p>
          <a:p>
            <a:pPr marL="0" lvl="3" indent="-171450">
              <a:buFontTx/>
              <a:buChar char="-"/>
            </a:pPr>
            <a:r>
              <a:rPr lang="nl-BE" baseline="0" dirty="0"/>
              <a:t>Boven / onder elkaar vliegen</a:t>
            </a:r>
          </a:p>
          <a:p>
            <a:pPr marL="457200" lvl="4" indent="-171450">
              <a:buFontTx/>
              <a:buChar char="-"/>
            </a:pPr>
            <a:r>
              <a:rPr lang="nl-BE" baseline="0" dirty="0"/>
              <a:t>Voldoende afstand houden als je onder / boven iemand vliegt. Minimum 50m, enkel wie onder vliegt ziet de andere vliegen</a:t>
            </a:r>
          </a:p>
          <a:p>
            <a:pPr marL="457200" lvl="4" indent="-171450">
              <a:buFontTx/>
              <a:buChar char="-"/>
            </a:pPr>
            <a:r>
              <a:rPr lang="nl-BE" baseline="0" dirty="0"/>
              <a:t>Wanneer je boven in de bel komt wordt het zicht vaak slechter door de wolk, verlaat de bel op tijd.</a:t>
            </a:r>
          </a:p>
          <a:p>
            <a:pPr marL="457200" lvl="4" indent="-171450">
              <a:buFontTx/>
              <a:buChar char="-"/>
            </a:pPr>
            <a:r>
              <a:rPr lang="nl-BE" baseline="0" dirty="0"/>
              <a:t>Het veiligste blijft: zien en gezien worden!</a:t>
            </a:r>
          </a:p>
          <a:p>
            <a:pPr marL="0" lvl="4" indent="-171450">
              <a:buFontTx/>
              <a:buChar char="-"/>
            </a:pPr>
            <a:r>
              <a:rPr lang="nl-BE" baseline="0" dirty="0"/>
              <a:t>Niet binnendoor draaien</a:t>
            </a:r>
          </a:p>
          <a:p>
            <a:pPr marL="457200" lvl="5" indent="-171450">
              <a:buFontTx/>
              <a:buChar char="-"/>
            </a:pPr>
            <a:r>
              <a:rPr lang="nl-BE" baseline="0" dirty="0"/>
              <a:t>Stijgen is niet overal even groot in de thermiekbel, als je alleen bent kan je hele tijd verleggen. Met meerdere is het rekening houden met elkaar</a:t>
            </a:r>
          </a:p>
          <a:p>
            <a:pPr marL="457200" lvl="5" indent="-171450">
              <a:buFontTx/>
              <a:buChar char="-"/>
            </a:pPr>
            <a:r>
              <a:rPr lang="nl-BE" baseline="0" dirty="0"/>
              <a:t>Bij binnendoor draaien verlies je het zicht op de andere zwever. Je weet niet of hij jou wel gezien heeft!</a:t>
            </a:r>
          </a:p>
          <a:p>
            <a:pPr marL="285750" lvl="6" indent="0">
              <a:buFontTx/>
              <a:buNone/>
            </a:pPr>
            <a:endParaRPr lang="nl-BE" baseline="0" dirty="0"/>
          </a:p>
          <a:p>
            <a:pPr marL="0" lvl="5" indent="-171450">
              <a:buFontTx/>
              <a:buChar char="-"/>
            </a:pPr>
            <a:r>
              <a:rPr lang="nl-BE" baseline="0" dirty="0"/>
              <a:t>LOOK OUT</a:t>
            </a:r>
          </a:p>
          <a:p>
            <a:pPr marL="457200" lvl="6" indent="-171450">
              <a:buFontTx/>
              <a:buChar char="-"/>
            </a:pPr>
            <a:r>
              <a:rPr lang="nl-BE" baseline="0" dirty="0"/>
              <a:t>Kijk zo veel mogelijk buiten</a:t>
            </a:r>
          </a:p>
          <a:p>
            <a:pPr marL="457200" lvl="6" indent="-171450">
              <a:buFontTx/>
              <a:buChar char="-"/>
            </a:pPr>
            <a:r>
              <a:rPr lang="nl-BE" baseline="0" dirty="0"/>
              <a:t>Wijk uit ver voordat er gevaarlijke situaties ontstaan</a:t>
            </a:r>
          </a:p>
          <a:p>
            <a:pPr marL="457200" lvl="6" indent="-171450">
              <a:buFontTx/>
              <a:buChar char="-"/>
            </a:pPr>
            <a:r>
              <a:rPr lang="nl-BE" baseline="0" dirty="0"/>
              <a:t>Hou voldoende snelheid aan, overtrekken in een pomp kan levensgevaarlijk zijn</a:t>
            </a:r>
          </a:p>
          <a:p>
            <a:pPr marL="457200" lvl="6" indent="-171450">
              <a:buFontTx/>
              <a:buChar char="-"/>
            </a:pPr>
            <a:r>
              <a:rPr lang="nl-BE" baseline="0" dirty="0"/>
              <a:t>Beter iets trager klimmen allemaal dan gevaarlijke situaties creëren</a:t>
            </a:r>
          </a:p>
          <a:p>
            <a:pPr marL="457200" lvl="6" indent="-171450">
              <a:buFontTx/>
              <a:buChar char="-"/>
            </a:pPr>
            <a:r>
              <a:rPr lang="nl-BE" baseline="0" dirty="0"/>
              <a:t>Laat duidelijk zien dat je de bel verlaat</a:t>
            </a:r>
          </a:p>
          <a:p>
            <a:pPr marL="457200" lvl="6" indent="-171450">
              <a:buFontTx/>
              <a:buChar char="-"/>
            </a:pPr>
            <a:endParaRPr lang="nl-BE" baseline="0" dirty="0"/>
          </a:p>
          <a:p>
            <a:pPr marL="457200" lvl="3" indent="-171450">
              <a:buFontTx/>
              <a:buChar char="-"/>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40</a:t>
            </a:fld>
            <a:endParaRPr lang="nl-NL"/>
          </a:p>
        </p:txBody>
      </p:sp>
    </p:spTree>
    <p:extLst>
      <p:ext uri="{BB962C8B-B14F-4D97-AF65-F5344CB8AC3E}">
        <p14:creationId xmlns:p14="http://schemas.microsoft.com/office/powerpoint/2010/main" val="3809548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Houd rekening met de wind: zoek thermiek tegen de wind in, zo drijf je af richting je vliegveld.</a:t>
            </a:r>
            <a:r>
              <a:rPr lang="nl-BE" baseline="0" dirty="0"/>
              <a:t> Vermijd de lier en de lierbaan als je thermiek zoekt</a:t>
            </a:r>
          </a:p>
          <a:p>
            <a:pPr marL="171450" indent="-171450">
              <a:buFontTx/>
              <a:buChar char="-"/>
            </a:pPr>
            <a:r>
              <a:rPr lang="nl-BE" baseline="0" dirty="0"/>
              <a:t>Hou ruime marges aan, desnoods verlaat je de bel vroeger.</a:t>
            </a:r>
          </a:p>
          <a:p>
            <a:pPr marL="171450" indent="-171450">
              <a:buFontTx/>
              <a:buChar char="-"/>
            </a:pPr>
            <a:r>
              <a:rPr lang="nl-BE" baseline="0" dirty="0"/>
              <a:t>Door de wind kan je snel weggeduwd worden van je vliegveld</a:t>
            </a:r>
          </a:p>
          <a:p>
            <a:pPr marL="171450" indent="-171450">
              <a:buFontTx/>
              <a:buChar char="-"/>
            </a:pPr>
            <a:endParaRPr lang="nl-BE" baseline="0" dirty="0"/>
          </a:p>
          <a:p>
            <a:pPr marL="342900" indent="-342900">
              <a:buAutoNum type="arabicParenR"/>
            </a:pPr>
            <a:r>
              <a:rPr lang="nl-BE" dirty="0"/>
              <a:t>Lijkt snel</a:t>
            </a:r>
          </a:p>
          <a:p>
            <a:pPr marL="342900" indent="-342900">
              <a:buAutoNum type="arabicParenR"/>
            </a:pPr>
            <a:r>
              <a:rPr lang="nl-BE" dirty="0"/>
              <a:t>Afdrijven </a:t>
            </a:r>
          </a:p>
          <a:p>
            <a:pPr marL="342900" indent="-342900">
              <a:buAutoNum type="arabicParenR"/>
            </a:pPr>
            <a:r>
              <a:rPr lang="nl-BE" dirty="0"/>
              <a:t>Lijkt traag</a:t>
            </a:r>
          </a:p>
          <a:p>
            <a:pPr marL="342900" indent="-342900">
              <a:buAutoNum type="arabicParenR"/>
            </a:pPr>
            <a:r>
              <a:rPr lang="nl-BE" dirty="0"/>
              <a:t>Afdrijven</a:t>
            </a:r>
            <a:r>
              <a:rPr lang="nl-BE" baseline="0" dirty="0"/>
              <a:t> </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41</a:t>
            </a:fld>
            <a:endParaRPr lang="nl-NL"/>
          </a:p>
        </p:txBody>
      </p:sp>
    </p:spTree>
    <p:extLst>
      <p:ext uri="{BB962C8B-B14F-4D97-AF65-F5344CB8AC3E}">
        <p14:creationId xmlns:p14="http://schemas.microsoft.com/office/powerpoint/2010/main" val="3694251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Tx/>
              <a:buChar char="-"/>
            </a:pPr>
            <a:r>
              <a:rPr lang="nl-BE" dirty="0"/>
              <a:t>Afdrijven door de wind</a:t>
            </a:r>
            <a:r>
              <a:rPr lang="nl-BE" baseline="0" dirty="0"/>
              <a:t> is snel gebeurd als we niet goed opletten. Hoe raken we terug op ons vliegveld als dit gebeurt?</a:t>
            </a:r>
          </a:p>
          <a:p>
            <a:pPr marL="171450" indent="-171450">
              <a:buFontTx/>
              <a:buChar char="-"/>
            </a:pPr>
            <a:r>
              <a:rPr lang="nl-BE" baseline="0" dirty="0"/>
              <a:t>Bij initiële solovluchten 1 op 10 regel. 100m voor elke km afstand hebben + 200m voor het circuit: 5km = MINIMUM 700m</a:t>
            </a:r>
          </a:p>
          <a:p>
            <a:pPr marL="171450" indent="-171450">
              <a:buFontTx/>
              <a:buChar char="-"/>
            </a:pPr>
            <a:endParaRPr lang="nl-BE" baseline="0" dirty="0"/>
          </a:p>
          <a:p>
            <a:pPr marL="171450" indent="-171450">
              <a:buFontTx/>
              <a:buChar char="-"/>
            </a:pPr>
            <a:r>
              <a:rPr lang="nl-BE" baseline="0" dirty="0"/>
              <a:t>Vuistregel bij iets meer gevorderde solisten is het glijgetal van het vliegtuig delen door 2, en we nemen het lagere veelvoud van 5. </a:t>
            </a:r>
          </a:p>
          <a:p>
            <a:pPr marL="628650" lvl="1" indent="-171450">
              <a:buFontTx/>
              <a:buChar char="-"/>
            </a:pPr>
            <a:r>
              <a:rPr lang="nl-BE" baseline="0" dirty="0"/>
              <a:t>K8 met glijgetal van 27 -&gt; 10</a:t>
            </a:r>
          </a:p>
          <a:p>
            <a:pPr marL="628650" lvl="1" indent="-171450">
              <a:buFontTx/>
              <a:buChar char="-"/>
            </a:pPr>
            <a:r>
              <a:rPr lang="nl-BE" baseline="0" dirty="0" err="1"/>
              <a:t>Pegase</a:t>
            </a:r>
            <a:r>
              <a:rPr lang="nl-BE" baseline="0" dirty="0"/>
              <a:t> met glijgetal 40 -&gt; 15</a:t>
            </a:r>
          </a:p>
          <a:p>
            <a:pPr marL="0" lvl="1" indent="-171450">
              <a:buFontTx/>
              <a:buChar char="-"/>
            </a:pPr>
            <a:r>
              <a:rPr lang="nl-BE" baseline="0" dirty="0"/>
              <a:t>Op veilige hoogte het circuitpunt bereiken. Zorg ervoor dat je op minimum 200m aan het vliegveld komt, hoger is beter.</a:t>
            </a:r>
            <a:br>
              <a:rPr lang="nl-BE" baseline="0" dirty="0"/>
            </a:br>
            <a:endParaRPr lang="nl-BE" baseline="0" dirty="0"/>
          </a:p>
          <a:p>
            <a:pPr marL="171450" indent="-171450">
              <a:buFontTx/>
              <a:buChar char="-"/>
            </a:pPr>
            <a:endParaRPr lang="nl-BE" baseline="0" dirty="0"/>
          </a:p>
          <a:p>
            <a:pPr marL="171450" indent="-171450">
              <a:buFontTx/>
              <a:buChar char="-"/>
            </a:pPr>
            <a:r>
              <a:rPr lang="nl-BE" baseline="0" dirty="0" err="1"/>
              <a:t>Solfart</a:t>
            </a:r>
            <a:r>
              <a:rPr lang="nl-BE" baseline="0" dirty="0"/>
              <a:t> / mc ready ring gebruiken.</a:t>
            </a:r>
          </a:p>
          <a:p>
            <a:pPr marL="171450" indent="-171450">
              <a:buFontTx/>
              <a:buChar char="-"/>
            </a:pPr>
            <a:endParaRPr lang="nl-BE" baseline="0" dirty="0"/>
          </a:p>
          <a:p>
            <a:pPr marL="171450" indent="-171450">
              <a:buFontTx/>
              <a:buChar char="-"/>
            </a:pPr>
            <a:r>
              <a:rPr lang="nl-BE" baseline="0" dirty="0"/>
              <a:t>Hangt allemaal af van:</a:t>
            </a:r>
          </a:p>
          <a:p>
            <a:pPr marL="628650" lvl="1" indent="-171450">
              <a:buFontTx/>
              <a:buChar char="-"/>
            </a:pPr>
            <a:r>
              <a:rPr lang="nl-BE" baseline="0" dirty="0"/>
              <a:t>Type vliegtuig: prestatietoestellen verbruiken minder hoogte om de 5km naar het vliegveld af te leggen</a:t>
            </a:r>
          </a:p>
          <a:p>
            <a:pPr marL="628650" lvl="1" indent="-171450">
              <a:buFontTx/>
              <a:buChar char="-"/>
            </a:pPr>
            <a:r>
              <a:rPr lang="nl-BE" baseline="0" dirty="0"/>
              <a:t>Tegen de wind in ga je meer hoogte verliezen als met de wind mee door lagere grondsnelheid</a:t>
            </a:r>
          </a:p>
          <a:p>
            <a:pPr marL="628650" lvl="1" indent="-171450">
              <a:buFontTx/>
              <a:buChar char="-"/>
            </a:pPr>
            <a:r>
              <a:rPr lang="nl-BE" baseline="0" dirty="0"/>
              <a:t>Tegen de wind in wordt de </a:t>
            </a:r>
            <a:r>
              <a:rPr lang="nl-BE" baseline="0" dirty="0" err="1"/>
              <a:t>daalhoek</a:t>
            </a:r>
            <a:r>
              <a:rPr lang="nl-BE" baseline="0" dirty="0"/>
              <a:t> groter en de afgelegde afstand kleiner</a:t>
            </a:r>
          </a:p>
          <a:p>
            <a:pPr marL="628650" lvl="1" indent="-171450">
              <a:buFontTx/>
              <a:buChar char="-"/>
            </a:pPr>
            <a:r>
              <a:rPr lang="nl-BE" baseline="0" dirty="0"/>
              <a:t>Daalgebieden vergroten het zakken onderweg naar je vliegveld</a:t>
            </a:r>
          </a:p>
          <a:p>
            <a:pPr marL="628650" lvl="1" indent="-171450">
              <a:buFontTx/>
              <a:buChar char="-"/>
            </a:pPr>
            <a:r>
              <a:rPr lang="nl-BE" baseline="0" dirty="0"/>
              <a:t>Ervaring speelt overal een rol, en de stress hangt er meestal omgekeerd aan vast</a:t>
            </a:r>
          </a:p>
          <a:p>
            <a:pPr marL="628650" lvl="1" indent="-171450">
              <a:buFontTx/>
              <a:buChar char="-"/>
            </a:pPr>
            <a:endParaRPr lang="nl-BE" baseline="0" dirty="0"/>
          </a:p>
          <a:p>
            <a:pPr marL="628650" lvl="1" indent="-171450">
              <a:buFontTx/>
              <a:buChar char="-"/>
            </a:pPr>
            <a:endParaRPr lang="nl-BE" baseline="0" dirty="0"/>
          </a:p>
          <a:p>
            <a:pPr marL="171450" indent="-171450">
              <a:buFontTx/>
              <a:buChar char="-"/>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42</a:t>
            </a:fld>
            <a:endParaRPr lang="nl-NL"/>
          </a:p>
        </p:txBody>
      </p:sp>
    </p:spTree>
    <p:extLst>
      <p:ext uri="{BB962C8B-B14F-4D97-AF65-F5344CB8AC3E}">
        <p14:creationId xmlns:p14="http://schemas.microsoft.com/office/powerpoint/2010/main" val="3320809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Bergvliegen is een</a:t>
            </a:r>
            <a:r>
              <a:rPr lang="nl-BE" baseline="0" dirty="0"/>
              <a:t> nieuwe dimensie van het vliegen met enorme hoogtewinsten, sterk stijgen en prachtige zichten</a:t>
            </a:r>
          </a:p>
          <a:p>
            <a:pPr marL="171450" indent="-171450">
              <a:buFontTx/>
              <a:buChar char="-"/>
            </a:pPr>
            <a:r>
              <a:rPr lang="nl-BE" baseline="0" dirty="0"/>
              <a:t>Enorm veel ongelukken, </a:t>
            </a:r>
          </a:p>
          <a:p>
            <a:pPr marL="171450" indent="-171450">
              <a:buFontTx/>
              <a:buChar char="-"/>
            </a:pPr>
            <a:r>
              <a:rPr lang="nl-BE" baseline="0" dirty="0"/>
              <a:t>Dit is slechts een inleiding tot bergvliegen, ruim onvoldoende om er zelf aan te beginnen.</a:t>
            </a:r>
          </a:p>
          <a:p>
            <a:pPr marL="628650" lvl="1" indent="-171450">
              <a:buFontTx/>
              <a:buChar char="-"/>
            </a:pPr>
            <a:r>
              <a:rPr lang="nl-BE" baseline="0" dirty="0"/>
              <a:t>Vraag altijd genoeg vluchten met ervaren instructeur en verschillende weermodellen voor zelf solo te vliegen</a:t>
            </a:r>
          </a:p>
          <a:p>
            <a:pPr marL="628650" lvl="1" indent="-171450">
              <a:buFontTx/>
              <a:buChar char="-"/>
            </a:pPr>
            <a:r>
              <a:rPr lang="nl-BE" baseline="0" dirty="0"/>
              <a:t>Volg uitgebreide briefings</a:t>
            </a:r>
          </a:p>
          <a:p>
            <a:pPr marL="628650" lvl="1" indent="-171450">
              <a:buFontTx/>
              <a:buChar char="-"/>
            </a:pPr>
            <a:r>
              <a:rPr lang="nl-BE" baseline="0" dirty="0"/>
              <a:t>Bereid vluchten voor, ook buitenlanden in de bergen is niet zoals in het vlakke land</a:t>
            </a:r>
          </a:p>
          <a:p>
            <a:pPr marL="628650" lvl="1" indent="-171450">
              <a:buFontTx/>
              <a:buChar char="-"/>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43</a:t>
            </a:fld>
            <a:endParaRPr lang="nl-NL"/>
          </a:p>
        </p:txBody>
      </p:sp>
    </p:spTree>
    <p:extLst>
      <p:ext uri="{BB962C8B-B14F-4D97-AF65-F5344CB8AC3E}">
        <p14:creationId xmlns:p14="http://schemas.microsoft.com/office/powerpoint/2010/main" val="2950612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Tx/>
              <a:buChar char="-"/>
            </a:pPr>
            <a:r>
              <a:rPr lang="nl-BE" baseline="0" dirty="0"/>
              <a:t>vlakke land: thermiek het sterkst na de hoogste zonnestand en weer afneemt na 15u</a:t>
            </a:r>
          </a:p>
          <a:p>
            <a:pPr marL="171450" indent="-171450">
              <a:buFontTx/>
              <a:buChar char="-"/>
            </a:pPr>
            <a:r>
              <a:rPr lang="nl-BE" dirty="0"/>
              <a:t>In de bergen staat de zon snel op zijn meest loodrechte stand </a:t>
            </a:r>
            <a:r>
              <a:rPr lang="nl-BE" dirty="0" err="1"/>
              <a:t>tov</a:t>
            </a:r>
            <a:r>
              <a:rPr lang="nl-BE" dirty="0"/>
              <a:t> een helling waardoor daar de thermiek</a:t>
            </a:r>
            <a:r>
              <a:rPr lang="nl-BE" baseline="0" dirty="0"/>
              <a:t> veel sneller loskomt</a:t>
            </a:r>
          </a:p>
          <a:p>
            <a:pPr marL="171450" indent="-171450">
              <a:buFontTx/>
              <a:buChar char="-"/>
            </a:pPr>
            <a:r>
              <a:rPr lang="nl-BE" baseline="0" dirty="0"/>
              <a:t>Thermiek gaat langer door omdat de zon altijd bijna loodrecht op een helling staat</a:t>
            </a:r>
          </a:p>
          <a:p>
            <a:pPr marL="171450" indent="-171450">
              <a:buFontTx/>
              <a:buChar char="-"/>
            </a:pPr>
            <a:r>
              <a:rPr lang="nl-BE" baseline="0" dirty="0"/>
              <a:t>Kale, droge hellingen geven de beste thermiek</a:t>
            </a:r>
          </a:p>
          <a:p>
            <a:pPr marL="171450" indent="-171450">
              <a:buFontTx/>
              <a:buChar char="-"/>
            </a:pPr>
            <a:r>
              <a:rPr lang="nl-BE" dirty="0"/>
              <a:t>Normaal daalt temperatuur</a:t>
            </a:r>
            <a:r>
              <a:rPr lang="nl-BE" baseline="0" dirty="0"/>
              <a:t> met 1°C/100m. Bij het stijgen van de lucht wordt steeds meer warme lucht toegevoegd waardoor de afkoeling minder snel gaat en de thermiek veel hoger is als boven het vlakke land</a:t>
            </a:r>
          </a:p>
          <a:p>
            <a:pPr marL="285750" indent="-285750">
              <a:buFontTx/>
              <a:buChar char="-"/>
            </a:pPr>
            <a:r>
              <a:rPr lang="nl-BE" dirty="0"/>
              <a:t>Zon loodrecht op helling</a:t>
            </a:r>
          </a:p>
          <a:p>
            <a:pPr marL="285750" indent="-285750">
              <a:buFontTx/>
              <a:buChar char="-"/>
            </a:pPr>
            <a:r>
              <a:rPr lang="nl-BE" dirty="0"/>
              <a:t>Hoogste zonnestand</a:t>
            </a:r>
          </a:p>
          <a:p>
            <a:pPr marL="285750" indent="-285750">
              <a:buFontTx/>
              <a:buChar char="-"/>
            </a:pPr>
            <a:r>
              <a:rPr lang="nl-BE" dirty="0"/>
              <a:t>Temp daling &lt;n1°C / 100m</a:t>
            </a:r>
          </a:p>
          <a:p>
            <a:pPr marL="285750" indent="-285750">
              <a:buFontTx/>
              <a:buChar char="-"/>
            </a:pPr>
            <a:endParaRPr lang="nl-BE" dirty="0"/>
          </a:p>
          <a:p>
            <a:pPr marL="285750" indent="-285750">
              <a:buFontTx/>
              <a:buChar char="-"/>
            </a:pPr>
            <a:r>
              <a:rPr lang="nl-BE" dirty="0"/>
              <a:t>Als de thermiek</a:t>
            </a:r>
            <a:r>
              <a:rPr lang="nl-BE" baseline="0" dirty="0"/>
              <a:t> begint komt er in het dal een dagelijkse windcirculatie op gang</a:t>
            </a:r>
          </a:p>
          <a:p>
            <a:pPr marL="285750" indent="-285750">
              <a:buFontTx/>
              <a:buChar char="-"/>
            </a:pPr>
            <a:r>
              <a:rPr lang="nl-BE" baseline="0" dirty="0"/>
              <a:t>Enkel als er een sterke bovenwind staat word de windcirculatie in het dal verstoord en wijzigt de windrichting met de bovenwind</a:t>
            </a:r>
          </a:p>
          <a:p>
            <a:pPr marL="285750" indent="-285750">
              <a:buFontTx/>
              <a:buChar char="-"/>
            </a:pPr>
            <a:r>
              <a:rPr lang="nl-BE" baseline="0" dirty="0" err="1"/>
              <a:t>Dalinversie</a:t>
            </a:r>
            <a:r>
              <a:rPr lang="nl-BE" baseline="0" dirty="0"/>
              <a:t>: ‘s nachts en ‘s avonds koelen berghellingen af. Koelere lucht stroomt naar het </a:t>
            </a:r>
            <a:r>
              <a:rPr lang="nl-BE" baseline="0" dirty="0" err="1"/>
              <a:t>bergdal</a:t>
            </a:r>
            <a:r>
              <a:rPr lang="nl-BE" baseline="0" dirty="0"/>
              <a:t>.</a:t>
            </a:r>
          </a:p>
          <a:p>
            <a:pPr marL="742950" lvl="1" indent="-285750">
              <a:buFontTx/>
              <a:buChar char="-"/>
            </a:pPr>
            <a:r>
              <a:rPr lang="nl-BE" baseline="0" dirty="0"/>
              <a:t>Omdat de temperatuur van de dalende lucht stijgt met 1°C per 100m ontstaat in het dal een inversielaag</a:t>
            </a:r>
          </a:p>
          <a:p>
            <a:pPr marL="742950" lvl="1" indent="-285750">
              <a:buFontTx/>
              <a:buChar char="-"/>
            </a:pPr>
            <a:r>
              <a:rPr lang="nl-BE" baseline="0" dirty="0"/>
              <a:t>Door deze inversielaag begint thermiek </a:t>
            </a:r>
            <a:r>
              <a:rPr lang="nl-BE" baseline="0" dirty="0" err="1"/>
              <a:t>s’morgens</a:t>
            </a:r>
            <a:r>
              <a:rPr lang="nl-BE" baseline="0" dirty="0"/>
              <a:t> eerst op de hogere hellingen</a:t>
            </a:r>
          </a:p>
          <a:p>
            <a:pPr marL="742950" lvl="1" indent="-285750">
              <a:buFontTx/>
              <a:buChar char="-"/>
            </a:pPr>
            <a:r>
              <a:rPr lang="nl-BE" baseline="0" dirty="0"/>
              <a:t>Eens inversielaag weg is komt de thermiek op lagere hoogte los</a:t>
            </a:r>
          </a:p>
          <a:p>
            <a:pPr marL="742950" lvl="1" indent="-2857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44</a:t>
            </a:fld>
            <a:endParaRPr lang="nl-NL"/>
          </a:p>
        </p:txBody>
      </p:sp>
    </p:spTree>
    <p:extLst>
      <p:ext uri="{BB962C8B-B14F-4D97-AF65-F5344CB8AC3E}">
        <p14:creationId xmlns:p14="http://schemas.microsoft.com/office/powerpoint/2010/main" val="280057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Zelf</a:t>
            </a:r>
            <a:r>
              <a:rPr lang="nl-BE" baseline="0" dirty="0"/>
              <a:t> duwen</a:t>
            </a:r>
          </a:p>
          <a:p>
            <a:r>
              <a:rPr lang="nl-BE" baseline="0" dirty="0"/>
              <a:t>	- Duwen tegen dikke voorkant dicht bij de romp, zo vermijden we grotere krachten op de vleugel en moeilijkheden voor de </a:t>
            </a:r>
            <a:r>
              <a:rPr lang="nl-BE" baseline="0" dirty="0" err="1"/>
              <a:t>tiploper</a:t>
            </a:r>
            <a:r>
              <a:rPr lang="nl-BE" baseline="0" dirty="0"/>
              <a:t>.</a:t>
            </a:r>
          </a:p>
          <a:p>
            <a:r>
              <a:rPr lang="nl-BE" baseline="0" dirty="0"/>
              <a:t>	- Niet aan cockpitkap duwen om een vuile cockpit en vooral schade te vermijden.</a:t>
            </a:r>
          </a:p>
          <a:p>
            <a:r>
              <a:rPr lang="nl-BE" baseline="0" dirty="0"/>
              <a:t>	- Bij obstakels altijd een tweede tiploper om botsingen en schade te vermijden, deze kijkt of het past. </a:t>
            </a:r>
          </a:p>
          <a:p>
            <a:r>
              <a:rPr lang="nl-BE" baseline="0" dirty="0"/>
              <a:t>	- </a:t>
            </a:r>
            <a:r>
              <a:rPr lang="nl-NL" sz="1200" b="0" i="0" u="none" strike="noStrike" kern="1200" dirty="0">
                <a:solidFill>
                  <a:schemeClr val="tx1"/>
                </a:solidFill>
                <a:effectLst/>
                <a:latin typeface="+mn-lt"/>
                <a:ea typeface="+mn-ea"/>
                <a:cs typeface="+mn-cs"/>
              </a:rPr>
              <a:t>je wacht tot de andere zwever geland is en duwt</a:t>
            </a:r>
            <a:r>
              <a:rPr lang="nl-NL" sz="1200" b="0" i="0" u="none" strike="noStrike" kern="1200" baseline="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daarna verder</a:t>
            </a:r>
            <a:r>
              <a:rPr lang="nl-NL" dirty="0"/>
              <a:t> </a:t>
            </a:r>
          </a:p>
          <a:p>
            <a:r>
              <a:rPr lang="nl-NL" dirty="0"/>
              <a:t>	- nooit met</a:t>
            </a:r>
            <a:r>
              <a:rPr lang="nl-NL" baseline="0" dirty="0"/>
              <a:t> twee personen aan de vleugels wringen. Er is slechts 1 die de vleugel vast heeft, een tweede tiploper kijkt of er geen obstakels </a:t>
            </a:r>
          </a:p>
          <a:p>
            <a:r>
              <a:rPr lang="nl-NL" baseline="0" dirty="0"/>
              <a:t>	  geraakt worden. Niet aan de vleugeltippen trekken of duwen</a:t>
            </a:r>
            <a:endParaRPr lang="nl-BE" dirty="0"/>
          </a:p>
          <a:p>
            <a:endParaRPr lang="nl-BE" dirty="0"/>
          </a:p>
          <a:p>
            <a:r>
              <a:rPr lang="nl-BE" dirty="0"/>
              <a:t>Achter</a:t>
            </a:r>
            <a:r>
              <a:rPr lang="nl-BE" baseline="0" dirty="0"/>
              <a:t> de auto</a:t>
            </a:r>
          </a:p>
          <a:p>
            <a:r>
              <a:rPr lang="nl-BE" baseline="0" dirty="0"/>
              <a:t>	- 1 tiploper </a:t>
            </a:r>
          </a:p>
          <a:p>
            <a:r>
              <a:rPr lang="nl-BE" baseline="0" dirty="0"/>
              <a:t>	- iemand bij de neus van het toestel: tegenhouden toestel op helling, staartwiel/staartslof van de grond bij draaien</a:t>
            </a:r>
          </a:p>
          <a:p>
            <a:r>
              <a:rPr lang="nl-BE" baseline="0" dirty="0"/>
              <a:t>	- om de startbaan te kruisen </a:t>
            </a:r>
            <a:r>
              <a:rPr lang="nl-NL" sz="1200" b="0" i="0" u="none" strike="noStrike" kern="1200" dirty="0">
                <a:solidFill>
                  <a:schemeClr val="tx1"/>
                </a:solidFill>
                <a:effectLst/>
                <a:latin typeface="+mn-lt"/>
                <a:ea typeface="+mn-ea"/>
                <a:cs typeface="+mn-cs"/>
              </a:rPr>
              <a:t>wacht je tot de andere zwever geland is en rijdt daarna verder</a:t>
            </a:r>
            <a:r>
              <a:rPr lang="nl-NL" dirty="0"/>
              <a:t> </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5</a:t>
            </a:fld>
            <a:endParaRPr lang="nl-NL"/>
          </a:p>
        </p:txBody>
      </p:sp>
    </p:spTree>
    <p:extLst>
      <p:ext uri="{BB962C8B-B14F-4D97-AF65-F5344CB8AC3E}">
        <p14:creationId xmlns:p14="http://schemas.microsoft.com/office/powerpoint/2010/main" val="3862264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Hellingvliegen</a:t>
            </a:r>
          </a:p>
          <a:p>
            <a:pPr marL="171450" indent="-171450">
              <a:buFontTx/>
              <a:buChar char="-"/>
            </a:pPr>
            <a:r>
              <a:rPr lang="nl-BE" dirty="0"/>
              <a:t>Door de dagelijkse</a:t>
            </a:r>
            <a:r>
              <a:rPr lang="nl-BE" baseline="0" dirty="0"/>
              <a:t> windcirculatie in het dal en de invloed van bovenwind ontstaat hellingwind</a:t>
            </a:r>
          </a:p>
          <a:p>
            <a:pPr marL="171450" indent="-171450">
              <a:buFontTx/>
              <a:buChar char="-"/>
            </a:pPr>
            <a:r>
              <a:rPr lang="nl-BE" baseline="0" dirty="0"/>
              <a:t>Veel onregelmatiger stijgen door wijzigingen in de vorm van de helling, en de toevoer van nieuwe thermiekbellen</a:t>
            </a:r>
          </a:p>
          <a:p>
            <a:pPr marL="171450" indent="-171450">
              <a:buFontTx/>
              <a:buChar char="-"/>
            </a:pPr>
            <a:r>
              <a:rPr lang="nl-BE" baseline="0" dirty="0"/>
              <a:t>Er kan ook behoorlijk dalen voorkomen door oneffenheden in de helling</a:t>
            </a:r>
          </a:p>
          <a:p>
            <a:pPr marL="0" indent="0">
              <a:buFontTx/>
              <a:buNone/>
            </a:pPr>
            <a:endParaRPr lang="nl-BE" baseline="0" dirty="0"/>
          </a:p>
          <a:p>
            <a:pPr marL="0" indent="0">
              <a:buFontTx/>
              <a:buNone/>
            </a:pPr>
            <a:r>
              <a:rPr lang="nl-BE" baseline="0" dirty="0"/>
              <a:t>Vliegen of vallen?</a:t>
            </a:r>
          </a:p>
          <a:p>
            <a:pPr marL="171450" indent="-171450">
              <a:buFontTx/>
              <a:buChar char="-"/>
            </a:pPr>
            <a:r>
              <a:rPr lang="nl-BE" baseline="0" dirty="0"/>
              <a:t>Je moet altijd sneller vliegen dan in het vlakke land, zo hou je goede controle over de besturing.</a:t>
            </a:r>
          </a:p>
          <a:p>
            <a:pPr marL="171450" indent="-171450">
              <a:buFontTx/>
              <a:buChar char="-"/>
            </a:pPr>
            <a:r>
              <a:rPr lang="nl-BE" baseline="0" dirty="0"/>
              <a:t>Je overtrekt niet plotseling of komt niet in ongewenste en moeilijk te corrigeren situaties terecht door turbulentie</a:t>
            </a:r>
          </a:p>
          <a:p>
            <a:pPr marL="171450" indent="-171450">
              <a:buFontTx/>
              <a:buChar char="-"/>
            </a:pPr>
            <a:r>
              <a:rPr lang="nl-BE" baseline="0" dirty="0"/>
              <a:t>Standaard 10km/h ‘te snel’ vliegen maar kan oplopen tot 55km/h boven de overtreksnelheid</a:t>
            </a:r>
          </a:p>
          <a:p>
            <a:pPr marL="171450" indent="-171450">
              <a:buFontTx/>
              <a:buChar char="-"/>
            </a:pPr>
            <a:r>
              <a:rPr lang="nl-BE" baseline="0" dirty="0"/>
              <a:t>Worden de roeren slap, dan onmiddellijk richting het dal uitwijken en snelheid bijnemen</a:t>
            </a:r>
          </a:p>
          <a:p>
            <a:pPr marL="171450" indent="-171450">
              <a:buFontTx/>
              <a:buChar char="-"/>
            </a:pPr>
            <a:r>
              <a:rPr lang="nl-BE" baseline="0" dirty="0"/>
              <a:t>Dicht bij de helling en turbulentie altijd sneller vliegen om ongewenste vliegstanden te vermijden. Er is niet altijd genoeg tijd om de normale vliegstand terug te bereiken kort bij de helling</a:t>
            </a:r>
          </a:p>
          <a:p>
            <a:pPr marL="171450" indent="-171450">
              <a:buFontTx/>
              <a:buChar char="-"/>
            </a:pPr>
            <a:r>
              <a:rPr lang="nl-BE" baseline="0" dirty="0"/>
              <a:t>Veel vliegtuigen met flaps gebruiken een neutrale stand </a:t>
            </a:r>
            <a:r>
              <a:rPr lang="nl-BE" baseline="0" dirty="0" err="1"/>
              <a:t>ipv</a:t>
            </a:r>
            <a:r>
              <a:rPr lang="nl-BE" baseline="0" dirty="0"/>
              <a:t> een positieve stand aan de helling</a:t>
            </a:r>
          </a:p>
          <a:p>
            <a:pPr marL="171450" indent="-171450">
              <a:buFontTx/>
              <a:buChar char="-"/>
            </a:pPr>
            <a:r>
              <a:rPr lang="nl-BE" baseline="0" dirty="0"/>
              <a:t>Hou voldoende afstand tot de grond (100m!?)</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45</a:t>
            </a:fld>
            <a:endParaRPr lang="nl-NL"/>
          </a:p>
        </p:txBody>
      </p:sp>
    </p:spTree>
    <p:extLst>
      <p:ext uri="{BB962C8B-B14F-4D97-AF65-F5344CB8AC3E}">
        <p14:creationId xmlns:p14="http://schemas.microsoft.com/office/powerpoint/2010/main" val="2958376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Van de berg wegdraaien!</a:t>
            </a:r>
          </a:p>
          <a:p>
            <a:pPr marL="171450" indent="-171450">
              <a:buFontTx/>
              <a:buChar char="-"/>
            </a:pPr>
            <a:r>
              <a:rPr lang="nl-BE" dirty="0"/>
              <a:t>Het</a:t>
            </a:r>
            <a:r>
              <a:rPr lang="nl-BE" baseline="0" dirty="0"/>
              <a:t> sterke stijgen zit dicht bij de helling maar cirkelen vlak bij de helling is levensgevaarlijk!</a:t>
            </a:r>
          </a:p>
          <a:p>
            <a:pPr marL="171450" indent="-171450">
              <a:buFontTx/>
              <a:buChar char="-"/>
            </a:pPr>
            <a:r>
              <a:rPr lang="nl-BE" baseline="0" dirty="0"/>
              <a:t>Door 8en te vliegen draai je altijd weg van de helling en vliegt er vervolgens weer schuin naartoe</a:t>
            </a:r>
          </a:p>
          <a:p>
            <a:pPr marL="171450" indent="-171450">
              <a:buFontTx/>
              <a:buChar char="-"/>
            </a:pPr>
            <a:r>
              <a:rPr lang="nl-BE" baseline="0" dirty="0"/>
              <a:t>Boven of op ruime afstand van de helling kan cirkelen wel, mits voldoende snelheid</a:t>
            </a:r>
          </a:p>
          <a:p>
            <a:pPr marL="171450" indent="-171450">
              <a:buFontTx/>
              <a:buChar char="-"/>
            </a:pPr>
            <a:r>
              <a:rPr lang="nl-BE" baseline="0" dirty="0"/>
              <a:t>Een berg/helling aanvliegen doen we onder een hoek van 45° en niet recht naar de berg met een scherpe bocht op het einde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46</a:t>
            </a:fld>
            <a:endParaRPr lang="nl-NL"/>
          </a:p>
        </p:txBody>
      </p:sp>
    </p:spTree>
    <p:extLst>
      <p:ext uri="{BB962C8B-B14F-4D97-AF65-F5344CB8AC3E}">
        <p14:creationId xmlns:p14="http://schemas.microsoft.com/office/powerpoint/2010/main" val="1215901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Uitwijken</a:t>
            </a:r>
          </a:p>
          <a:p>
            <a:pPr marL="171450" indent="-171450">
              <a:buFontTx/>
              <a:buChar char="-"/>
            </a:pPr>
            <a:r>
              <a:rPr lang="nl-BE" baseline="0" dirty="0"/>
              <a:t>Sterkste stijgen zit dicht bij de helling, soms wordt er op minder als een spanwijdte gevlogen van de helling</a:t>
            </a:r>
          </a:p>
          <a:p>
            <a:pPr marL="171450" indent="-171450">
              <a:buFontTx/>
              <a:buChar char="-"/>
            </a:pPr>
            <a:r>
              <a:rPr lang="nl-BE" baseline="0" dirty="0"/>
              <a:t>Normaal uitwijken naar rechts, dit kan niet als de helling rechts is</a:t>
            </a:r>
          </a:p>
          <a:p>
            <a:pPr marL="171450" indent="-171450">
              <a:buFontTx/>
              <a:buChar char="-"/>
            </a:pPr>
            <a:r>
              <a:rPr lang="nl-BE" baseline="0" dirty="0"/>
              <a:t>De zwever met de helling links wijkt voldoende, en vroeg genoeg uit weg van de helling</a:t>
            </a:r>
          </a:p>
          <a:p>
            <a:pPr marL="171450" indent="-171450">
              <a:buFontTx/>
              <a:buChar char="-"/>
            </a:pPr>
            <a:r>
              <a:rPr lang="nl-BE" baseline="0" dirty="0"/>
              <a:t>Na het zien ongeveer 1,5 sec nodig om te reageren + 1,5sec voor het toestel reageert  op de stuurreactie</a:t>
            </a:r>
          </a:p>
          <a:p>
            <a:pPr marL="628650" lvl="1" indent="-171450">
              <a:buFontTx/>
              <a:buChar char="-"/>
            </a:pPr>
            <a:r>
              <a:rPr lang="nl-BE" baseline="0" dirty="0"/>
              <a:t>-&gt; in die 3 sec leg je aan 90km/h 75m af, het andere toestel ook =&gt; 150m dichterbij</a:t>
            </a:r>
          </a:p>
          <a:p>
            <a:pPr marL="0" lvl="1" indent="-171450">
              <a:buFontTx/>
              <a:buChar char="-"/>
            </a:pPr>
            <a:r>
              <a:rPr lang="nl-BE" dirty="0"/>
              <a:t>Normaal</a:t>
            </a:r>
            <a:r>
              <a:rPr lang="nl-BE" baseline="0" dirty="0"/>
              <a:t> vliegen we harder dus uitwijken moet goed op voorhand gebeuren</a:t>
            </a:r>
          </a:p>
          <a:p>
            <a:pPr marL="0" lvl="1" indent="-171450">
              <a:buFontTx/>
              <a:buChar char="-"/>
            </a:pPr>
            <a:r>
              <a:rPr lang="nl-BE" baseline="0" dirty="0"/>
              <a:t>Inhalen van een zwever mag aan de helling, hou er echter rekening mee dat het andere toestel ook altijd weg kan draaien van de helling </a:t>
            </a:r>
          </a:p>
          <a:p>
            <a:pPr marL="0" lvl="1" indent="-171450">
              <a:buFontTx/>
              <a:buChar char="-"/>
            </a:pPr>
            <a:r>
              <a:rPr lang="nl-BE" baseline="0" dirty="0"/>
              <a:t>Niet boven/onder elkaar vliegen</a:t>
            </a:r>
          </a:p>
          <a:p>
            <a:pPr marL="457200" lvl="2" indent="-171450">
              <a:buFontTx/>
              <a:buChar char="-"/>
            </a:pPr>
            <a:r>
              <a:rPr lang="nl-BE" baseline="0" dirty="0"/>
              <a:t>Stijgen kan zeer onregelmatig zijn</a:t>
            </a:r>
            <a:endParaRPr lang="en-US" baseline="0" dirty="0"/>
          </a:p>
          <a:p>
            <a:pPr marL="457200" lvl="2" indent="-171450">
              <a:buFontTx/>
              <a:buChar char="-"/>
            </a:pPr>
            <a:r>
              <a:rPr lang="nl-BE" baseline="0" dirty="0"/>
              <a:t>Vliegtuig kan ineens 10m dalen/stijgen waardoor ze te kort komen</a:t>
            </a:r>
          </a:p>
          <a:p>
            <a:pPr marL="457200" lvl="2" indent="-171450">
              <a:buFontTx/>
              <a:buChar char="-"/>
            </a:pPr>
            <a:r>
              <a:rPr lang="nl-BE" baseline="0" dirty="0"/>
              <a:t>Wijk ook voor vliegtuigen uit die zonder voldoende marge boven/onder je vliegen</a:t>
            </a:r>
          </a:p>
        </p:txBody>
      </p:sp>
      <p:sp>
        <p:nvSpPr>
          <p:cNvPr id="4" name="Slide Number Placeholder 3"/>
          <p:cNvSpPr>
            <a:spLocks noGrp="1"/>
          </p:cNvSpPr>
          <p:nvPr>
            <p:ph type="sldNum" sz="quarter" idx="10"/>
          </p:nvPr>
        </p:nvSpPr>
        <p:spPr/>
        <p:txBody>
          <a:bodyPr/>
          <a:lstStyle/>
          <a:p>
            <a:fld id="{5407CC32-1F34-47A2-A23E-DBD99CA99648}" type="slidenum">
              <a:rPr lang="nl-NL" smtClean="0"/>
              <a:pPr/>
              <a:t>47</a:t>
            </a:fld>
            <a:endParaRPr lang="nl-NL"/>
          </a:p>
        </p:txBody>
      </p:sp>
    </p:spTree>
    <p:extLst>
      <p:ext uri="{BB962C8B-B14F-4D97-AF65-F5344CB8AC3E}">
        <p14:creationId xmlns:p14="http://schemas.microsoft.com/office/powerpoint/2010/main" val="2368578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Samenkomen van de windlijnen geeft</a:t>
            </a:r>
            <a:r>
              <a:rPr lang="nl-BE" baseline="0" dirty="0"/>
              <a:t> aan dat de wind ook zal toenemen ( wet van </a:t>
            </a:r>
            <a:r>
              <a:rPr lang="nl-BE" baseline="0" dirty="0" err="1"/>
              <a:t>Bernoulli</a:t>
            </a:r>
            <a:r>
              <a:rPr lang="nl-BE" baseline="0" dirty="0"/>
              <a:t> )</a:t>
            </a:r>
          </a:p>
          <a:p>
            <a:pPr marL="171450" indent="-171450">
              <a:buFontTx/>
              <a:buChar char="-"/>
            </a:pPr>
            <a:r>
              <a:rPr lang="nl-BE" baseline="0" dirty="0"/>
              <a:t>Houd rekening met fors dalen als je boven de kam uitkomt. Zelfs een halve cirkel kan je 50m doen verliezen</a:t>
            </a:r>
          </a:p>
          <a:p>
            <a:pPr marL="171450" indent="-171450">
              <a:buFontTx/>
              <a:buChar char="-"/>
            </a:pPr>
            <a:r>
              <a:rPr lang="nl-BE" baseline="0" dirty="0"/>
              <a:t>Hou steeds ruime verticale afstand tot de bergkam</a:t>
            </a:r>
          </a:p>
          <a:p>
            <a:pPr marL="171450" indent="-171450">
              <a:buFontTx/>
              <a:buChar char="-"/>
            </a:pPr>
            <a:r>
              <a:rPr lang="nl-BE" baseline="0" dirty="0"/>
              <a:t>Aan de lijzijde (wind af) van de berg zijn bij dalwind stijg- en daalsnelheden van 5m/s waargenomen</a:t>
            </a:r>
          </a:p>
          <a:p>
            <a:pPr marL="628650" lvl="1" indent="-171450">
              <a:buFontTx/>
              <a:buChar char="-"/>
            </a:pPr>
            <a:r>
              <a:rPr lang="nl-BE" baseline="0" dirty="0"/>
              <a:t>Niet in cirkelen! </a:t>
            </a:r>
          </a:p>
          <a:p>
            <a:pPr marL="628650" lvl="1" indent="-171450">
              <a:buFontTx/>
              <a:buChar char="-"/>
            </a:pPr>
            <a:r>
              <a:rPr lang="nl-BE" baseline="0" dirty="0"/>
              <a:t>8en vliegen met veel oversnelheid</a:t>
            </a:r>
          </a:p>
          <a:p>
            <a:pPr marL="0" lvl="1" indent="-171450">
              <a:buFontTx/>
              <a:buChar char="-"/>
            </a:pPr>
            <a:r>
              <a:rPr lang="nl-BE" baseline="0" dirty="0"/>
              <a:t>Als er golf staat kunnen er valwinden zijn van 5-15 m/s</a:t>
            </a:r>
          </a:p>
          <a:p>
            <a:pPr marL="0" lvl="1" indent="-171450">
              <a:buFontTx/>
              <a:buChar char="-"/>
            </a:pPr>
            <a:r>
              <a:rPr lang="nl-BE" baseline="0" dirty="0"/>
              <a:t>Maximaal 1:20 glijgetal rekenen om je veld weer te halen (kunststof toestellen!)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48</a:t>
            </a:fld>
            <a:endParaRPr lang="nl-NL"/>
          </a:p>
        </p:txBody>
      </p:sp>
    </p:spTree>
    <p:extLst>
      <p:ext uri="{BB962C8B-B14F-4D97-AF65-F5344CB8AC3E}">
        <p14:creationId xmlns:p14="http://schemas.microsoft.com/office/powerpoint/2010/main" val="2566778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NAVIGATIE</a:t>
            </a:r>
          </a:p>
          <a:p>
            <a:pPr marL="171450" indent="-171450">
              <a:buFontTx/>
              <a:buChar char="-"/>
            </a:pPr>
            <a:r>
              <a:rPr lang="nl-BE" baseline="0" dirty="0"/>
              <a:t>Buiten de standaard ICAO kaarten worden ook autokaarten gebruikt (schaal 1:200000) </a:t>
            </a:r>
          </a:p>
          <a:p>
            <a:pPr marL="171450" indent="-171450">
              <a:buFontTx/>
              <a:buChar char="-"/>
            </a:pPr>
            <a:r>
              <a:rPr lang="nl-BE" baseline="0" dirty="0"/>
              <a:t>Hierop staat het reliëf duidelijker en er staan hoogtes bij de bergen</a:t>
            </a:r>
          </a:p>
          <a:p>
            <a:pPr marL="171450" indent="-171450">
              <a:buFontTx/>
              <a:buChar char="-"/>
            </a:pPr>
            <a:r>
              <a:rPr lang="nl-BE" baseline="0" dirty="0"/>
              <a:t>Duid alle buitenlandingsvelden aan op de kaart</a:t>
            </a:r>
          </a:p>
          <a:p>
            <a:pPr marL="171450" indent="-171450">
              <a:buFontTx/>
              <a:buChar char="-"/>
            </a:pPr>
            <a:r>
              <a:rPr lang="nl-BE" baseline="0" dirty="0"/>
              <a:t>Markeer minimale hoogtes om op het vliegveld te geraken. Teken cirkels van 5-10 km om al die velden. Zo weet je zeker hoe ver je zit</a:t>
            </a:r>
          </a:p>
          <a:p>
            <a:pPr marL="171450" indent="-171450">
              <a:buFontTx/>
              <a:buChar char="-"/>
            </a:pPr>
            <a:r>
              <a:rPr lang="nl-BE" baseline="0" dirty="0"/>
              <a:t>Gebruik QNH setting, zo komen de hoogtes op de hoogtemeter overeen met de hoogtes op de kaart</a:t>
            </a:r>
          </a:p>
          <a:p>
            <a:pPr marL="171450" indent="-171450">
              <a:buFontTx/>
              <a:buChar char="-"/>
            </a:pPr>
            <a:r>
              <a:rPr lang="nl-BE" baseline="0" dirty="0"/>
              <a:t>Eerst lokaal vliegen voor op afstand te gaan in de </a:t>
            </a:r>
            <a:r>
              <a:rPr lang="nl-BE" baseline="0" dirty="0" smtClean="0"/>
              <a:t>bergen</a:t>
            </a:r>
          </a:p>
          <a:p>
            <a:pPr marL="171450" indent="-171450">
              <a:buFontTx/>
              <a:buChar char="-"/>
            </a:pPr>
            <a:r>
              <a:rPr lang="nl-BE" baseline="0" dirty="0" smtClean="0"/>
              <a:t>Opgegeven proef: </a:t>
            </a:r>
            <a:r>
              <a:rPr lang="nl-NL" sz="1200" b="0" i="0" u="none" strike="noStrike" kern="1200" dirty="0" smtClean="0">
                <a:solidFill>
                  <a:schemeClr val="tx1"/>
                </a:solidFill>
                <a:effectLst/>
                <a:latin typeface="+mn-lt"/>
                <a:ea typeface="+mn-ea"/>
                <a:cs typeface="+mn-cs"/>
              </a:rPr>
              <a:t>een afstandsvlucht waarbij je de voorziene keerpunten rondt in de voorziene volgorde</a:t>
            </a:r>
            <a:r>
              <a:rPr lang="nl-NL" dirty="0" smtClean="0"/>
              <a:t> </a:t>
            </a:r>
          </a:p>
          <a:p>
            <a:pPr marL="171450" indent="-171450">
              <a:buFontTx/>
              <a:buChar char="-"/>
            </a:pPr>
            <a:r>
              <a:rPr lang="nl-NL" baseline="0" dirty="0" smtClean="0"/>
              <a:t>Vrije vlucht: een afstandsvlucht waarbij je geen opgegeven proef hebt of deze afbreekt en vrij </a:t>
            </a:r>
            <a:r>
              <a:rPr lang="nl-NL" baseline="0" dirty="0" err="1" smtClean="0"/>
              <a:t>overland</a:t>
            </a:r>
            <a:r>
              <a:rPr lang="nl-NL" baseline="0" dirty="0" smtClean="0"/>
              <a:t> </a:t>
            </a:r>
            <a:r>
              <a:rPr lang="nl-NL" baseline="0" dirty="0" err="1" smtClean="0"/>
              <a:t>fgaat</a:t>
            </a:r>
            <a:r>
              <a:rPr lang="nl-NL" baseline="0" dirty="0" smtClean="0"/>
              <a:t>.</a:t>
            </a:r>
            <a:endParaRPr lang="nl-BE" baseline="0" dirty="0"/>
          </a:p>
          <a:p>
            <a:pPr marL="171450" indent="-171450">
              <a:buFontTx/>
              <a:buChar char="-"/>
            </a:pPr>
            <a:endParaRPr lang="nl-BE" baseline="0" dirty="0"/>
          </a:p>
          <a:p>
            <a:pPr marL="0" indent="0">
              <a:buFontTx/>
              <a:buNone/>
            </a:pPr>
            <a:r>
              <a:rPr lang="nl-BE" baseline="0" dirty="0"/>
              <a:t>SLEPEN</a:t>
            </a:r>
          </a:p>
          <a:p>
            <a:pPr marL="171450" indent="-171450">
              <a:buFontTx/>
              <a:buChar char="-"/>
            </a:pPr>
            <a:r>
              <a:rPr lang="nl-BE" baseline="0" dirty="0"/>
              <a:t>Meest gebruikte startmethode omdat je kan afgezet worden waar het stijgen zit</a:t>
            </a:r>
          </a:p>
          <a:p>
            <a:pPr marL="171450" indent="-171450">
              <a:buFontTx/>
              <a:buChar char="-"/>
            </a:pPr>
            <a:r>
              <a:rPr lang="nl-BE" baseline="0" dirty="0"/>
              <a:t>Als zwever bepaal je hier meestal zelf wanneer je loskoppelt. </a:t>
            </a:r>
          </a:p>
          <a:p>
            <a:pPr marL="171450" indent="-171450">
              <a:buFontTx/>
              <a:buChar char="-"/>
            </a:pPr>
            <a:r>
              <a:rPr lang="nl-BE" baseline="0" dirty="0"/>
              <a:t>Je moet recente sleep ervaring hebben. Het is meestal een relatief korte kabel en de </a:t>
            </a:r>
            <a:r>
              <a:rPr lang="nl-BE" baseline="0" dirty="0" err="1"/>
              <a:t>sleeps</a:t>
            </a:r>
            <a:r>
              <a:rPr lang="nl-BE" baseline="0" dirty="0"/>
              <a:t> kunnen bruut en turbulent zijn</a:t>
            </a:r>
          </a:p>
          <a:p>
            <a:pPr marL="171450" indent="-171450">
              <a:buFontTx/>
              <a:buChar char="-"/>
            </a:pPr>
            <a:r>
              <a:rPr lang="nl-BE" baseline="0" dirty="0"/>
              <a:t>Informeer jezelf over de lokale sleepregels</a:t>
            </a:r>
          </a:p>
          <a:p>
            <a:pPr marL="171450" indent="-171450">
              <a:buFontTx/>
              <a:buChar char="-"/>
            </a:pPr>
            <a:r>
              <a:rPr lang="nl-BE" baseline="0" dirty="0"/>
              <a:t>Melden indien onervaren en sleep voldoende hoog. Zo heb je voldoende tijd om aansluiting te vinden met het stijgen.</a:t>
            </a:r>
          </a:p>
          <a:p>
            <a:pPr marL="171450" indent="-171450">
              <a:buFontTx/>
              <a:buChar char="-"/>
            </a:pPr>
            <a:r>
              <a:rPr lang="nl-BE" baseline="0" dirty="0"/>
              <a:t>Sleper neemt meestal stijgen mee langs de bergen, blijf recht achter hem hangen. Niet van de berg wegsturen want zo wordt de sleep ongecoördineerd en kan je de sleper naar de helling toe trekken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49</a:t>
            </a:fld>
            <a:endParaRPr lang="nl-NL"/>
          </a:p>
        </p:txBody>
      </p:sp>
    </p:spTree>
    <p:extLst>
      <p:ext uri="{BB962C8B-B14F-4D97-AF65-F5344CB8AC3E}">
        <p14:creationId xmlns:p14="http://schemas.microsoft.com/office/powerpoint/2010/main" val="2355775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Golf ontstaat waar aanmerkelijk dichtheidsverschil aanwezig is.</a:t>
            </a:r>
            <a:endParaRPr lang="en-US" dirty="0"/>
          </a:p>
          <a:p>
            <a:pPr marL="171450" indent="-171450">
              <a:buFontTx/>
              <a:buChar char="-"/>
            </a:pPr>
            <a:r>
              <a:rPr lang="nl-BE" dirty="0"/>
              <a:t>Voorwaarden</a:t>
            </a:r>
            <a:r>
              <a:rPr lang="nl-BE" baseline="0" dirty="0"/>
              <a:t> voor golf:</a:t>
            </a:r>
          </a:p>
          <a:p>
            <a:pPr marL="628650" lvl="1" indent="-171450">
              <a:buFontTx/>
              <a:buChar char="-"/>
            </a:pPr>
            <a:r>
              <a:rPr lang="nl-BE" baseline="0" dirty="0"/>
              <a:t>Krachtige bovenwind vrijwel loodrecht op de bergketen</a:t>
            </a:r>
          </a:p>
          <a:p>
            <a:pPr marL="628650" lvl="1" indent="-171450">
              <a:buFontTx/>
              <a:buChar char="-"/>
            </a:pPr>
            <a:r>
              <a:rPr lang="nl-BE" baseline="0" dirty="0"/>
              <a:t>Onstabiele onderste laag die niet ver boven de toppen mag uitkomen</a:t>
            </a:r>
          </a:p>
          <a:p>
            <a:pPr marL="628650" lvl="1" indent="-171450">
              <a:buFontTx/>
              <a:buChar char="-"/>
            </a:pPr>
            <a:r>
              <a:rPr lang="nl-BE" baseline="0" dirty="0"/>
              <a:t>Gevolgd door een stabiele bovenste laag waar de wind toeneemt met de hoogte</a:t>
            </a:r>
          </a:p>
          <a:p>
            <a:pPr marL="628650" lvl="1" indent="-171450">
              <a:buFontTx/>
              <a:buChar char="-"/>
            </a:pPr>
            <a:r>
              <a:rPr lang="nl-BE" baseline="0" dirty="0"/>
              <a:t>Daarboven weer een onstabiele laag</a:t>
            </a:r>
          </a:p>
          <a:p>
            <a:pPr marL="0" lvl="1" indent="-171450">
              <a:buFontTx/>
              <a:buChar char="-"/>
            </a:pPr>
            <a:r>
              <a:rPr lang="nl-BE" dirty="0"/>
              <a:t>Voorwaarden treden vooral op in de herfst en het vroege voorjaar</a:t>
            </a:r>
          </a:p>
          <a:p>
            <a:pPr marL="0" lvl="1" indent="-171450">
              <a:buFontTx/>
              <a:buChar char="-"/>
            </a:pPr>
            <a:r>
              <a:rPr lang="nl-BE" dirty="0"/>
              <a:t>Wind moet aan de windzijde gedwongen omhoog. Bij voldoende luchtvochtigheid vormt zich</a:t>
            </a:r>
            <a:r>
              <a:rPr lang="nl-BE" baseline="0" dirty="0"/>
              <a:t> de </a:t>
            </a:r>
            <a:r>
              <a:rPr lang="nl-BE" baseline="0" dirty="0" err="1"/>
              <a:t>kamwolk</a:t>
            </a:r>
            <a:r>
              <a:rPr lang="nl-BE" baseline="0" dirty="0"/>
              <a:t> (stratus soort wolk)</a:t>
            </a:r>
          </a:p>
          <a:p>
            <a:pPr marL="0" lvl="1" indent="-171450">
              <a:buFontTx/>
              <a:buChar char="-"/>
            </a:pPr>
            <a:r>
              <a:rPr lang="nl-BE" baseline="0" dirty="0" err="1"/>
              <a:t>Kamwolk</a:t>
            </a:r>
            <a:r>
              <a:rPr lang="nl-BE" baseline="0" dirty="0"/>
              <a:t> lost op aan de lijzijde doordat de lucht daar weer daalt</a:t>
            </a:r>
          </a:p>
          <a:p>
            <a:pPr marL="0" lvl="1" indent="-171450">
              <a:buFontTx/>
              <a:buChar char="-"/>
            </a:pPr>
            <a:r>
              <a:rPr lang="nl-BE" baseline="0" dirty="0"/>
              <a:t>Hier ontstaat het </a:t>
            </a:r>
            <a:r>
              <a:rPr lang="nl-BE" baseline="0" dirty="0" err="1"/>
              <a:t>föhngat</a:t>
            </a:r>
            <a:r>
              <a:rPr lang="nl-BE" baseline="0" dirty="0"/>
              <a:t>: gat achter de bevolking</a:t>
            </a:r>
          </a:p>
          <a:p>
            <a:pPr marL="0" lvl="1" indent="-171450">
              <a:buFontTx/>
              <a:buChar char="-"/>
            </a:pPr>
            <a:r>
              <a:rPr lang="nl-BE" baseline="0" dirty="0"/>
              <a:t>Achter de kam ontstaat de rotorwolk (zichtbaar bij genoeg luchtvochtigheid)</a:t>
            </a:r>
          </a:p>
          <a:p>
            <a:pPr marL="285750" lvl="2" indent="0">
              <a:buFontTx/>
              <a:buNone/>
            </a:pPr>
            <a:r>
              <a:rPr lang="nl-BE" baseline="0" dirty="0"/>
              <a:t>-&gt; gevaarlijk om in te vliegen!</a:t>
            </a:r>
          </a:p>
          <a:p>
            <a:pPr marL="457200" lvl="2" indent="-171450">
              <a:buFontTx/>
              <a:buChar char="-"/>
            </a:pPr>
            <a:r>
              <a:rPr lang="nl-BE" baseline="0" dirty="0"/>
              <a:t>Rotorwolk blijft op dezelfde plaats staan, hierboven bevindt zich de golf</a:t>
            </a:r>
          </a:p>
          <a:p>
            <a:pPr marL="0" lvl="2" indent="-171450">
              <a:buFontTx/>
              <a:buChar char="-"/>
            </a:pPr>
            <a:r>
              <a:rPr lang="nl-BE" baseline="0" dirty="0"/>
              <a:t>Om aansluiting te vinden met de golf kan je je tot in de golf laten slepen. Onderste laag is enorm turbulent, voldoende (recente) sleepervaring is nodig!</a:t>
            </a:r>
          </a:p>
          <a:p>
            <a:pPr marL="0" lvl="2" indent="-171450">
              <a:buFontTx/>
              <a:buChar char="-"/>
            </a:pPr>
            <a:r>
              <a:rPr lang="nl-BE" baseline="0" dirty="0"/>
              <a:t>Stijgen in de golf is meestal heel stabiel en kan ook heel krachtig zijn</a:t>
            </a:r>
          </a:p>
          <a:p>
            <a:pPr marL="0" lvl="2" indent="-171450">
              <a:buFontTx/>
              <a:buChar char="-"/>
            </a:pPr>
            <a:r>
              <a:rPr lang="nl-BE" baseline="0" dirty="0"/>
              <a:t>Boven in de golf kunnen zich </a:t>
            </a:r>
            <a:r>
              <a:rPr lang="nl-BE" baseline="0" dirty="0" err="1"/>
              <a:t>lenticularis</a:t>
            </a:r>
            <a:r>
              <a:rPr lang="nl-BE" baseline="0" dirty="0"/>
              <a:t> wolken vormen</a:t>
            </a:r>
          </a:p>
          <a:p>
            <a:pPr marL="0" lvl="2" indent="-171450">
              <a:buFontTx/>
              <a:buChar char="-"/>
            </a:pPr>
            <a:r>
              <a:rPr lang="nl-BE" baseline="0" dirty="0" err="1"/>
              <a:t>Lenti’s</a:t>
            </a:r>
            <a:r>
              <a:rPr lang="nl-BE" baseline="0" dirty="0"/>
              <a:t>, rotorwolken en </a:t>
            </a:r>
            <a:r>
              <a:rPr lang="nl-BE" baseline="0" dirty="0" err="1"/>
              <a:t>kamwolk</a:t>
            </a:r>
            <a:r>
              <a:rPr lang="nl-BE" baseline="0" dirty="0"/>
              <a:t> blijven altijd op dezelfde plaats</a:t>
            </a:r>
          </a:p>
          <a:p>
            <a:pPr marL="0" lvl="2" indent="-171450">
              <a:buFontTx/>
              <a:buChar char="-"/>
            </a:pPr>
            <a:r>
              <a:rPr lang="nl-BE" baseline="0" dirty="0"/>
              <a:t>In de golf blijf je zo veel mogelijk op dezelfde plaats vliegen</a:t>
            </a:r>
          </a:p>
          <a:p>
            <a:pPr marL="0" lvl="1" indent="-171450">
              <a:buFontTx/>
              <a:buChar char="-"/>
            </a:pPr>
            <a:endParaRPr lang="nl-BE"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50</a:t>
            </a:fld>
            <a:endParaRPr lang="nl-NL"/>
          </a:p>
        </p:txBody>
      </p:sp>
    </p:spTree>
    <p:extLst>
      <p:ext uri="{BB962C8B-B14F-4D97-AF65-F5344CB8AC3E}">
        <p14:creationId xmlns:p14="http://schemas.microsoft.com/office/powerpoint/2010/main" val="1864278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Tx/>
              <a:buChar char="-"/>
            </a:pPr>
            <a:r>
              <a:rPr lang="nl-BE" dirty="0"/>
              <a:t>Boven 3500m (</a:t>
            </a:r>
            <a:r>
              <a:rPr lang="nl-BE" baseline="0" dirty="0"/>
              <a:t> 11500ft !?) vliegen we met zuurstof</a:t>
            </a:r>
          </a:p>
          <a:p>
            <a:pPr marL="171450" indent="-171450">
              <a:buFontTx/>
              <a:buChar char="-"/>
            </a:pPr>
            <a:r>
              <a:rPr lang="nl-BE" baseline="0" dirty="0"/>
              <a:t>Controleer het zuurstofsysteem</a:t>
            </a:r>
          </a:p>
          <a:p>
            <a:pPr marL="628650" lvl="1" indent="-171450">
              <a:buFontTx/>
              <a:buChar char="-"/>
            </a:pPr>
            <a:r>
              <a:rPr lang="nl-BE" baseline="0" dirty="0"/>
              <a:t>Kraan van de fles open en systeem lekvrij</a:t>
            </a:r>
          </a:p>
          <a:p>
            <a:pPr marL="628650" lvl="1" indent="-171450">
              <a:buFontTx/>
              <a:buChar char="-"/>
            </a:pPr>
            <a:r>
              <a:rPr lang="nl-BE" baseline="0" dirty="0"/>
              <a:t>Slangen niet afgekneld</a:t>
            </a:r>
          </a:p>
          <a:p>
            <a:pPr marL="628650" lvl="1" indent="-171450">
              <a:buFontTx/>
              <a:buChar char="-"/>
            </a:pPr>
            <a:r>
              <a:rPr lang="nl-BE" baseline="0" dirty="0"/>
              <a:t>Inhoud van de fles in de gaten houden</a:t>
            </a:r>
          </a:p>
          <a:p>
            <a:pPr marL="628650" lvl="1" indent="-171450">
              <a:buFontTx/>
              <a:buChar char="-"/>
            </a:pPr>
            <a:r>
              <a:rPr lang="nl-BE" baseline="0" dirty="0"/>
              <a:t>Zuurstofinstallatie moet gekeurd zijn</a:t>
            </a:r>
          </a:p>
          <a:p>
            <a:pPr marL="628650" lvl="1" indent="-171450">
              <a:buFontTx/>
              <a:buChar char="-"/>
            </a:pPr>
            <a:r>
              <a:rPr lang="nl-BE" baseline="0" dirty="0"/>
              <a:t>Zorg dat hij goed schoon, vetvrij en droog is als je hem gaat gebruiken (vet kan ontbranden in contact met zuurstof)</a:t>
            </a:r>
          </a:p>
          <a:p>
            <a:pPr marL="628650" lvl="1" indent="-171450">
              <a:buFontTx/>
              <a:buChar char="-"/>
            </a:pPr>
            <a:r>
              <a:rPr lang="nl-BE" baseline="0" dirty="0"/>
              <a:t>Gevuld met zuurstof geschikt om te vliegen</a:t>
            </a:r>
          </a:p>
          <a:p>
            <a:pPr marL="628650" lvl="1" indent="-171450">
              <a:buFontTx/>
              <a:buChar char="-"/>
            </a:pPr>
            <a:r>
              <a:rPr lang="nl-BE" baseline="0" dirty="0"/>
              <a:t>Vocht in het systeem kan op grote hoogte bevriezen door lage temperaturen</a:t>
            </a:r>
          </a:p>
          <a:p>
            <a:pPr marL="628650" lvl="1" indent="-171450">
              <a:buFontTx/>
              <a:buChar char="-"/>
            </a:pPr>
            <a:endParaRPr lang="nl-BE" baseline="0" dirty="0"/>
          </a:p>
          <a:p>
            <a:pPr marL="628650" lvl="1" indent="-171450">
              <a:buFontTx/>
              <a:buChar char="-"/>
            </a:pPr>
            <a:endParaRPr lang="nl-BE" baseline="0" dirty="0"/>
          </a:p>
          <a:p>
            <a:pPr marL="0" lvl="1" indent="-171450">
              <a:buFontTx/>
              <a:buChar char="-"/>
            </a:pPr>
            <a:r>
              <a:rPr lang="nl-BE" dirty="0"/>
              <a:t>Indien het systeem op</a:t>
            </a:r>
            <a:r>
              <a:rPr lang="nl-BE" baseline="0" dirty="0"/>
              <a:t> 7000m faalt raak je bewusteloos na ongeveer 10min. 1 oplossing: zo snel mogelijk naar beneden!!</a:t>
            </a:r>
          </a:p>
          <a:p>
            <a:pPr marL="0" lvl="1" indent="-171450">
              <a:buFontTx/>
              <a:buChar char="-"/>
            </a:pPr>
            <a:r>
              <a:rPr lang="nl-BE" baseline="0" dirty="0"/>
              <a:t>Signalen dat het systeem niet goed werkt en hypoxie dreigt</a:t>
            </a:r>
          </a:p>
          <a:p>
            <a:pPr marL="457200" lvl="2" indent="-171450">
              <a:buFontTx/>
              <a:buChar char="-"/>
            </a:pPr>
            <a:r>
              <a:rPr lang="nl-BE" baseline="0" dirty="0"/>
              <a:t>Hartkloppingen</a:t>
            </a:r>
          </a:p>
          <a:p>
            <a:pPr marL="457200" lvl="2" indent="-171450">
              <a:buFontTx/>
              <a:buChar char="-"/>
            </a:pPr>
            <a:r>
              <a:rPr lang="nl-BE" baseline="0" dirty="0"/>
              <a:t>Euforisch gevoel</a:t>
            </a:r>
          </a:p>
          <a:p>
            <a:pPr marL="457200" lvl="2" indent="-171450">
              <a:buFontTx/>
              <a:buChar char="-"/>
            </a:pPr>
            <a:r>
              <a:rPr lang="nl-BE" baseline="0" dirty="0"/>
              <a:t>Blauwe nagels</a:t>
            </a:r>
          </a:p>
          <a:p>
            <a:pPr marL="457200" lvl="2" indent="-171450">
              <a:buFontTx/>
              <a:buChar char="-"/>
            </a:pPr>
            <a:r>
              <a:rPr lang="nl-BE" baseline="0" dirty="0"/>
              <a:t>Niet goed uit de woorden kunnen</a:t>
            </a:r>
          </a:p>
          <a:p>
            <a:pPr marL="0" lvl="2" indent="-171450">
              <a:buFontTx/>
              <a:buChar char="-"/>
            </a:pPr>
            <a:r>
              <a:rPr lang="nl-BE" baseline="0" dirty="0"/>
              <a:t>Olie / vet op bv uw lippen smeren kan tot brandwonden leiden in contact met zuurstof</a:t>
            </a:r>
          </a:p>
          <a:p>
            <a:pPr marL="0" lvl="2" indent="-171450">
              <a:buFontTx/>
              <a:buChar char="-"/>
            </a:pPr>
            <a:r>
              <a:rPr lang="nl-BE" baseline="0" dirty="0"/>
              <a:t>Meeste zuurstofsystemen hebben zuurstofregelaars met 2 standen</a:t>
            </a:r>
          </a:p>
          <a:p>
            <a:pPr marL="457200" lvl="3" indent="-171450">
              <a:buFontTx/>
              <a:buChar char="-"/>
            </a:pPr>
            <a:r>
              <a:rPr lang="nl-BE" baseline="0" dirty="0"/>
              <a:t>2 liter zuurstof per minuut</a:t>
            </a:r>
          </a:p>
          <a:p>
            <a:pPr marL="914400" lvl="4" indent="-171450">
              <a:buFontTx/>
              <a:buChar char="-"/>
            </a:pPr>
            <a:r>
              <a:rPr lang="nl-BE" baseline="0" dirty="0"/>
              <a:t>Constant flow systeem</a:t>
            </a:r>
          </a:p>
          <a:p>
            <a:pPr marL="914400" lvl="4" indent="-171450">
              <a:buFontTx/>
              <a:buChar char="-"/>
            </a:pPr>
            <a:r>
              <a:rPr lang="nl-BE" baseline="0" dirty="0"/>
              <a:t>Goed voor vluchten 3500m – 5000m</a:t>
            </a:r>
          </a:p>
          <a:p>
            <a:pPr marL="457200" lvl="3" indent="-171450">
              <a:buFontTx/>
              <a:buChar char="-"/>
            </a:pPr>
            <a:r>
              <a:rPr lang="nl-BE" baseline="0" dirty="0"/>
              <a:t>4 liter zuurstof per minuut</a:t>
            </a:r>
          </a:p>
          <a:p>
            <a:pPr marL="914400" lvl="4" indent="-171450">
              <a:buFontTx/>
              <a:buChar char="-"/>
            </a:pPr>
            <a:r>
              <a:rPr lang="nl-BE" baseline="0" dirty="0"/>
              <a:t>Constant flow systeem</a:t>
            </a:r>
          </a:p>
          <a:p>
            <a:pPr marL="914400" lvl="4" indent="-171450">
              <a:buFontTx/>
              <a:buChar char="-"/>
            </a:pPr>
            <a:r>
              <a:rPr lang="nl-BE" baseline="0" dirty="0"/>
              <a:t>Goed voor vluchten 5000m – 7000m</a:t>
            </a:r>
          </a:p>
          <a:p>
            <a:pPr marL="0" lvl="4" indent="-171450">
              <a:buFontTx/>
              <a:buChar char="-"/>
            </a:pPr>
            <a:r>
              <a:rPr lang="nl-BE" baseline="0" dirty="0"/>
              <a:t>Voor vluchten boven 8000m heb je een ‘on </a:t>
            </a:r>
            <a:r>
              <a:rPr lang="nl-BE" baseline="0" dirty="0" err="1"/>
              <a:t>demand</a:t>
            </a:r>
            <a:r>
              <a:rPr lang="nl-BE" baseline="0" dirty="0"/>
              <a:t>’ zuurstofapparaat nodig. De bovenstaande zijn hiervoor niet geschikt</a:t>
            </a:r>
          </a:p>
          <a:p>
            <a:pPr marL="0" lvl="4" indent="-171450">
              <a:buFontTx/>
              <a:buChar char="-"/>
            </a:pPr>
            <a:r>
              <a:rPr lang="nl-BE" baseline="0" dirty="0"/>
              <a:t>Druk in een volle zuurstoffles 150bar. Een fles van 4l levert dan 600l zuurstof</a:t>
            </a:r>
          </a:p>
          <a:p>
            <a:pPr marL="457200" lvl="5" indent="-171450">
              <a:buFontTx/>
              <a:buChar char="-"/>
            </a:pPr>
            <a:r>
              <a:rPr lang="nl-BE" baseline="0" dirty="0"/>
              <a:t>2l/min -&gt; 5 uur</a:t>
            </a:r>
          </a:p>
          <a:p>
            <a:pPr marL="457200" lvl="5" indent="-171450">
              <a:buFontTx/>
              <a:buChar char="-"/>
            </a:pPr>
            <a:r>
              <a:rPr lang="nl-BE" baseline="0" dirty="0"/>
              <a:t>4l/min -&gt; 2,5 uur</a:t>
            </a:r>
          </a:p>
          <a:p>
            <a:pPr marL="914400" lvl="4" indent="-171450">
              <a:buFontTx/>
              <a:buChar char="-"/>
            </a:pPr>
            <a:endParaRPr lang="nl-BE" baseline="0" dirty="0" smtClean="0"/>
          </a:p>
          <a:p>
            <a:pPr marL="0" lvl="4" indent="-171450">
              <a:buFontTx/>
              <a:buChar char="-"/>
            </a:pPr>
            <a:r>
              <a:rPr lang="nl-BE" baseline="0" dirty="0" smtClean="0"/>
              <a:t>Het on </a:t>
            </a:r>
            <a:r>
              <a:rPr lang="nl-BE" baseline="0" dirty="0" err="1" smtClean="0"/>
              <a:t>demand</a:t>
            </a:r>
            <a:r>
              <a:rPr lang="nl-BE" baseline="0" dirty="0" smtClean="0"/>
              <a:t> systeem is meer en meer verspreid voor alle vluchten waarop zuurstof nodig is/gebruikt wordt.</a:t>
            </a:r>
          </a:p>
          <a:p>
            <a:pPr marL="742950" lvl="4" indent="0">
              <a:buFontTx/>
              <a:buNone/>
            </a:pPr>
            <a:endParaRPr lang="nl-BE" baseline="0" dirty="0"/>
          </a:p>
          <a:p>
            <a:pPr marL="457200" lvl="2" indent="-171450">
              <a:buFontTx/>
              <a:buChar char="-"/>
            </a:pPr>
            <a:endParaRPr lang="nl-BE" baseline="0" dirty="0"/>
          </a:p>
          <a:p>
            <a:pPr marL="0" lvl="1" indent="-171450">
              <a:buFontTx/>
              <a:buChar char="-"/>
            </a:pPr>
            <a:endParaRPr lang="nl-BE"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51</a:t>
            </a:fld>
            <a:endParaRPr lang="nl-NL"/>
          </a:p>
        </p:txBody>
      </p:sp>
    </p:spTree>
    <p:extLst>
      <p:ext uri="{BB962C8B-B14F-4D97-AF65-F5344CB8AC3E}">
        <p14:creationId xmlns:p14="http://schemas.microsoft.com/office/powerpoint/2010/main" val="2018031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a:t>Weersverslechtering:</a:t>
            </a:r>
          </a:p>
          <a:p>
            <a:pPr marL="171450" indent="-171450">
              <a:buFontTx/>
              <a:buChar char="-"/>
            </a:pPr>
            <a:r>
              <a:rPr lang="nl-BE" baseline="0" dirty="0"/>
              <a:t>Houdt radiocontact met de grond, zij kunnen je op de hoogte houden van eventueel dichttrekken van een wolkendek, aankomende onweders. Vlieg in dit geval terug naar je vliegveld of kies een ander vliegveld om veilig te kunnen landen</a:t>
            </a:r>
          </a:p>
          <a:p>
            <a:pPr marL="171450" indent="-171450">
              <a:buFontTx/>
              <a:buChar char="-"/>
            </a:pPr>
            <a:r>
              <a:rPr lang="nl-BE" baseline="0" dirty="0"/>
              <a:t>Ook collega zwevers kunnen je hier veel info over geven</a:t>
            </a:r>
          </a:p>
          <a:p>
            <a:pPr marL="0" indent="0">
              <a:buFontTx/>
              <a:buNone/>
            </a:pPr>
            <a:endParaRPr lang="nl-BE" baseline="0" dirty="0"/>
          </a:p>
          <a:p>
            <a:pPr marL="0" indent="0">
              <a:buFontTx/>
              <a:buNone/>
            </a:pPr>
            <a:r>
              <a:rPr lang="nl-BE" baseline="0" dirty="0"/>
              <a:t>Sunset</a:t>
            </a:r>
          </a:p>
          <a:p>
            <a:pPr marL="171450" indent="-171450">
              <a:buFontTx/>
              <a:buChar char="-"/>
            </a:pPr>
            <a:r>
              <a:rPr lang="nl-BE" baseline="0" dirty="0"/>
              <a:t>Op hoogte kan het nog licht zijn omdat de zon nog hoger boven de horizon staat</a:t>
            </a:r>
          </a:p>
          <a:p>
            <a:pPr marL="171450" indent="-171450">
              <a:buFontTx/>
              <a:buChar char="-"/>
            </a:pPr>
            <a:r>
              <a:rPr lang="nl-BE" baseline="0" dirty="0"/>
              <a:t>Op de grond is hij al veel lager en verdwijnt soms achter de bergen waardoor het heel snel donker wordt</a:t>
            </a:r>
          </a:p>
          <a:p>
            <a:pPr marL="171450" indent="-171450">
              <a:buFontTx/>
              <a:buChar char="-"/>
            </a:pPr>
            <a:r>
              <a:rPr lang="nl-BE" baseline="0" dirty="0"/>
              <a:t>Land voor zonsondergang</a:t>
            </a:r>
          </a:p>
          <a:p>
            <a:pPr marL="171450" indent="-171450">
              <a:buFontTx/>
              <a:buChar char="-"/>
            </a:pPr>
            <a:r>
              <a:rPr lang="nl-BE" baseline="0" dirty="0"/>
              <a:t>Zakken kan tijd kosten, vanop grote hoogte al snel 30 min. </a:t>
            </a:r>
          </a:p>
          <a:p>
            <a:pPr marL="171450" indent="-171450">
              <a:buFontTx/>
              <a:buChar char="-"/>
            </a:pPr>
            <a:r>
              <a:rPr lang="nl-BE" baseline="0" dirty="0"/>
              <a:t>Beperk de daalsnelheid zodat de opwarming van het zweefvliegtuig geleidelijk gebeurt. Dit voorkomt scheuren in de </a:t>
            </a:r>
            <a:r>
              <a:rPr lang="nl-BE" baseline="0" dirty="0" err="1"/>
              <a:t>gelcoat</a:t>
            </a:r>
            <a:endParaRPr lang="nl-BE" baseline="0" dirty="0"/>
          </a:p>
          <a:p>
            <a:pPr marL="171450" indent="-171450">
              <a:buFontTx/>
              <a:buChar char="-"/>
            </a:pPr>
            <a:endParaRPr lang="nl-BE" baseline="0" dirty="0"/>
          </a:p>
          <a:p>
            <a:pPr marL="0" indent="0">
              <a:buFontTx/>
              <a:buNone/>
            </a:pPr>
            <a:r>
              <a:rPr lang="nl-BE" baseline="0" dirty="0"/>
              <a:t>Temperatuur op hoogte</a:t>
            </a:r>
          </a:p>
          <a:p>
            <a:pPr marL="171450" indent="-171450">
              <a:buFontTx/>
              <a:buChar char="-"/>
            </a:pPr>
            <a:r>
              <a:rPr lang="nl-BE" baseline="0" dirty="0"/>
              <a:t>Op 7000m is het ongeveer 45°C kouder als op de grond</a:t>
            </a:r>
          </a:p>
          <a:p>
            <a:pPr marL="171450" indent="-171450">
              <a:buFontTx/>
              <a:buChar char="-"/>
            </a:pPr>
            <a:r>
              <a:rPr lang="nl-BE" baseline="0" dirty="0"/>
              <a:t>Temperatuur neemt af met 2°C/1000ft ~ 1°C/ 100-200m</a:t>
            </a:r>
          </a:p>
          <a:p>
            <a:pPr marL="171450" indent="-171450">
              <a:buFontTx/>
              <a:buChar char="-"/>
            </a:pPr>
            <a:r>
              <a:rPr lang="nl-BE" baseline="0" dirty="0"/>
              <a:t>Warme kleding is enorm belangrijk. Draag goed isolerende kleding, handschoenen, muts, zonnebril, (voetverwarming?)</a:t>
            </a:r>
          </a:p>
          <a:p>
            <a:pPr marL="171450" indent="-171450">
              <a:buFontTx/>
              <a:buChar char="-"/>
            </a:pPr>
            <a:r>
              <a:rPr lang="nl-BE" baseline="0" dirty="0"/>
              <a:t>Ventilatie helemaal open om het bevriezen van uitgeademde lucht aan de binnenkant van de cockpit te vermijden</a:t>
            </a:r>
          </a:p>
          <a:p>
            <a:pPr marL="0" indent="0">
              <a:buFontTx/>
              <a:buNone/>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52</a:t>
            </a:fld>
            <a:endParaRPr lang="nl-NL"/>
          </a:p>
        </p:txBody>
      </p:sp>
    </p:spTree>
    <p:extLst>
      <p:ext uri="{BB962C8B-B14F-4D97-AF65-F5344CB8AC3E}">
        <p14:creationId xmlns:p14="http://schemas.microsoft.com/office/powerpoint/2010/main" val="165827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Maximale snelheid is de ware luchtsnelheid van het vliegtuig</a:t>
            </a:r>
          </a:p>
          <a:p>
            <a:pPr marL="171450" indent="-171450">
              <a:buFontTx/>
              <a:buChar char="-"/>
            </a:pPr>
            <a:r>
              <a:rPr lang="nl-BE" dirty="0"/>
              <a:t>Op onze instrumenten zien we enkel de IAS </a:t>
            </a:r>
          </a:p>
          <a:p>
            <a:pPr marL="628650" lvl="1" indent="-171450">
              <a:buFontTx/>
              <a:buChar char="-"/>
            </a:pPr>
            <a:r>
              <a:rPr lang="nl-BE" dirty="0"/>
              <a:t>IAS</a:t>
            </a:r>
            <a:r>
              <a:rPr lang="nl-BE" baseline="0" dirty="0"/>
              <a:t> -&gt; CAS	correctie voor instrument fout en positie fout</a:t>
            </a:r>
          </a:p>
          <a:p>
            <a:pPr marL="628650" lvl="1" indent="-171450">
              <a:buFontTx/>
              <a:buChar char="-"/>
            </a:pPr>
            <a:r>
              <a:rPr lang="nl-BE" baseline="0" dirty="0"/>
              <a:t>CAS -&gt; EAS	correctie voor samendrukbaarheid</a:t>
            </a:r>
          </a:p>
          <a:p>
            <a:pPr marL="628650" lvl="1" indent="-171450">
              <a:buFontTx/>
              <a:buChar char="-"/>
            </a:pPr>
            <a:r>
              <a:rPr lang="nl-BE" baseline="0" dirty="0"/>
              <a:t>EAS -&gt; TAS	correctie voor dichtheid</a:t>
            </a:r>
          </a:p>
          <a:p>
            <a:pPr marL="0" lvl="1" indent="-171450">
              <a:buFontTx/>
              <a:buChar char="-"/>
            </a:pPr>
            <a:r>
              <a:rPr lang="nl-BE" dirty="0"/>
              <a:t>In elk handboek staat een tabel met maximale snelheden</a:t>
            </a:r>
            <a:r>
              <a:rPr lang="nl-BE" baseline="0" dirty="0"/>
              <a:t> die op hoogte gevlogen mogen worden</a:t>
            </a:r>
            <a:endParaRPr lang="en-US" baseline="0" dirty="0"/>
          </a:p>
          <a:p>
            <a:pPr marL="457200" lvl="2" indent="-171450">
              <a:buFontTx/>
              <a:buChar char="-"/>
            </a:pPr>
            <a:r>
              <a:rPr lang="nl-BE" baseline="0" dirty="0"/>
              <a:t>Er kan ook een (voor veel toestellen verplichte) </a:t>
            </a:r>
            <a:r>
              <a:rPr lang="nl-BE" baseline="0" dirty="0" err="1"/>
              <a:t>placard</a:t>
            </a:r>
            <a:r>
              <a:rPr lang="nl-BE" baseline="0" dirty="0"/>
              <a:t> in het vliegtuig hangen om deze snel terug te vinden</a:t>
            </a:r>
          </a:p>
          <a:p>
            <a:pPr marL="457200" lvl="2" indent="-171450">
              <a:buFontTx/>
              <a:buChar char="-"/>
            </a:pPr>
            <a:r>
              <a:rPr lang="nl-BE" baseline="0" dirty="0"/>
              <a:t>Voor onze vlieghoogtes in het vlakke land is hier weinig/geen verschil in</a:t>
            </a:r>
          </a:p>
        </p:txBody>
      </p:sp>
      <p:sp>
        <p:nvSpPr>
          <p:cNvPr id="4" name="Slide Number Placeholder 3"/>
          <p:cNvSpPr>
            <a:spLocks noGrp="1"/>
          </p:cNvSpPr>
          <p:nvPr>
            <p:ph type="sldNum" sz="quarter" idx="10"/>
          </p:nvPr>
        </p:nvSpPr>
        <p:spPr/>
        <p:txBody>
          <a:bodyPr/>
          <a:lstStyle/>
          <a:p>
            <a:fld id="{5407CC32-1F34-47A2-A23E-DBD99CA99648}" type="slidenum">
              <a:rPr lang="nl-NL" smtClean="0"/>
              <a:pPr/>
              <a:t>53</a:t>
            </a:fld>
            <a:endParaRPr lang="nl-NL"/>
          </a:p>
        </p:txBody>
      </p:sp>
    </p:spTree>
    <p:extLst>
      <p:ext uri="{BB962C8B-B14F-4D97-AF65-F5344CB8AC3E}">
        <p14:creationId xmlns:p14="http://schemas.microsoft.com/office/powerpoint/2010/main" val="709894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171450" indent="-171450">
              <a:buFontTx/>
              <a:buChar char="-"/>
            </a:pPr>
            <a:r>
              <a:rPr lang="nl-BE" dirty="0"/>
              <a:t>Goede</a:t>
            </a:r>
            <a:r>
              <a:rPr lang="nl-BE" baseline="0" dirty="0"/>
              <a:t> landing begint met een goed circuit</a:t>
            </a:r>
          </a:p>
          <a:p>
            <a:pPr marL="171450" indent="-171450">
              <a:buFontTx/>
              <a:buChar char="-"/>
            </a:pPr>
            <a:r>
              <a:rPr lang="nl-BE" baseline="0" dirty="0"/>
              <a:t>Het zweefvliegcircuit is eigenlijk een veiligheidsprocedure</a:t>
            </a:r>
          </a:p>
          <a:p>
            <a:pPr marL="171450" indent="-171450">
              <a:buFontTx/>
              <a:buChar char="-"/>
            </a:pPr>
            <a:r>
              <a:rPr lang="nl-BE" baseline="0" dirty="0"/>
              <a:t>Je maakt door het circuit aan iedereen duidelijk dat je gaat landen</a:t>
            </a:r>
          </a:p>
          <a:p>
            <a:pPr marL="171450" indent="-171450">
              <a:buFontTx/>
              <a:buChar char="-"/>
            </a:pPr>
            <a:r>
              <a:rPr lang="nl-BE" baseline="0" dirty="0"/>
              <a:t>Anderen die landen volgen dezelfde procedure, je weet dus wat wanneer te verwachten</a:t>
            </a:r>
            <a:endParaRPr lang="nl-BE" dirty="0"/>
          </a:p>
          <a:p>
            <a:endParaRPr lang="nl-BE" dirty="0"/>
          </a:p>
          <a:p>
            <a:r>
              <a:rPr lang="nl-BE" dirty="0"/>
              <a:t>Aanknopingspunt</a:t>
            </a:r>
            <a:endParaRPr lang="en-US" dirty="0"/>
          </a:p>
          <a:p>
            <a:pPr marL="171450" indent="-171450">
              <a:buFontTx/>
              <a:buChar char="-"/>
            </a:pPr>
            <a:r>
              <a:rPr lang="nl-BE" baseline="0" dirty="0"/>
              <a:t>Bevindt zich meestal op 200m, een 500tal meter langs de </a:t>
            </a:r>
            <a:r>
              <a:rPr lang="nl-BE" baseline="0" dirty="0" err="1"/>
              <a:t>lierbaan</a:t>
            </a:r>
            <a:r>
              <a:rPr lang="nl-BE" baseline="0" dirty="0"/>
              <a:t>/het vliegveld</a:t>
            </a:r>
          </a:p>
          <a:p>
            <a:pPr marL="171450" indent="-171450">
              <a:buFontTx/>
              <a:buChar char="-"/>
            </a:pPr>
            <a:endParaRPr lang="nl-BE" baseline="0" dirty="0"/>
          </a:p>
          <a:p>
            <a:pPr marL="0" indent="0">
              <a:buFontTx/>
              <a:buNone/>
            </a:pPr>
            <a:r>
              <a:rPr lang="nl-BE" dirty="0"/>
              <a:t>Rugwindbeen</a:t>
            </a:r>
          </a:p>
          <a:p>
            <a:pPr marL="171450" indent="-171450">
              <a:buFontTx/>
              <a:buChar char="-"/>
            </a:pPr>
            <a:r>
              <a:rPr lang="nl-BE" dirty="0"/>
              <a:t>Begint aan het aanknopingspunt op 200m hoogte</a:t>
            </a:r>
          </a:p>
          <a:p>
            <a:pPr marL="171450" indent="-171450">
              <a:buFontTx/>
              <a:buChar char="-"/>
            </a:pPr>
            <a:r>
              <a:rPr lang="nl-BE" dirty="0"/>
              <a:t>Is een been parallel met de lierbaan / landingsbaan.</a:t>
            </a:r>
            <a:r>
              <a:rPr lang="nl-BE" baseline="0" dirty="0"/>
              <a:t> Laat je niet vangen door straten, vormen van het vliegveld, ..</a:t>
            </a:r>
          </a:p>
          <a:p>
            <a:pPr marL="171450" indent="-171450">
              <a:buFontTx/>
              <a:buChar char="-"/>
            </a:pPr>
            <a:r>
              <a:rPr lang="nl-BE" baseline="0" dirty="0"/>
              <a:t>We vliegen het circuit aan landingssnelheid. Zo moeten we in de eindaanvlucht de snelheid niet meer wijzigen. ( standaard aanvliegsnelheid + halve waarde </a:t>
            </a:r>
            <a:r>
              <a:rPr lang="nl-BE" baseline="0" dirty="0" err="1"/>
              <a:t>headwind</a:t>
            </a:r>
            <a:r>
              <a:rPr lang="nl-BE" baseline="0" dirty="0"/>
              <a:t> + volledige waarde van de windstoten )</a:t>
            </a:r>
          </a:p>
          <a:p>
            <a:pPr marL="171450" indent="-171450">
              <a:buFontTx/>
              <a:buChar char="-"/>
            </a:pPr>
            <a:r>
              <a:rPr lang="nl-BE" baseline="0" dirty="0"/>
              <a:t>Iedere zwever vliegt ongeveer dezelfde snelheid waardoor we elkaar normaal niet inhalen. Er zijn uiteraard verschillen tussen zweefvliegtuigen</a:t>
            </a:r>
          </a:p>
          <a:p>
            <a:pPr marL="171450" indent="-171450">
              <a:buFontTx/>
              <a:buChar char="-"/>
            </a:pPr>
            <a:r>
              <a:rPr lang="nl-BE" baseline="0" dirty="0"/>
              <a:t>Andere zwevers en motorvliegtuigen in het circuit in de gaten houden</a:t>
            </a:r>
          </a:p>
          <a:p>
            <a:pPr marL="171450" indent="-171450">
              <a:buFontTx/>
              <a:buChar char="-"/>
            </a:pPr>
            <a:endParaRPr lang="nl-BE" baseline="0" dirty="0"/>
          </a:p>
          <a:p>
            <a:pPr marL="0" indent="0">
              <a:buFontTx/>
              <a:buNone/>
            </a:pPr>
            <a:r>
              <a:rPr lang="nl-BE" baseline="0" dirty="0"/>
              <a:t>Checks</a:t>
            </a:r>
          </a:p>
          <a:p>
            <a:pPr marL="171450" indent="-171450">
              <a:buFontTx/>
              <a:buChar char="-"/>
            </a:pPr>
            <a:r>
              <a:rPr lang="nl-BE" baseline="0" dirty="0"/>
              <a:t>4W’S + T aanleren zelfs al zijn ze nog niet allemaal van toepassing</a:t>
            </a:r>
          </a:p>
          <a:p>
            <a:pPr marL="171450" indent="-171450">
              <a:buFontTx/>
              <a:buChar char="-"/>
            </a:pPr>
            <a:r>
              <a:rPr lang="nl-BE" baseline="0" dirty="0"/>
              <a:t>Wind		hoe is de windrichting? Staat er veel/weinig wind?</a:t>
            </a:r>
          </a:p>
          <a:p>
            <a:pPr marL="171450" indent="-171450">
              <a:buFontTx/>
              <a:buChar char="-"/>
            </a:pPr>
            <a:r>
              <a:rPr lang="nl-BE" baseline="0" dirty="0"/>
              <a:t>Wiel		is het hoofdwiel uitgeklapt?</a:t>
            </a:r>
          </a:p>
          <a:p>
            <a:pPr marL="171450" indent="-171450">
              <a:buFontTx/>
              <a:buChar char="-"/>
            </a:pPr>
            <a:r>
              <a:rPr lang="nl-BE" baseline="0" dirty="0"/>
              <a:t>Water		is het water uit de vleugels geloosd?</a:t>
            </a:r>
          </a:p>
          <a:p>
            <a:pPr marL="171450" indent="-171450">
              <a:buFontTx/>
              <a:buChar char="-"/>
            </a:pPr>
            <a:r>
              <a:rPr lang="nl-BE" baseline="0" dirty="0" err="1"/>
              <a:t>Welvingskleppen</a:t>
            </a:r>
            <a:r>
              <a:rPr lang="nl-BE" baseline="0" dirty="0"/>
              <a:t>	staan de </a:t>
            </a:r>
            <a:r>
              <a:rPr lang="nl-BE" baseline="0" dirty="0" err="1"/>
              <a:t>welvingskleppen</a:t>
            </a:r>
            <a:r>
              <a:rPr lang="nl-BE" baseline="0" dirty="0"/>
              <a:t> in de juiste stand?</a:t>
            </a:r>
          </a:p>
          <a:p>
            <a:pPr marL="171450" indent="-171450">
              <a:buFontTx/>
              <a:buChar char="-"/>
            </a:pPr>
            <a:r>
              <a:rPr lang="nl-BE" baseline="0" dirty="0"/>
              <a:t>Snelheid		Vlieg ik met de juiste landingssnelheid?</a:t>
            </a:r>
          </a:p>
          <a:p>
            <a:pPr marL="171450" indent="-171450">
              <a:buFontTx/>
              <a:buChar char="-"/>
            </a:pPr>
            <a:r>
              <a:rPr lang="nl-BE" baseline="0" dirty="0"/>
              <a:t>Trim		Ben ik in trim voor deze snelheid?</a:t>
            </a:r>
          </a:p>
          <a:p>
            <a:pPr marL="171450" indent="-171450">
              <a:buFontTx/>
              <a:buChar char="-"/>
            </a:pPr>
            <a:endParaRPr lang="nl-BE" baseline="0" dirty="0"/>
          </a:p>
          <a:p>
            <a:pPr marL="0" indent="0">
              <a:buFontTx/>
              <a:buNone/>
            </a:pPr>
            <a:r>
              <a:rPr lang="nl-BE" baseline="0" dirty="0"/>
              <a:t>Rugwindcheckpunt</a:t>
            </a:r>
          </a:p>
          <a:p>
            <a:pPr marL="171450" indent="-171450">
              <a:buFontTx/>
              <a:buChar char="-"/>
            </a:pPr>
            <a:r>
              <a:rPr lang="nl-BE" baseline="0" dirty="0"/>
              <a:t>Bevindt zich naast de startplaats</a:t>
            </a:r>
          </a:p>
          <a:p>
            <a:pPr marL="171450" indent="-171450">
              <a:buFontTx/>
              <a:buChar char="-"/>
            </a:pPr>
            <a:r>
              <a:rPr lang="nl-BE" baseline="0" dirty="0"/>
              <a:t>Ideaal is 150m en op de juiste afstand van de landingsbaan</a:t>
            </a:r>
          </a:p>
          <a:p>
            <a:pPr marL="171450" indent="-171450">
              <a:buFontTx/>
              <a:buChar char="-"/>
            </a:pPr>
            <a:r>
              <a:rPr lang="nl-BE" baseline="0" dirty="0"/>
              <a:t>Check of het circuit en landingsbaan vrij zijn van andere vliegtuigen of obstakels </a:t>
            </a:r>
          </a:p>
          <a:p>
            <a:pPr marL="171450" indent="-171450">
              <a:buFontTx/>
              <a:buChar char="-"/>
            </a:pPr>
            <a:r>
              <a:rPr lang="nl-BE" baseline="0" dirty="0"/>
              <a:t>Je vliegt rechtdoor tot het landingspunt schuin achter je ligt (maximaal 45°)</a:t>
            </a:r>
          </a:p>
          <a:p>
            <a:pPr marL="171450" indent="-171450">
              <a:buFontTx/>
              <a:buChar char="-"/>
            </a:pPr>
            <a:r>
              <a:rPr lang="nl-BE" baseline="0" dirty="0"/>
              <a:t>Bij harde wind of veel dalen maak je het circuit korter</a:t>
            </a:r>
          </a:p>
          <a:p>
            <a:pPr marL="171450" indent="-171450">
              <a:buFontTx/>
              <a:buChar char="-"/>
            </a:pPr>
            <a:r>
              <a:rPr lang="nl-BE" baseline="0" dirty="0"/>
              <a:t>Wanneer je op het einde van </a:t>
            </a:r>
            <a:r>
              <a:rPr lang="nl-BE" baseline="0" dirty="0" err="1"/>
              <a:t>downwind</a:t>
            </a:r>
            <a:r>
              <a:rPr lang="nl-BE" baseline="0" dirty="0"/>
              <a:t> te laag komt </a:t>
            </a:r>
            <a:r>
              <a:rPr lang="nl-NL" sz="1200" b="0" i="0" u="none" strike="noStrike" kern="1200" dirty="0">
                <a:solidFill>
                  <a:schemeClr val="tx1"/>
                </a:solidFill>
                <a:effectLst/>
                <a:latin typeface="+mn-lt"/>
                <a:ea typeface="+mn-ea"/>
                <a:cs typeface="+mn-cs"/>
              </a:rPr>
              <a:t>versnel je terwijl</a:t>
            </a:r>
            <a:r>
              <a:rPr lang="nl-NL" sz="1200" b="0" i="0" u="none" strike="noStrike" kern="1200" baseline="0" dirty="0">
                <a:solidFill>
                  <a:schemeClr val="tx1"/>
                </a:solidFill>
                <a:effectLst/>
                <a:latin typeface="+mn-lt"/>
                <a:ea typeface="+mn-ea"/>
                <a:cs typeface="+mn-cs"/>
              </a:rPr>
              <a:t> je </a:t>
            </a:r>
            <a:r>
              <a:rPr lang="nl-NL" sz="1200" b="0" i="0" u="none" strike="noStrike" kern="1200" dirty="0">
                <a:solidFill>
                  <a:schemeClr val="tx1"/>
                </a:solidFill>
                <a:effectLst/>
                <a:latin typeface="+mn-lt"/>
                <a:ea typeface="+mn-ea"/>
                <a:cs typeface="+mn-cs"/>
              </a:rPr>
              <a:t>dichter bij de landingsbaan opstuurt, en gaat via een 180°-bocht over in eindnadering</a:t>
            </a:r>
            <a:r>
              <a:rPr lang="nl-NL" dirty="0"/>
              <a:t> </a:t>
            </a:r>
            <a:endParaRPr lang="nl-BE" baseline="0" dirty="0"/>
          </a:p>
          <a:p>
            <a:pPr marL="171450" indent="-171450">
              <a:buFontTx/>
              <a:buChar char="-"/>
            </a:pPr>
            <a:endParaRPr lang="nl-BE" baseline="0" dirty="0"/>
          </a:p>
          <a:p>
            <a:pPr marL="0" indent="0">
              <a:buFontTx/>
              <a:buNone/>
            </a:pPr>
            <a:r>
              <a:rPr lang="nl-BE" baseline="0" dirty="0"/>
              <a:t>Gebruik hoogtemeter</a:t>
            </a:r>
          </a:p>
          <a:p>
            <a:pPr marL="171450" indent="-171450">
              <a:buFontTx/>
              <a:buChar char="-"/>
            </a:pPr>
            <a:r>
              <a:rPr lang="nl-BE" baseline="0" dirty="0"/>
              <a:t>In het circuit gebruiken we deze amper, kan wel gebruikt worden als controle</a:t>
            </a:r>
          </a:p>
          <a:p>
            <a:pPr marL="171450" indent="-171450">
              <a:buFontTx/>
              <a:buChar char="-"/>
            </a:pPr>
            <a:r>
              <a:rPr lang="nl-BE" baseline="0" dirty="0"/>
              <a:t>We kijken buiten of de hoek en afstand tot het vliegveld goed is</a:t>
            </a:r>
          </a:p>
          <a:p>
            <a:pPr marL="171450" indent="-171450">
              <a:buFontTx/>
              <a:buChar char="-"/>
            </a:pPr>
            <a:endParaRPr lang="nl-BE" baseline="0" dirty="0"/>
          </a:p>
          <a:p>
            <a:pPr marL="0" indent="0">
              <a:buFontTx/>
              <a:buNone/>
            </a:pPr>
            <a:r>
              <a:rPr lang="nl-BE" baseline="0" dirty="0"/>
              <a:t>Basis been (base leg)</a:t>
            </a:r>
          </a:p>
          <a:p>
            <a:pPr marL="171450" indent="-171450">
              <a:buFontTx/>
              <a:buChar char="-"/>
            </a:pPr>
            <a:r>
              <a:rPr lang="nl-BE" baseline="0" dirty="0"/>
              <a:t>Een been haaks op de landingsrichting</a:t>
            </a:r>
          </a:p>
          <a:p>
            <a:pPr marL="171450" indent="-171450">
              <a:buFontTx/>
              <a:buChar char="-"/>
            </a:pPr>
            <a:r>
              <a:rPr lang="nl-BE" baseline="0" dirty="0"/>
              <a:t>Bepalen of je op de goede hoogte/hoek hebt </a:t>
            </a:r>
            <a:r>
              <a:rPr lang="nl-BE" baseline="0" dirty="0" err="1"/>
              <a:t>tov</a:t>
            </a:r>
            <a:r>
              <a:rPr lang="nl-BE" baseline="0" dirty="0"/>
              <a:t> het landingspunt. Dit bepalen komt met ervaring en het onthouden onder welke hoek je het veld moet zien</a:t>
            </a:r>
          </a:p>
          <a:p>
            <a:pPr marL="171450" indent="-171450">
              <a:buFontTx/>
              <a:buChar char="-"/>
            </a:pPr>
            <a:r>
              <a:rPr lang="nl-BE" baseline="0" dirty="0"/>
              <a:t>Kleppen openen</a:t>
            </a:r>
          </a:p>
          <a:p>
            <a:pPr marL="628650" lvl="1" indent="-171450">
              <a:buFontTx/>
              <a:buChar char="-"/>
            </a:pPr>
            <a:r>
              <a:rPr lang="nl-BE" baseline="0" dirty="0"/>
              <a:t>Op base kun je met de kleppen het teveel aan hoogte eraf vliegen</a:t>
            </a:r>
          </a:p>
          <a:p>
            <a:pPr marL="628650" lvl="1" indent="-171450">
              <a:buFontTx/>
              <a:buChar char="-"/>
            </a:pPr>
            <a:r>
              <a:rPr lang="nl-BE" baseline="0" dirty="0"/>
              <a:t>Door de kleppen te openen vergroot je de weerstand en daarmee dus ook de daalsnelheid</a:t>
            </a:r>
          </a:p>
          <a:p>
            <a:pPr marL="628650" lvl="1" indent="-171450">
              <a:buFontTx/>
              <a:buChar char="-"/>
            </a:pPr>
            <a:r>
              <a:rPr lang="nl-BE" baseline="0" dirty="0"/>
              <a:t>Overtreksnelheid neemt toe met de kleppen open</a:t>
            </a:r>
          </a:p>
          <a:p>
            <a:pPr marL="628650" lvl="1" indent="-171450">
              <a:buFontTx/>
              <a:buChar char="-"/>
            </a:pPr>
            <a:r>
              <a:rPr lang="nl-BE" baseline="0" dirty="0"/>
              <a:t>Om de juiste snelheid te houden moet je de neus iets lager zetten (de stuurknuppel laten vieren), andersom bij het sluiten van de kleppen</a:t>
            </a:r>
          </a:p>
          <a:p>
            <a:pPr marL="628650" lvl="1" indent="-171450">
              <a:buFontTx/>
              <a:buChar char="-"/>
            </a:pPr>
            <a:r>
              <a:rPr lang="nl-BE" baseline="0" dirty="0"/>
              <a:t>Bij voldoende snelheid kan je de kleppen in een bocht open houden, open ze vooral niet in de bocht!</a:t>
            </a:r>
          </a:p>
          <a:p>
            <a:pPr marL="628650" lvl="1" indent="-171450">
              <a:buFontTx/>
              <a:buChar char="-"/>
            </a:pPr>
            <a:r>
              <a:rPr lang="nl-BE" baseline="0" dirty="0"/>
              <a:t>Kopwind: begin de bocht vroeger dan gewoonlijk</a:t>
            </a:r>
          </a:p>
          <a:p>
            <a:pPr marL="628650" lvl="1" indent="-171450">
              <a:buFontTx/>
              <a:buChar char="-"/>
            </a:pPr>
            <a:r>
              <a:rPr lang="nl-BE" baseline="0" dirty="0"/>
              <a:t>Rugwind: begin de bocht later dan gewoonlijk</a:t>
            </a:r>
          </a:p>
          <a:p>
            <a:pPr marL="0" lvl="1" indent="0">
              <a:buFontTx/>
              <a:buNone/>
            </a:pPr>
            <a:endParaRPr lang="nl-BE" baseline="0" dirty="0"/>
          </a:p>
          <a:p>
            <a:pPr marL="0" lvl="1" indent="0">
              <a:buFontTx/>
              <a:buNone/>
            </a:pPr>
            <a:r>
              <a:rPr lang="nl-BE" baseline="0" dirty="0"/>
              <a:t>Aanvliegbeen</a:t>
            </a:r>
          </a:p>
          <a:p>
            <a:pPr marL="171450" lvl="1" indent="-171450">
              <a:buFontTx/>
              <a:buChar char="-"/>
            </a:pPr>
            <a:r>
              <a:rPr lang="nl-BE" baseline="0" dirty="0" err="1"/>
              <a:t>Final</a:t>
            </a:r>
            <a:endParaRPr lang="nl-BE" baseline="0" dirty="0"/>
          </a:p>
          <a:p>
            <a:pPr marL="171450" lvl="1" indent="-171450">
              <a:buFontTx/>
              <a:buChar char="-"/>
            </a:pPr>
            <a:r>
              <a:rPr lang="nl-BE" baseline="0" dirty="0"/>
              <a:t>Het laatste been voor de landing</a:t>
            </a:r>
          </a:p>
          <a:p>
            <a:pPr marL="171450" lvl="1" indent="-171450">
              <a:buFontTx/>
              <a:buChar char="-"/>
            </a:pPr>
            <a:r>
              <a:rPr lang="nl-BE" baseline="0" dirty="0"/>
              <a:t>Je vliegt de door de fabrikant aangegeven snelheid gecompenseerd voor de </a:t>
            </a:r>
            <a:r>
              <a:rPr lang="nl-BE" baseline="0" dirty="0" smtClean="0"/>
              <a:t>wind</a:t>
            </a:r>
          </a:p>
          <a:p>
            <a:pPr marL="171450" lvl="1" indent="-171450">
              <a:buFontTx/>
              <a:buChar char="-"/>
            </a:pPr>
            <a:r>
              <a:rPr lang="nl-BE" baseline="0" dirty="0" err="1" smtClean="0"/>
              <a:t>Daalmaat</a:t>
            </a:r>
            <a:r>
              <a:rPr lang="nl-BE" baseline="0" dirty="0" smtClean="0"/>
              <a:t> controleer je met de kleppen</a:t>
            </a:r>
          </a:p>
          <a:p>
            <a:pPr marL="171450" lvl="1" indent="-171450">
              <a:buFontTx/>
              <a:buChar char="-"/>
            </a:pPr>
            <a:r>
              <a:rPr lang="nl-BE" baseline="0" dirty="0" smtClean="0"/>
              <a:t>Snelheid controleer je met de stuurknuppel</a:t>
            </a:r>
            <a:endParaRPr lang="nl-BE" baseline="0" dirty="0"/>
          </a:p>
          <a:p>
            <a:pPr marL="171450" lvl="1" indent="-171450">
              <a:buFontTx/>
              <a:buChar char="-"/>
            </a:pPr>
            <a:endParaRPr lang="nl-BE" baseline="0" dirty="0"/>
          </a:p>
          <a:p>
            <a:pPr marL="0" lvl="1" indent="0">
              <a:buFontTx/>
              <a:buNone/>
            </a:pPr>
            <a:r>
              <a:rPr lang="nl-BE" baseline="0" dirty="0"/>
              <a:t>Aandachtspunten laatste bochten:</a:t>
            </a:r>
          </a:p>
          <a:p>
            <a:pPr marL="171450" lvl="1" indent="-171450">
              <a:buFontTx/>
              <a:buChar char="-"/>
            </a:pPr>
            <a:r>
              <a:rPr lang="nl-BE" baseline="0" dirty="0"/>
              <a:t>Vliegen met landingssnelheid. Het gele driehoekje is een absolute minimumsnelheid</a:t>
            </a:r>
          </a:p>
          <a:p>
            <a:pPr marL="171450" lvl="1" indent="-171450">
              <a:buFontTx/>
              <a:buChar char="-"/>
            </a:pPr>
            <a:r>
              <a:rPr lang="nl-BE" baseline="0" dirty="0"/>
              <a:t>Kleppen niet in de </a:t>
            </a:r>
            <a:r>
              <a:rPr lang="nl-BE" baseline="0" dirty="0" smtClean="0"/>
              <a:t>bocht verder openen. Ze mogen open staan maar creëer geen extra weerstand in de bochten (verhoging overtreksnelheid)</a:t>
            </a:r>
            <a:endParaRPr lang="nl-BE" baseline="0" dirty="0"/>
          </a:p>
          <a:p>
            <a:pPr marL="171450" lvl="1" indent="-171450">
              <a:buFontTx/>
              <a:buChar char="-"/>
            </a:pPr>
            <a:r>
              <a:rPr lang="nl-BE" baseline="0" dirty="0"/>
              <a:t>Gecoördineerd sturen</a:t>
            </a:r>
          </a:p>
          <a:p>
            <a:pPr marL="171450" lvl="1" indent="-171450">
              <a:buFontTx/>
              <a:buChar char="-"/>
            </a:pPr>
            <a:r>
              <a:rPr lang="nl-BE" baseline="0" dirty="0"/>
              <a:t>Geen steile bochten, een helling van 20-30° is voldoende. Indien toch nodig moet je de snelheid verhogen</a:t>
            </a:r>
          </a:p>
          <a:p>
            <a:pPr marL="171450" lvl="1" indent="-171450">
              <a:buFontTx/>
              <a:buChar char="-"/>
            </a:pPr>
            <a:endParaRPr lang="nl-BE" baseline="0" dirty="0"/>
          </a:p>
          <a:p>
            <a:pPr marL="628650" lvl="1" indent="-171450">
              <a:buFontTx/>
              <a:buChar char="-"/>
            </a:pPr>
            <a:endParaRPr lang="nl-BE" baseline="0" dirty="0"/>
          </a:p>
          <a:p>
            <a:pPr marL="171450" indent="-171450">
              <a:buFontTx/>
              <a:buChar char="-"/>
            </a:pPr>
            <a:endParaRPr lang="nl-BE"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54</a:t>
            </a:fld>
            <a:endParaRPr lang="nl-NL"/>
          </a:p>
        </p:txBody>
      </p:sp>
    </p:spTree>
    <p:extLst>
      <p:ext uri="{BB962C8B-B14F-4D97-AF65-F5344CB8AC3E}">
        <p14:creationId xmlns:p14="http://schemas.microsoft.com/office/powerpoint/2010/main" val="276706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nl-BE" dirty="0"/>
              <a:t>Voor</a:t>
            </a:r>
            <a:r>
              <a:rPr lang="nl-BE" baseline="0" dirty="0"/>
              <a:t> het instappen</a:t>
            </a:r>
          </a:p>
          <a:p>
            <a:pPr marL="171450" indent="-171450">
              <a:buFontTx/>
              <a:buChar char="-"/>
            </a:pPr>
            <a:r>
              <a:rPr lang="nl-BE" baseline="0" dirty="0"/>
              <a:t>Kijk na of alle documenten aan boord zijn</a:t>
            </a:r>
          </a:p>
          <a:p>
            <a:pPr marL="171450" indent="-171450">
              <a:buFontTx/>
              <a:buChar char="-"/>
            </a:pPr>
            <a:r>
              <a:rPr lang="nl-BE" baseline="0" dirty="0"/>
              <a:t>Dagelijkse controle gebeurd?</a:t>
            </a:r>
          </a:p>
          <a:p>
            <a:pPr marL="171450" indent="-171450">
              <a:buFontTx/>
              <a:buChar char="-"/>
            </a:pPr>
            <a:r>
              <a:rPr lang="nl-BE" baseline="0" dirty="0"/>
              <a:t>Weight &amp; </a:t>
            </a:r>
            <a:r>
              <a:rPr lang="nl-BE" baseline="0" dirty="0" err="1"/>
              <a:t>balance</a:t>
            </a:r>
            <a:r>
              <a:rPr lang="nl-BE" baseline="0" dirty="0"/>
              <a:t> in orde? De gewichten in beide stoelen zijn belangrijk maar vooral het gewicht in de voorste stoel. Vliegen met foute gewichten waardoor je W&amp;B buiten de limieten ligt is uiterst gevaarlijk. De kans is groot dat het vliegtuig oncontroleerbaar wordt</a:t>
            </a:r>
          </a:p>
          <a:p>
            <a:pPr marL="171450" indent="-171450">
              <a:buFontTx/>
              <a:buChar char="-"/>
            </a:pPr>
            <a:r>
              <a:rPr lang="nl-BE" baseline="0" dirty="0"/>
              <a:t>Geen losse voorwerpen</a:t>
            </a:r>
          </a:p>
          <a:p>
            <a:pPr marL="171450" indent="-171450">
              <a:buFontTx/>
              <a:buChar char="-"/>
            </a:pPr>
            <a:r>
              <a:rPr lang="nl-BE" baseline="0" dirty="0"/>
              <a:t>Staartwiel verwijderd</a:t>
            </a:r>
          </a:p>
          <a:p>
            <a:pPr marL="171450" indent="-171450">
              <a:buFontTx/>
              <a:buChar char="-"/>
            </a:pPr>
            <a:r>
              <a:rPr lang="nl-BE" baseline="0" dirty="0"/>
              <a:t>Valscherm correct vastgemaakt</a:t>
            </a:r>
          </a:p>
          <a:p>
            <a:pPr marL="171450" indent="-171450">
              <a:buFontTx/>
              <a:buChar char="-"/>
            </a:pPr>
            <a:r>
              <a:rPr lang="nl-BE" baseline="0" dirty="0"/>
              <a:t>Kijk of de afstelling van het voetenstuur en de rugleuning goed zijn</a:t>
            </a:r>
          </a:p>
          <a:p>
            <a:pPr marL="171450" indent="-171450">
              <a:buFontTx/>
              <a:buChar char="-"/>
            </a:pPr>
            <a:r>
              <a:rPr lang="nl-BE" baseline="0" dirty="0"/>
              <a:t>Kijk of de instrumenten correct werken en ingesteld zijn</a:t>
            </a:r>
          </a:p>
          <a:p>
            <a:pPr marL="171450" indent="-171450">
              <a:buFontTx/>
              <a:buChar char="-"/>
            </a:pPr>
            <a:endParaRPr lang="nl-BE" baseline="0" dirty="0"/>
          </a:p>
          <a:p>
            <a:pPr marL="0" indent="0">
              <a:buFontTx/>
              <a:buNone/>
            </a:pPr>
            <a:r>
              <a:rPr lang="nl-BE" baseline="0" dirty="0"/>
              <a:t>Instappen</a:t>
            </a:r>
          </a:p>
          <a:p>
            <a:pPr marL="171450" indent="-171450">
              <a:buFontTx/>
              <a:buChar char="-"/>
            </a:pPr>
            <a:r>
              <a:rPr lang="nl-BE" baseline="0" dirty="0"/>
              <a:t>Wanneer je zit moet je alle stuurorganen kunnen bedienen en een volledige uitslag kunnen geven</a:t>
            </a:r>
          </a:p>
          <a:p>
            <a:pPr marL="171450" indent="-171450">
              <a:buFontTx/>
              <a:buChar char="-"/>
            </a:pPr>
            <a:r>
              <a:rPr lang="nl-BE" baseline="0" dirty="0"/>
              <a:t>Een verkrampte houding zorgt ervoor dat je niet ontspannen kan vliegen en dit komt ten koste van de kwaliteit van het vliegen</a:t>
            </a:r>
          </a:p>
          <a:p>
            <a:pPr marL="171450" indent="-171450">
              <a:buFontTx/>
              <a:buChar char="-"/>
            </a:pPr>
            <a:endParaRPr lang="nl-BE" baseline="0" dirty="0"/>
          </a:p>
          <a:p>
            <a:pPr marL="0" indent="0">
              <a:buFontTx/>
              <a:buNone/>
            </a:pPr>
            <a:r>
              <a:rPr lang="nl-BE" baseline="0" dirty="0"/>
              <a:t>Cockpitcheck</a:t>
            </a:r>
          </a:p>
          <a:p>
            <a:pPr marL="171450" indent="-171450">
              <a:buFontTx/>
              <a:buChar char="-"/>
            </a:pPr>
            <a:r>
              <a:rPr lang="nl-BE" baseline="0" dirty="0"/>
              <a:t>Volg de richtlijnen van het vliegtuig handboek</a:t>
            </a:r>
          </a:p>
          <a:p>
            <a:pPr marL="171450" indent="-171450">
              <a:buFontTx/>
              <a:buChar char="-"/>
            </a:pPr>
            <a:r>
              <a:rPr lang="nl-BE" baseline="0" dirty="0"/>
              <a:t>Volg altijd dezelfde procedure, zo sla je niks </a:t>
            </a:r>
            <a:r>
              <a:rPr lang="nl-BE" baseline="0" noProof="0" dirty="0"/>
              <a:t>over bv.: linkerzijde -&gt; vooraan (instrumenten) -&gt; rechterzijde  -&gt; gordels -&gt; stuurorganen </a:t>
            </a:r>
          </a:p>
          <a:p>
            <a:pPr marL="171450" indent="-171450">
              <a:buFontTx/>
              <a:buChar char="-"/>
            </a:pPr>
            <a:endParaRPr lang="nl-BE" baseline="0" dirty="0"/>
          </a:p>
          <a:p>
            <a:pPr marL="0" indent="0">
              <a:buFontTx/>
              <a:buNone/>
            </a:pPr>
            <a:r>
              <a:rPr lang="nl-BE" baseline="0" dirty="0"/>
              <a:t>Checklist</a:t>
            </a:r>
          </a:p>
          <a:p>
            <a:pPr marL="171450" indent="-171450">
              <a:buFontTx/>
              <a:buChar char="-"/>
            </a:pPr>
            <a:r>
              <a:rPr lang="nl-BE" baseline="0" dirty="0"/>
              <a:t>Gebruik checklist enkel na de cockpit check gedaan te hebben</a:t>
            </a:r>
          </a:p>
          <a:p>
            <a:pPr marL="171450" indent="-171450">
              <a:buFontTx/>
              <a:buChar char="-"/>
            </a:pPr>
            <a:r>
              <a:rPr lang="nl-BE" baseline="0" dirty="0"/>
              <a:t>Het is geen do-list! Eerst zelf alles controleren, de checklist dient ervoor om te zien of je alles wel gedaan hebt.</a:t>
            </a:r>
          </a:p>
          <a:p>
            <a:pPr marL="171450" indent="-171450">
              <a:buFontTx/>
              <a:buChar char="-"/>
            </a:pPr>
            <a:r>
              <a:rPr lang="nl-BE" baseline="0" dirty="0"/>
              <a:t>Lees hem hardop samen met de instructeur</a:t>
            </a:r>
          </a:p>
        </p:txBody>
      </p:sp>
      <p:sp>
        <p:nvSpPr>
          <p:cNvPr id="4" name="Slide Number Placeholder 3"/>
          <p:cNvSpPr>
            <a:spLocks noGrp="1"/>
          </p:cNvSpPr>
          <p:nvPr>
            <p:ph type="sldNum" sz="quarter" idx="10"/>
          </p:nvPr>
        </p:nvSpPr>
        <p:spPr/>
        <p:txBody>
          <a:bodyPr/>
          <a:lstStyle/>
          <a:p>
            <a:fld id="{5407CC32-1F34-47A2-A23E-DBD99CA99648}" type="slidenum">
              <a:rPr lang="nl-NL" smtClean="0"/>
              <a:pPr/>
              <a:t>6</a:t>
            </a:fld>
            <a:endParaRPr lang="nl-NL"/>
          </a:p>
        </p:txBody>
      </p:sp>
    </p:spTree>
    <p:extLst>
      <p:ext uri="{BB962C8B-B14F-4D97-AF65-F5344CB8AC3E}">
        <p14:creationId xmlns:p14="http://schemas.microsoft.com/office/powerpoint/2010/main" val="2143020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Tx/>
              <a:buChar char="-"/>
            </a:pPr>
            <a:r>
              <a:rPr lang="nl-BE" dirty="0"/>
              <a:t>Rugwindbeen inkorten</a:t>
            </a:r>
          </a:p>
          <a:p>
            <a:pPr marL="628650" lvl="1" indent="-171450">
              <a:buFontTx/>
              <a:buChar char="-"/>
            </a:pPr>
            <a:r>
              <a:rPr lang="nl-BE" dirty="0"/>
              <a:t>Eerder</a:t>
            </a:r>
            <a:r>
              <a:rPr lang="nl-BE" baseline="0" dirty="0"/>
              <a:t> indraaien dan de 45° uit te vliegen. Anders loop je het risico dat je het vliegveld niet haalt op </a:t>
            </a:r>
            <a:r>
              <a:rPr lang="nl-BE" baseline="0" dirty="0" err="1"/>
              <a:t>final</a:t>
            </a:r>
            <a:endParaRPr lang="nl-BE" baseline="0" dirty="0"/>
          </a:p>
          <a:p>
            <a:pPr marL="628650" lvl="1" indent="-171450">
              <a:buFontTx/>
              <a:buChar char="-"/>
            </a:pPr>
            <a:r>
              <a:rPr lang="nl-BE" baseline="0" dirty="0"/>
              <a:t>Bij sterk dalen ook het circuit aanpassen. Vlieg korter bij het veld, draai eerder in</a:t>
            </a:r>
          </a:p>
          <a:p>
            <a:pPr marL="628650" lvl="1" indent="-171450">
              <a:buFontTx/>
              <a:buChar char="-"/>
            </a:pPr>
            <a:r>
              <a:rPr lang="nl-BE" baseline="0" dirty="0"/>
              <a:t>Je komt hoger aan bij je rugwindcheckpunt door de hogere grondsnelheid </a:t>
            </a:r>
            <a:r>
              <a:rPr lang="nl-BE" baseline="0" dirty="0" err="1"/>
              <a:t>windaf</a:t>
            </a:r>
            <a:endParaRPr lang="nl-BE" baseline="0" dirty="0"/>
          </a:p>
          <a:p>
            <a:pPr marL="0" lvl="1" indent="-171450">
              <a:buFontTx/>
              <a:buChar char="-"/>
            </a:pPr>
            <a:r>
              <a:rPr lang="nl-BE" baseline="0" dirty="0"/>
              <a:t>Goed opsturen</a:t>
            </a:r>
          </a:p>
          <a:p>
            <a:pPr marL="457200" lvl="2" indent="-171450">
              <a:buFontTx/>
              <a:buChar char="-"/>
            </a:pPr>
            <a:r>
              <a:rPr lang="nl-BE" baseline="0" dirty="0"/>
              <a:t>In base goed opsturen om zo een been (over de grond) te vliegen dat haaks op de landingsrichting staat</a:t>
            </a:r>
          </a:p>
          <a:p>
            <a:pPr marL="171450" lvl="2" indent="-171450">
              <a:buFontTx/>
              <a:buChar char="-"/>
            </a:pPr>
            <a:r>
              <a:rPr lang="nl-BE" baseline="0" dirty="0"/>
              <a:t>Hogere landingssnelheid</a:t>
            </a:r>
          </a:p>
          <a:p>
            <a:pPr marL="628650" lvl="3" indent="-171450">
              <a:buFontTx/>
              <a:buChar char="-"/>
            </a:pPr>
            <a:r>
              <a:rPr lang="nl-BE" baseline="0" dirty="0"/>
              <a:t>Door de windgradiënt moeten we de snelheid verhogen </a:t>
            </a:r>
          </a:p>
          <a:p>
            <a:pPr marL="628650" lvl="3" indent="-171450">
              <a:buFontTx/>
              <a:buChar char="-"/>
            </a:pPr>
            <a:r>
              <a:rPr lang="nl-BE" baseline="0" dirty="0"/>
              <a:t>Helft van de </a:t>
            </a:r>
            <a:r>
              <a:rPr lang="nl-BE" baseline="0" dirty="0" err="1"/>
              <a:t>headwindcomponent</a:t>
            </a:r>
            <a:r>
              <a:rPr lang="nl-BE" baseline="0" dirty="0"/>
              <a:t> (in km/h) + de volledige windstoten erbij tellen</a:t>
            </a:r>
          </a:p>
          <a:p>
            <a:pPr marL="628650" lvl="3" indent="-171450">
              <a:buFontTx/>
              <a:buChar char="-"/>
            </a:pPr>
            <a:r>
              <a:rPr lang="nl-BE" baseline="0" dirty="0"/>
              <a:t>De daalsnelheid is dezelfde maar door de grondsnelheid die nog lager ligt wordt het glijpad wel steiler</a:t>
            </a:r>
          </a:p>
          <a:p>
            <a:pPr marL="628650" lvl="3" indent="-171450">
              <a:buFontTx/>
              <a:buChar char="-"/>
            </a:pPr>
            <a:r>
              <a:rPr lang="nl-BE" baseline="0" dirty="0"/>
              <a:t>De landingsafstand zal korter zijn door de lagere landingssnelheid</a:t>
            </a:r>
          </a:p>
          <a:p>
            <a:pPr marL="628650" lvl="3" indent="-171450">
              <a:buFontTx/>
              <a:buChar char="-"/>
            </a:pPr>
            <a:endParaRPr lang="nl-BE" baseline="0" dirty="0"/>
          </a:p>
          <a:p>
            <a:pPr marL="628650" lvl="3" indent="-171450">
              <a:buFontTx/>
              <a:buChar char="-"/>
            </a:pPr>
            <a:endParaRPr lang="nl-BE" baseline="0" dirty="0"/>
          </a:p>
          <a:p>
            <a:pPr marL="0" lvl="3" indent="-171450">
              <a:buFontTx/>
              <a:buChar char="-"/>
            </a:pPr>
            <a:r>
              <a:rPr lang="nl-BE" baseline="0" dirty="0" err="1"/>
              <a:t>Final</a:t>
            </a:r>
            <a:endParaRPr lang="nl-BE" baseline="0" dirty="0"/>
          </a:p>
          <a:p>
            <a:pPr marL="457200" lvl="4" indent="-171450">
              <a:buFontTx/>
              <a:buChar char="-"/>
            </a:pPr>
            <a:r>
              <a:rPr lang="nl-BE" baseline="0" dirty="0"/>
              <a:t>Je komt hoger op </a:t>
            </a:r>
            <a:r>
              <a:rPr lang="nl-BE" baseline="0" dirty="0" err="1"/>
              <a:t>final</a:t>
            </a:r>
            <a:r>
              <a:rPr lang="nl-BE" baseline="0" dirty="0"/>
              <a:t> aan</a:t>
            </a:r>
          </a:p>
          <a:p>
            <a:pPr marL="457200" lvl="4" indent="-171450">
              <a:buFontTx/>
              <a:buChar char="-"/>
            </a:pPr>
            <a:r>
              <a:rPr lang="nl-BE" baseline="0" dirty="0"/>
              <a:t>Hebt meer hoogte nodig om tegen de wind dezelfde afstand af te leggen</a:t>
            </a:r>
          </a:p>
          <a:p>
            <a:pPr marL="457200" lvl="4" indent="-171450">
              <a:buFontTx/>
              <a:buChar char="-"/>
            </a:pPr>
            <a:r>
              <a:rPr lang="nl-BE" baseline="0" dirty="0"/>
              <a:t>Soms denk je op </a:t>
            </a:r>
            <a:r>
              <a:rPr lang="nl-BE" baseline="0" dirty="0" err="1"/>
              <a:t>final</a:t>
            </a:r>
            <a:r>
              <a:rPr lang="nl-BE" baseline="0" dirty="0"/>
              <a:t> ‘ik haal mijn veld niet’</a:t>
            </a:r>
          </a:p>
          <a:p>
            <a:pPr marL="914400" lvl="5" indent="-171450">
              <a:buFontTx/>
              <a:buChar char="-"/>
            </a:pPr>
            <a:r>
              <a:rPr lang="nl-BE" baseline="0" dirty="0"/>
              <a:t>Zeker de neus niet omhoog brengen, zo ga je zeker niet aan je veld geraken</a:t>
            </a:r>
          </a:p>
          <a:p>
            <a:pPr marL="914400" lvl="5" indent="-171450">
              <a:buFontTx/>
              <a:buChar char="-"/>
            </a:pPr>
            <a:r>
              <a:rPr lang="nl-BE" baseline="0" dirty="0"/>
              <a:t>Neus naar beneden en een hogere snelheid vliegen!</a:t>
            </a:r>
          </a:p>
          <a:p>
            <a:pPr marL="0" lvl="1" indent="-171450">
              <a:buFontTx/>
              <a:buChar char="-"/>
            </a:pPr>
            <a:r>
              <a:rPr lang="nl-BE" dirty="0"/>
              <a:t>Extreem</a:t>
            </a:r>
            <a:r>
              <a:rPr lang="nl-BE" baseline="0" dirty="0"/>
              <a:t> harde wind</a:t>
            </a:r>
          </a:p>
          <a:p>
            <a:pPr marL="457200" lvl="2" indent="-171450">
              <a:buFontTx/>
              <a:buChar char="-"/>
            </a:pPr>
            <a:r>
              <a:rPr lang="nl-BE" baseline="0" dirty="0"/>
              <a:t>Blijf in het zweefvliegtuig zitten tot er hulp komt</a:t>
            </a:r>
          </a:p>
          <a:p>
            <a:pPr marL="457200" lvl="2" indent="-171450">
              <a:buFontTx/>
              <a:buChar char="-"/>
            </a:pPr>
            <a:r>
              <a:rPr lang="nl-BE" baseline="0" dirty="0"/>
              <a:t>Hou de stuurknuppel naar voor, remkleppen open en de </a:t>
            </a:r>
            <a:r>
              <a:rPr lang="nl-BE" baseline="0" dirty="0" err="1"/>
              <a:t>wielrem</a:t>
            </a:r>
            <a:r>
              <a:rPr lang="nl-BE" baseline="0" dirty="0"/>
              <a:t> geblokkeerd</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55</a:t>
            </a:fld>
            <a:endParaRPr lang="nl-NL"/>
          </a:p>
        </p:txBody>
      </p:sp>
    </p:spTree>
    <p:extLst>
      <p:ext uri="{BB962C8B-B14F-4D97-AF65-F5344CB8AC3E}">
        <p14:creationId xmlns:p14="http://schemas.microsoft.com/office/powerpoint/2010/main" val="33543749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Circuit</a:t>
            </a:r>
            <a:r>
              <a:rPr lang="nl-BE" baseline="0" dirty="0"/>
              <a:t> wordt vaak met zijwind gevlogen</a:t>
            </a:r>
          </a:p>
          <a:p>
            <a:pPr marL="171450" indent="-171450">
              <a:buFontTx/>
              <a:buChar char="-"/>
            </a:pPr>
            <a:r>
              <a:rPr lang="nl-BE" baseline="0" dirty="0"/>
              <a:t>Door niet op te sturen komen we heel dicht bij de lierbaan terecht of net heel ver van het vliegveld. In beide gevallen vlieg je het circuit niet correct</a:t>
            </a:r>
          </a:p>
          <a:p>
            <a:pPr marL="171450" indent="-171450">
              <a:buFontTx/>
              <a:buChar char="-"/>
            </a:pPr>
            <a:r>
              <a:rPr lang="nl-BE" baseline="0" dirty="0"/>
              <a:t>Goed, en dus juist circuit vliegen is het begin van een goede landing</a:t>
            </a:r>
          </a:p>
          <a:p>
            <a:pPr marL="171450" indent="-171450">
              <a:buFontTx/>
              <a:buChar char="-"/>
            </a:pPr>
            <a:r>
              <a:rPr lang="nl-BE" baseline="0" dirty="0"/>
              <a:t>Opsturen om rugwindbeen (</a:t>
            </a:r>
            <a:r>
              <a:rPr lang="nl-BE" baseline="0" dirty="0" err="1"/>
              <a:t>tov</a:t>
            </a:r>
            <a:r>
              <a:rPr lang="nl-BE" baseline="0" dirty="0"/>
              <a:t> de grond) mooi parallel te vliegen met de landingsrichting</a:t>
            </a:r>
          </a:p>
          <a:p>
            <a:pPr marL="171450" indent="-171450">
              <a:buFontTx/>
              <a:buChar char="-"/>
            </a:pPr>
            <a:r>
              <a:rPr lang="nl-BE" baseline="0" dirty="0"/>
              <a:t>Opsturen altijd slipvrij, we vliegen gecoördineerd over het hele circuit</a:t>
            </a:r>
          </a:p>
          <a:p>
            <a:pPr marL="171450" indent="-171450">
              <a:buFontTx/>
              <a:buChar char="-"/>
            </a:pPr>
            <a:r>
              <a:rPr lang="nl-BE" baseline="0" dirty="0"/>
              <a:t>Alle benen liggen loodrecht op elkaar.</a:t>
            </a:r>
          </a:p>
          <a:p>
            <a:pPr marL="171450" indent="-171450">
              <a:buFontTx/>
              <a:buChar char="-"/>
            </a:pPr>
            <a:r>
              <a:rPr lang="nl-BE" baseline="0" dirty="0"/>
              <a:t>Het windhaaneffect bij de landing zal tijdens het rollen ervoor zorgen dat het toestel de neiging heeft om zichzelf met de neus in de wind te draaien</a:t>
            </a:r>
          </a:p>
          <a:p>
            <a:pPr marL="171450" indent="-171450">
              <a:buFontTx/>
              <a:buChar char="-"/>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56</a:t>
            </a:fld>
            <a:endParaRPr lang="nl-NL"/>
          </a:p>
        </p:txBody>
      </p:sp>
    </p:spTree>
    <p:extLst>
      <p:ext uri="{BB962C8B-B14F-4D97-AF65-F5344CB8AC3E}">
        <p14:creationId xmlns:p14="http://schemas.microsoft.com/office/powerpoint/2010/main" val="1745876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nl-BE" dirty="0" err="1"/>
              <a:t>Final</a:t>
            </a:r>
            <a:endParaRPr lang="nl-BE" dirty="0"/>
          </a:p>
          <a:p>
            <a:pPr marL="171450" indent="-171450">
              <a:buFontTx/>
              <a:buChar char="-"/>
            </a:pPr>
            <a:r>
              <a:rPr lang="nl-BE" dirty="0"/>
              <a:t>Je vliegt met een landingssnelheid richting het landingsveld</a:t>
            </a:r>
          </a:p>
          <a:p>
            <a:pPr marL="171450" indent="-171450">
              <a:buFontTx/>
              <a:buChar char="-"/>
            </a:pPr>
            <a:r>
              <a:rPr lang="nl-BE" dirty="0"/>
              <a:t>Met de kleppen</a:t>
            </a:r>
            <a:r>
              <a:rPr lang="nl-BE" baseline="0" dirty="0"/>
              <a:t> bepaal je de </a:t>
            </a:r>
            <a:r>
              <a:rPr lang="nl-BE" baseline="0" dirty="0" err="1"/>
              <a:t>daalhoek</a:t>
            </a:r>
            <a:r>
              <a:rPr lang="nl-BE" baseline="0" dirty="0"/>
              <a:t> en wel zo dat je 30m voor het landingsveld uitkomt</a:t>
            </a:r>
          </a:p>
          <a:p>
            <a:pPr marL="171450" indent="-171450">
              <a:buFontTx/>
              <a:buChar char="-"/>
            </a:pPr>
            <a:r>
              <a:rPr lang="nl-BE" baseline="0" dirty="0" err="1"/>
              <a:t>Onthou</a:t>
            </a:r>
            <a:r>
              <a:rPr lang="nl-BE" baseline="0" dirty="0"/>
              <a:t> de positie van je landingspunt </a:t>
            </a:r>
            <a:r>
              <a:rPr lang="nl-BE" baseline="0" dirty="0" err="1"/>
              <a:t>tov</a:t>
            </a:r>
            <a:r>
              <a:rPr lang="nl-BE" baseline="0" dirty="0"/>
              <a:t> de kap</a:t>
            </a:r>
          </a:p>
          <a:p>
            <a:pPr marL="171450" indent="-171450">
              <a:buFontTx/>
              <a:buChar char="-"/>
            </a:pPr>
            <a:r>
              <a:rPr lang="nl-BE" baseline="0" dirty="0"/>
              <a:t>Als je te hoog zit ( landingsveld laag in de kap ) -&gt; kleppen meer openen</a:t>
            </a:r>
          </a:p>
          <a:p>
            <a:pPr marL="171450" indent="-171450">
              <a:buFontTx/>
              <a:buChar char="-"/>
            </a:pPr>
            <a:r>
              <a:rPr lang="nl-BE" baseline="0" dirty="0"/>
              <a:t>Als je te laag zit ( landingsveld hoog in de kap ) -&gt; kleppen toe doen</a:t>
            </a:r>
          </a:p>
          <a:p>
            <a:pPr marL="171450" indent="-171450">
              <a:buFontTx/>
              <a:buChar char="-"/>
            </a:pPr>
            <a:r>
              <a:rPr lang="nl-BE" baseline="0" dirty="0"/>
              <a:t>Flaps niet terug binnenhalen op </a:t>
            </a:r>
            <a:r>
              <a:rPr lang="nl-BE" baseline="0" dirty="0" err="1"/>
              <a:t>final</a:t>
            </a:r>
            <a:r>
              <a:rPr lang="nl-BE" baseline="0" dirty="0"/>
              <a:t>, het vliegtuig kan doorzakken indien de snelheid niet voldoende is</a:t>
            </a:r>
          </a:p>
          <a:p>
            <a:pPr marL="171450" indent="-171450">
              <a:buFontTx/>
              <a:buChar char="-"/>
            </a:pPr>
            <a:endParaRPr lang="nl-BE" baseline="0" dirty="0"/>
          </a:p>
          <a:p>
            <a:pPr marL="0" indent="0">
              <a:buFontTx/>
              <a:buNone/>
            </a:pPr>
            <a:r>
              <a:rPr lang="nl-BE" baseline="0" dirty="0"/>
              <a:t>Constante snelheid (1)</a:t>
            </a:r>
          </a:p>
          <a:p>
            <a:pPr marL="171450" indent="-171450">
              <a:buFontTx/>
              <a:buChar char="-"/>
            </a:pPr>
            <a:r>
              <a:rPr lang="nl-BE" baseline="0" dirty="0"/>
              <a:t>Glijpad bepaal je met de kleppen en niet met de stuurknuppel!</a:t>
            </a:r>
          </a:p>
          <a:p>
            <a:pPr marL="171450" indent="-171450">
              <a:buFontTx/>
              <a:buChar char="-"/>
            </a:pPr>
            <a:r>
              <a:rPr lang="nl-BE" baseline="0" dirty="0"/>
              <a:t>Bij het openen/sluiten van de remkleppen moet je uiteraard wel de neusstand aanpassen om de correcte snelheid te blijven houden</a:t>
            </a:r>
          </a:p>
          <a:p>
            <a:pPr marL="171450" indent="-171450">
              <a:buFontTx/>
              <a:buChar char="-"/>
            </a:pPr>
            <a:r>
              <a:rPr lang="nl-BE" baseline="0" dirty="0"/>
              <a:t>Ideaal wanneer je met half geopende remkleppen kunt landen</a:t>
            </a:r>
          </a:p>
          <a:p>
            <a:pPr marL="171450" indent="-171450">
              <a:buFontTx/>
              <a:buChar char="-"/>
            </a:pPr>
            <a:r>
              <a:rPr lang="nl-BE" baseline="0" dirty="0"/>
              <a:t>Onder de 10m de remkleppen niet meer veranderen in het begin van de opleiding als dit enigszins kan</a:t>
            </a:r>
          </a:p>
          <a:p>
            <a:pPr marL="171450" indent="-171450">
              <a:buFontTx/>
              <a:buChar char="-"/>
            </a:pPr>
            <a:endParaRPr lang="nl-BE" baseline="0" dirty="0"/>
          </a:p>
          <a:p>
            <a:pPr marL="0" indent="0">
              <a:buFontTx/>
              <a:buNone/>
            </a:pPr>
            <a:r>
              <a:rPr lang="nl-BE" baseline="0" dirty="0"/>
              <a:t>Afronden (2)</a:t>
            </a:r>
          </a:p>
          <a:p>
            <a:pPr marL="171450" indent="-171450">
              <a:buFontTx/>
              <a:buChar char="-"/>
            </a:pPr>
            <a:r>
              <a:rPr lang="nl-BE" baseline="0" dirty="0"/>
              <a:t>Overgaan van daalvlucht naar horizontale vlucht en laag over de grond vliegen</a:t>
            </a:r>
          </a:p>
          <a:p>
            <a:pPr marL="171450" indent="-171450">
              <a:buFontTx/>
              <a:buChar char="-"/>
            </a:pPr>
            <a:r>
              <a:rPr lang="nl-BE" baseline="0" dirty="0"/>
              <a:t>Je brengt indien nodig de langsas van het zweefvliegtuig in de landingsrichting</a:t>
            </a:r>
          </a:p>
          <a:p>
            <a:pPr marL="171450" indent="-171450">
              <a:buFontTx/>
              <a:buChar char="-"/>
            </a:pPr>
            <a:r>
              <a:rPr lang="nl-BE" baseline="0" dirty="0"/>
              <a:t>Je kijkt naar de horizon en let niet meer op de snelheidsmeter</a:t>
            </a:r>
          </a:p>
          <a:p>
            <a:pPr marL="171450" indent="-171450">
              <a:buFontTx/>
              <a:buChar char="-"/>
            </a:pPr>
            <a:r>
              <a:rPr lang="nl-BE" baseline="0" dirty="0"/>
              <a:t>Op ongeveer 30cm hoogte blijven vliegen</a:t>
            </a:r>
          </a:p>
          <a:p>
            <a:pPr marL="0" indent="0">
              <a:buFontTx/>
              <a:buNone/>
            </a:pPr>
            <a:endParaRPr lang="nl-BE" baseline="0" dirty="0"/>
          </a:p>
          <a:p>
            <a:pPr marL="0" indent="0">
              <a:buFontTx/>
              <a:buNone/>
            </a:pPr>
            <a:r>
              <a:rPr lang="nl-BE" baseline="0" dirty="0"/>
              <a:t>Grondeffect</a:t>
            </a:r>
          </a:p>
          <a:p>
            <a:pPr marL="0" indent="0">
              <a:buFontTx/>
              <a:buNone/>
            </a:pPr>
            <a:r>
              <a:rPr lang="nl-BE" baseline="0" dirty="0"/>
              <a:t>- Als piloot hou je rekening met de verhoogde efficiëntie van de vleugel als gevolg van het grondeffect </a:t>
            </a:r>
          </a:p>
          <a:p>
            <a:pPr marL="171450" indent="-171450">
              <a:buFontTx/>
              <a:buChar char="-"/>
            </a:pPr>
            <a:endParaRPr lang="nl-BE" baseline="0" dirty="0"/>
          </a:p>
          <a:p>
            <a:pPr marL="0" indent="0">
              <a:buFontTx/>
              <a:buNone/>
            </a:pPr>
            <a:r>
              <a:rPr lang="nl-BE" baseline="0" dirty="0"/>
              <a:t>Afvangen (3</a:t>
            </a:r>
            <a:r>
              <a:rPr lang="nl-BE" baseline="0" dirty="0" smtClean="0"/>
              <a:t>) -&gt; grond weigeren</a:t>
            </a:r>
            <a:endParaRPr lang="nl-BE" baseline="0" dirty="0"/>
          </a:p>
          <a:p>
            <a:pPr marL="171450" indent="-171450">
              <a:buFontTx/>
              <a:buChar char="-"/>
            </a:pPr>
            <a:r>
              <a:rPr lang="nl-BE" baseline="0" dirty="0"/>
              <a:t>Landen is niet anders als zo lang mogelijk op die 30cm blijven vliegen (met ongewijzigde kleppenstand)</a:t>
            </a:r>
          </a:p>
          <a:p>
            <a:pPr marL="171450" indent="-171450">
              <a:buFontTx/>
              <a:buChar char="-"/>
            </a:pPr>
            <a:r>
              <a:rPr lang="nl-BE" baseline="0" dirty="0"/>
              <a:t>Door de weerstand loopt de snelheid terug</a:t>
            </a:r>
          </a:p>
          <a:p>
            <a:pPr marL="171450" indent="-171450">
              <a:buFontTx/>
              <a:buChar char="-"/>
            </a:pPr>
            <a:r>
              <a:rPr lang="nl-BE" baseline="0" dirty="0"/>
              <a:t>Om lift te behouden moet de </a:t>
            </a:r>
            <a:r>
              <a:rPr lang="nl-BE" b="0" baseline="0" dirty="0"/>
              <a:t>aanvalshoek</a:t>
            </a:r>
            <a:r>
              <a:rPr lang="nl-BE" baseline="0" dirty="0"/>
              <a:t> continu vergroot worden</a:t>
            </a:r>
          </a:p>
          <a:p>
            <a:pPr marL="171450" indent="-171450">
              <a:buFontTx/>
              <a:buChar char="-"/>
            </a:pPr>
            <a:r>
              <a:rPr lang="nl-BE" baseline="0" dirty="0"/>
              <a:t>Kan enkel door de stick geleidelijk naar achter te trekken om zo lang mogelijk vlak boven de grond te blijven vliegen</a:t>
            </a:r>
          </a:p>
          <a:p>
            <a:pPr marL="171450" indent="-171450">
              <a:buFontTx/>
              <a:buChar char="-"/>
            </a:pPr>
            <a:r>
              <a:rPr lang="nl-BE" baseline="0" dirty="0"/>
              <a:t>Uiteindelijk staat de stick zo ver naar achter dat je de neus niet in meer in die positie kan houden</a:t>
            </a:r>
          </a:p>
          <a:p>
            <a:pPr marL="171450" indent="-171450">
              <a:buFontTx/>
              <a:buChar char="-"/>
            </a:pPr>
            <a:r>
              <a:rPr lang="nl-BE" baseline="0" dirty="0"/>
              <a:t>De snelheid loopt zo ver terug dat het toestel doorzakt en landt</a:t>
            </a:r>
          </a:p>
          <a:p>
            <a:pPr marL="171450" indent="-171450">
              <a:buFontTx/>
              <a:buChar char="-"/>
            </a:pPr>
            <a:endParaRPr lang="nl-BE" baseline="0" dirty="0"/>
          </a:p>
          <a:p>
            <a:pPr marL="0" indent="0">
              <a:buFontTx/>
              <a:buNone/>
            </a:pPr>
            <a:r>
              <a:rPr lang="nl-BE" baseline="0" dirty="0"/>
              <a:t>Uitrollen (4)</a:t>
            </a:r>
          </a:p>
          <a:p>
            <a:pPr marL="171450" indent="-171450">
              <a:buFontTx/>
              <a:buChar char="-"/>
            </a:pPr>
            <a:r>
              <a:rPr lang="nl-BE" baseline="0" dirty="0"/>
              <a:t>Tijdens het uitrollen stuurknuppel naar achter houden</a:t>
            </a:r>
          </a:p>
          <a:p>
            <a:pPr marL="171450" indent="-171450">
              <a:buFontTx/>
              <a:buChar char="-"/>
            </a:pPr>
            <a:r>
              <a:rPr lang="nl-BE" baseline="0" dirty="0"/>
              <a:t>Vleugels horizontaal houden met de rolroeren</a:t>
            </a:r>
          </a:p>
          <a:p>
            <a:pPr marL="171450" indent="-171450">
              <a:buFontTx/>
              <a:buChar char="-"/>
            </a:pPr>
            <a:r>
              <a:rPr lang="nl-BE" baseline="0" dirty="0"/>
              <a:t>Remkleppen volledig openen om tot stilstand te komen</a:t>
            </a:r>
          </a:p>
          <a:p>
            <a:pPr marL="171450" indent="-171450">
              <a:buFontTx/>
              <a:buChar char="-"/>
            </a:pPr>
            <a:r>
              <a:rPr lang="nl-BE" baseline="0" dirty="0"/>
              <a:t>De richting controleer je met het voetenstuur</a:t>
            </a:r>
          </a:p>
          <a:p>
            <a:pPr marL="171450" indent="-171450">
              <a:buFontTx/>
              <a:buChar char="-"/>
            </a:pPr>
            <a:r>
              <a:rPr lang="nl-BE" baseline="0" dirty="0"/>
              <a:t>Bij afnemende snelheid worden de roeren minder effectief en zijn steeds grotere roeruitslagen nodig om correcties uit te voeren</a:t>
            </a:r>
          </a:p>
          <a:p>
            <a:pPr marL="171450" indent="-171450">
              <a:buFontTx/>
              <a:buChar char="-"/>
            </a:pPr>
            <a:r>
              <a:rPr lang="nl-BE" baseline="0" dirty="0" smtClean="0"/>
              <a:t>Vliegen stopt pas wanneer het vliegtuig helemaal stilstaat!</a:t>
            </a:r>
          </a:p>
          <a:p>
            <a:pPr marL="171450" indent="-171450">
              <a:buFontTx/>
              <a:buChar char="-"/>
            </a:pPr>
            <a:endParaRPr lang="nl-BE" baseline="0" dirty="0"/>
          </a:p>
          <a:p>
            <a:pPr marL="0" indent="0">
              <a:buFontTx/>
              <a:buNone/>
            </a:pPr>
            <a:r>
              <a:rPr lang="nl-BE" baseline="0" dirty="0"/>
              <a:t>Te hoog afvangen (5)</a:t>
            </a:r>
          </a:p>
          <a:p>
            <a:pPr marL="171450" indent="-171450">
              <a:buFontTx/>
              <a:buChar char="-"/>
            </a:pPr>
            <a:r>
              <a:rPr lang="nl-BE" baseline="0" dirty="0"/>
              <a:t>Te hoog afvangen heeft als gevolgd dat je op een te grote hoogte snelheid verliest</a:t>
            </a:r>
          </a:p>
          <a:p>
            <a:pPr marL="171450" indent="-171450">
              <a:buFontTx/>
              <a:buChar char="-"/>
            </a:pPr>
            <a:r>
              <a:rPr lang="nl-BE" baseline="0" dirty="0"/>
              <a:t>Hierdoor kan het toestel een paar meter boven de grond doorzakken en hard op de grond terecht komen</a:t>
            </a:r>
          </a:p>
          <a:p>
            <a:pPr marL="171450" indent="-171450">
              <a:buFontTx/>
              <a:buChar char="-"/>
            </a:pPr>
            <a:endParaRPr lang="nl-BE" baseline="0" dirty="0"/>
          </a:p>
          <a:p>
            <a:pPr marL="0" indent="0">
              <a:buFontTx/>
              <a:buNone/>
            </a:pPr>
            <a:r>
              <a:rPr lang="nl-BE" baseline="0" dirty="0"/>
              <a:t>Met te hoge snelheid landen / te laat afronden  en het opveren van het toestel (6)</a:t>
            </a:r>
          </a:p>
          <a:p>
            <a:pPr marL="171450" indent="-171450">
              <a:buFontTx/>
              <a:buChar char="-"/>
            </a:pPr>
            <a:r>
              <a:rPr lang="nl-BE" baseline="0" dirty="0"/>
              <a:t>Te laat afronden kan flinke stuiters opleveren</a:t>
            </a:r>
          </a:p>
          <a:p>
            <a:pPr marL="171450" indent="-171450">
              <a:buFontTx/>
              <a:buChar char="-"/>
            </a:pPr>
            <a:r>
              <a:rPr lang="nl-BE" baseline="0" dirty="0"/>
              <a:t>Initieel de stuurknuppel en remkleppen onbeweeglijk houden en dan opnieuw afronden</a:t>
            </a:r>
          </a:p>
          <a:p>
            <a:pPr marL="171450" indent="-171450">
              <a:buFontTx/>
              <a:buChar char="-"/>
            </a:pPr>
            <a:r>
              <a:rPr lang="nl-BE" baseline="0" dirty="0"/>
              <a:t>Indien we een harde landing hebben gemaakt laten we het toestel eerst inspecteren voordat er opnieuw mee gevlogen wordt</a:t>
            </a:r>
          </a:p>
          <a:p>
            <a:pPr marL="171450" indent="-171450">
              <a:buFontTx/>
              <a:buChar char="-"/>
            </a:pPr>
            <a:endParaRPr lang="nl-BE" baseline="0" dirty="0"/>
          </a:p>
          <a:p>
            <a:pPr marL="0" indent="0">
              <a:buFontTx/>
              <a:buNone/>
            </a:pPr>
            <a:r>
              <a:rPr lang="nl-BE" baseline="0" dirty="0"/>
              <a:t>Doorzakken voor de landing</a:t>
            </a:r>
          </a:p>
          <a:p>
            <a:pPr marL="0" indent="0">
              <a:buFontTx/>
              <a:buNone/>
            </a:pPr>
            <a:r>
              <a:rPr lang="nl-BE" baseline="0" dirty="0"/>
              <a:t>- De stuurknuppel neutraal houden en de remkleppen sluiten. Eerst zorgen dat het vliegtuig blijft vliegen, dan een ‘nieuwe’ landing inzetten</a:t>
            </a:r>
          </a:p>
          <a:p>
            <a:pPr marL="171450" indent="-171450">
              <a:buFontTx/>
              <a:buChar char="-"/>
            </a:pPr>
            <a:endParaRPr lang="nl-BE" baseline="0" dirty="0"/>
          </a:p>
          <a:p>
            <a:pPr marL="171450" indent="-171450">
              <a:buFontTx/>
              <a:buChar char="-"/>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57</a:t>
            </a:fld>
            <a:endParaRPr lang="nl-NL"/>
          </a:p>
        </p:txBody>
      </p:sp>
    </p:spTree>
    <p:extLst>
      <p:ext uri="{BB962C8B-B14F-4D97-AF65-F5344CB8AC3E}">
        <p14:creationId xmlns:p14="http://schemas.microsoft.com/office/powerpoint/2010/main" val="1551859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nl-BE" dirty="0"/>
              <a:t>Turbulentie</a:t>
            </a:r>
          </a:p>
          <a:p>
            <a:pPr marL="171450" indent="-171450">
              <a:buFontTx/>
              <a:buChar char="-"/>
            </a:pPr>
            <a:r>
              <a:rPr lang="nl-BE" baseline="0" dirty="0"/>
              <a:t>Door bomen voor of naast het veld kan er behoorlijke turbulentie komen</a:t>
            </a:r>
          </a:p>
          <a:p>
            <a:pPr marL="171450" indent="-171450">
              <a:buFontTx/>
              <a:buChar char="-"/>
            </a:pPr>
            <a:r>
              <a:rPr lang="nl-BE" baseline="0" dirty="0"/>
              <a:t>Windsnelheid varieert sterk</a:t>
            </a:r>
          </a:p>
          <a:p>
            <a:pPr marL="171450" indent="-171450">
              <a:buFontTx/>
              <a:buChar char="-"/>
            </a:pPr>
            <a:r>
              <a:rPr lang="nl-BE" baseline="0" dirty="0"/>
              <a:t>Houd de snelheid in de gaten, deze kan ineens wegvallen als de wind achter de bomen wegvalt</a:t>
            </a:r>
          </a:p>
          <a:p>
            <a:pPr marL="171450" indent="-171450">
              <a:buFontTx/>
              <a:buChar char="-"/>
            </a:pPr>
            <a:r>
              <a:rPr lang="nl-NL" sz="1200" b="0" i="0" u="none" strike="noStrike" kern="1200" dirty="0">
                <a:solidFill>
                  <a:schemeClr val="tx1"/>
                </a:solidFill>
                <a:effectLst/>
                <a:latin typeface="+mn-lt"/>
                <a:ea typeface="+mn-ea"/>
                <a:cs typeface="+mn-cs"/>
              </a:rPr>
              <a:t>Verhoog de voorgeschreven landingssnelheid, omdat door verticale windstoten de kritische aanvalshoek vlugger kan overschreden worden</a:t>
            </a:r>
            <a:r>
              <a:rPr lang="nl-NL" dirty="0"/>
              <a:t> </a:t>
            </a:r>
            <a:endParaRPr lang="nl-BE" baseline="0" dirty="0"/>
          </a:p>
          <a:p>
            <a:pPr marL="171450" indent="-171450">
              <a:buFontTx/>
              <a:buChar char="-"/>
            </a:pPr>
            <a:endParaRPr lang="nl-BE" baseline="0" dirty="0"/>
          </a:p>
          <a:p>
            <a:pPr marL="0" indent="0">
              <a:buFontTx/>
              <a:buNone/>
            </a:pPr>
            <a:r>
              <a:rPr lang="nl-BE" baseline="0" dirty="0" err="1"/>
              <a:t>Windgradient</a:t>
            </a:r>
            <a:endParaRPr lang="nl-BE" baseline="0" dirty="0"/>
          </a:p>
          <a:p>
            <a:pPr marL="171450" indent="-171450">
              <a:buFontTx/>
              <a:buChar char="-"/>
            </a:pPr>
            <a:r>
              <a:rPr lang="nl-BE" baseline="0" dirty="0"/>
              <a:t>Op 100m kan het behoorlijk harder waaien dan vlak boven de grond</a:t>
            </a:r>
          </a:p>
          <a:p>
            <a:pPr marL="171450" indent="-171450">
              <a:buFontTx/>
              <a:buChar char="-"/>
            </a:pPr>
            <a:r>
              <a:rPr lang="nl-BE" baseline="0" dirty="0"/>
              <a:t>Door de weerstand aan de grond neemt de windsterkte sterk af vlak boven de grond</a:t>
            </a:r>
          </a:p>
          <a:p>
            <a:pPr marL="171450" indent="-171450">
              <a:buFontTx/>
              <a:buChar char="-"/>
            </a:pPr>
            <a:r>
              <a:rPr lang="nl-BE" baseline="0" dirty="0"/>
              <a:t>Door het snel teruglopen van de windsnelheid neemt de snelheid van de zwever ook af</a:t>
            </a:r>
          </a:p>
          <a:p>
            <a:pPr marL="171450" indent="-171450">
              <a:buFontTx/>
              <a:buChar char="-"/>
            </a:pPr>
            <a:r>
              <a:rPr lang="nl-BE" baseline="0" dirty="0"/>
              <a:t>Dit is te zien aan de snelheidsmeter, die de luchtsnelheid en niet de grondsnelheid weergeeft</a:t>
            </a:r>
          </a:p>
          <a:p>
            <a:pPr marL="171450" indent="-171450">
              <a:buFontTx/>
              <a:buChar char="-"/>
            </a:pPr>
            <a:r>
              <a:rPr lang="nl-BE" baseline="0" dirty="0"/>
              <a:t>Om dit op te vangen landen we bij harde wind met extra snelheid (zo een 10-15km/h)</a:t>
            </a:r>
          </a:p>
          <a:p>
            <a:pPr marL="171450" indent="-171450">
              <a:buFontTx/>
              <a:buChar char="-"/>
            </a:pPr>
            <a:r>
              <a:rPr lang="nl-BE" baseline="0" dirty="0"/>
              <a:t>Houd de snelheid goed in de gaten!</a:t>
            </a:r>
          </a:p>
          <a:p>
            <a:pPr marL="171450" indent="-171450">
              <a:buFontTx/>
              <a:buChar char="-"/>
            </a:pPr>
            <a:r>
              <a:rPr lang="nl-BE" baseline="0" dirty="0"/>
              <a:t>Bij voorkeur niet met volle remkleppen landen, anders wordt de </a:t>
            </a:r>
            <a:r>
              <a:rPr lang="nl-BE" baseline="0" dirty="0" err="1"/>
              <a:t>final</a:t>
            </a:r>
            <a:r>
              <a:rPr lang="nl-BE" baseline="0" dirty="0"/>
              <a:t> zeer steil</a:t>
            </a:r>
          </a:p>
          <a:p>
            <a:pPr marL="171450" indent="-171450">
              <a:buFontTx/>
              <a:buChar char="-"/>
            </a:pPr>
            <a:endParaRPr lang="nl-BE" baseline="0" dirty="0"/>
          </a:p>
          <a:p>
            <a:pPr marL="228600" indent="-228600">
              <a:buFontTx/>
              <a:buAutoNum type="arabicParenR"/>
            </a:pPr>
            <a:r>
              <a:rPr lang="nl-BE" baseline="0" dirty="0"/>
              <a:t>Windgradiënt in de onderste luchtlaag</a:t>
            </a:r>
          </a:p>
          <a:p>
            <a:pPr marL="228600" indent="-228600">
              <a:buFontTx/>
              <a:buAutoNum type="arabicParenR"/>
            </a:pPr>
            <a:r>
              <a:rPr lang="nl-BE" baseline="0" dirty="0" err="1"/>
              <a:t>Final</a:t>
            </a:r>
            <a:r>
              <a:rPr lang="nl-BE" baseline="0" dirty="0"/>
              <a:t> met voldoende snelheid</a:t>
            </a:r>
          </a:p>
          <a:p>
            <a:pPr marL="228600" indent="-228600">
              <a:buFontTx/>
              <a:buAutoNum type="arabicParenR"/>
            </a:pPr>
            <a:r>
              <a:rPr lang="nl-BE" baseline="0" dirty="0" err="1"/>
              <a:t>Final</a:t>
            </a:r>
            <a:r>
              <a:rPr lang="nl-BE" baseline="0" dirty="0"/>
              <a:t> met als fouten</a:t>
            </a:r>
          </a:p>
          <a:p>
            <a:pPr marL="0" indent="0">
              <a:buFontTx/>
              <a:buNone/>
            </a:pPr>
            <a:r>
              <a:rPr lang="nl-BE" baseline="0" dirty="0"/>
              <a:t>	- te weinig snelheid</a:t>
            </a:r>
          </a:p>
          <a:p>
            <a:pPr marL="0" indent="0">
              <a:buFontTx/>
              <a:buNone/>
            </a:pPr>
            <a:r>
              <a:rPr lang="nl-BE" baseline="0" dirty="0"/>
              <a:t>	- niet meer op snelheidsmeter gelet</a:t>
            </a:r>
          </a:p>
          <a:p>
            <a:pPr marL="0" indent="0">
              <a:buFontTx/>
              <a:buNone/>
            </a:pPr>
            <a:r>
              <a:rPr lang="nl-BE" baseline="0" dirty="0"/>
              <a:t>	- te hoog begonnen met afronden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58</a:t>
            </a:fld>
            <a:endParaRPr lang="nl-NL"/>
          </a:p>
        </p:txBody>
      </p:sp>
    </p:spTree>
    <p:extLst>
      <p:ext uri="{BB962C8B-B14F-4D97-AF65-F5344CB8AC3E}">
        <p14:creationId xmlns:p14="http://schemas.microsoft.com/office/powerpoint/2010/main" val="1297750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Ook</a:t>
            </a:r>
            <a:r>
              <a:rPr lang="nl-BE" baseline="0" dirty="0"/>
              <a:t> voor zwevers die een thuisbrenger, FES, zelfstarter, .. hebben moeten rekening houden met een buitenlanding!</a:t>
            </a:r>
          </a:p>
          <a:p>
            <a:pPr marL="171450" indent="-171450">
              <a:buFontTx/>
              <a:buChar char="-"/>
            </a:pPr>
            <a:r>
              <a:rPr lang="nl-BE" baseline="0" dirty="0"/>
              <a:t>De motor kan altijd een keer niet starten (fout in procedure, slechte brandstof, motor kapot, motorbatterij niet opgeladen,….)</a:t>
            </a:r>
          </a:p>
          <a:p>
            <a:pPr marL="171450" indent="-171450">
              <a:buFontTx/>
              <a:buChar char="-"/>
            </a:pPr>
            <a:endParaRPr lang="nl-BE" baseline="0" dirty="0"/>
          </a:p>
          <a:p>
            <a:pPr marL="171450" indent="-171450">
              <a:buFontTx/>
              <a:buChar char="-"/>
            </a:pPr>
            <a:r>
              <a:rPr lang="nl-NL" sz="1200" b="0" i="0" u="none" strike="noStrike" kern="1200" dirty="0">
                <a:solidFill>
                  <a:schemeClr val="tx1"/>
                </a:solidFill>
                <a:effectLst/>
                <a:latin typeface="+mn-lt"/>
                <a:ea typeface="+mn-ea"/>
                <a:cs typeface="+mn-cs"/>
              </a:rPr>
              <a:t>kies uw veld voldoende op voorhand en wijk hier niet van af</a:t>
            </a:r>
            <a:r>
              <a:rPr lang="nl-NL" dirty="0"/>
              <a:t> </a:t>
            </a:r>
            <a:endParaRPr lang="nl-BE" baseline="0" dirty="0"/>
          </a:p>
          <a:p>
            <a:pPr marL="171450" indent="-171450">
              <a:buFontTx/>
              <a:buChar char="-"/>
            </a:pPr>
            <a:r>
              <a:rPr lang="nl-BE" baseline="0" dirty="0"/>
              <a:t>De meeste buitenlandingen gaan goed, maar het blijft uiterst belangrijk om deze met hoogste concentratie aan te gaan en zo serieus mogelijk uit te voeren</a:t>
            </a:r>
          </a:p>
          <a:p>
            <a:pPr marL="171450" indent="-171450">
              <a:buFontTx/>
              <a:buChar char="-"/>
            </a:pPr>
            <a:endParaRPr lang="nl-BE" baseline="0" dirty="0"/>
          </a:p>
          <a:p>
            <a:pPr marL="171450" indent="-171450">
              <a:buFontTx/>
              <a:buChar char="-"/>
            </a:pPr>
            <a:r>
              <a:rPr lang="nl-NL" sz="1200" b="0" i="0" u="none" strike="noStrike" kern="1200" dirty="0">
                <a:solidFill>
                  <a:schemeClr val="tx1"/>
                </a:solidFill>
                <a:effectLst/>
                <a:latin typeface="+mn-lt"/>
                <a:ea typeface="+mn-ea"/>
                <a:cs typeface="+mn-cs"/>
              </a:rPr>
              <a:t>Bij</a:t>
            </a:r>
            <a:r>
              <a:rPr lang="nl-NL" sz="1200" b="0" i="0" u="none" strike="noStrike" kern="1200" baseline="0" dirty="0">
                <a:solidFill>
                  <a:schemeClr val="tx1"/>
                </a:solidFill>
                <a:effectLst/>
                <a:latin typeface="+mn-lt"/>
                <a:ea typeface="+mn-ea"/>
                <a:cs typeface="+mn-cs"/>
              </a:rPr>
              <a:t> een buitenlanding in een modderige akker: </a:t>
            </a:r>
            <a:r>
              <a:rPr lang="nl-NL" sz="1200" b="0" i="0" u="none" strike="noStrike" kern="1200" dirty="0">
                <a:solidFill>
                  <a:schemeClr val="tx1"/>
                </a:solidFill>
                <a:effectLst/>
                <a:latin typeface="+mn-lt"/>
                <a:ea typeface="+mn-ea"/>
                <a:cs typeface="+mn-cs"/>
              </a:rPr>
              <a:t>ik trek mijn gordels strak, land met minimale landingssnelheid, en ik rond af met de stuurknuppel volledig naar achter en ik voorzie overkop te kunnen gaan</a:t>
            </a:r>
            <a:r>
              <a:rPr lang="nl-NL" dirty="0"/>
              <a:t> </a:t>
            </a:r>
            <a:endParaRPr lang="nl-BE" baseline="0" dirty="0"/>
          </a:p>
          <a:p>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59</a:t>
            </a:fld>
            <a:endParaRPr lang="nl-NL"/>
          </a:p>
        </p:txBody>
      </p:sp>
    </p:spTree>
    <p:extLst>
      <p:ext uri="{BB962C8B-B14F-4D97-AF65-F5344CB8AC3E}">
        <p14:creationId xmlns:p14="http://schemas.microsoft.com/office/powerpoint/2010/main" val="3505026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Tx/>
              <a:buChar char="-"/>
            </a:pPr>
            <a:r>
              <a:rPr lang="nl-BE" dirty="0"/>
              <a:t>Meeste</a:t>
            </a:r>
            <a:r>
              <a:rPr lang="nl-BE" baseline="0" dirty="0"/>
              <a:t> overland vluchten eindigen op het vliegveld van vertrek of een ander zweefvliegveld</a:t>
            </a:r>
          </a:p>
          <a:p>
            <a:pPr marL="171450" indent="-171450">
              <a:buFontTx/>
              <a:buChar char="-"/>
            </a:pPr>
            <a:r>
              <a:rPr lang="nl-BE" baseline="0" dirty="0"/>
              <a:t>Vraag op tijd landingsinfo over de radio</a:t>
            </a:r>
          </a:p>
          <a:p>
            <a:pPr marL="171450" indent="-171450">
              <a:buFontTx/>
              <a:buChar char="-"/>
            </a:pPr>
            <a:r>
              <a:rPr lang="nl-BE" baseline="0" dirty="0"/>
              <a:t>Vluchtvoorbereiding wil ook zeggen frequenties kunnen vinden, circuit kunnen vervoegen, …</a:t>
            </a:r>
          </a:p>
          <a:p>
            <a:pPr marL="0" indent="0">
              <a:buFontTx/>
              <a:buNone/>
            </a:pPr>
            <a:endParaRPr lang="nl-BE" baseline="0" dirty="0"/>
          </a:p>
          <a:p>
            <a:pPr marL="0" indent="0">
              <a:buFontTx/>
              <a:buNone/>
            </a:pPr>
            <a:r>
              <a:rPr lang="nl-BE" baseline="0" dirty="0"/>
              <a:t>Beslissingstrechter</a:t>
            </a:r>
          </a:p>
          <a:p>
            <a:pPr marL="171450" indent="-171450">
              <a:buFontTx/>
              <a:buChar char="-"/>
            </a:pPr>
            <a:r>
              <a:rPr lang="nl-BE" baseline="0" dirty="0"/>
              <a:t>Beslissingshoogtes geven aan hoeveel speelruimte je nog hebt om thermiek te zoeken</a:t>
            </a:r>
          </a:p>
          <a:p>
            <a:pPr marL="171450" indent="-171450">
              <a:buFontTx/>
              <a:buChar char="-"/>
            </a:pPr>
            <a:r>
              <a:rPr lang="nl-BE" baseline="0" dirty="0"/>
              <a:t>De ruimte om thermiek te zoeken wordt kleiner naarmate je lager komt</a:t>
            </a:r>
          </a:p>
          <a:p>
            <a:pPr marL="171450" indent="-171450">
              <a:buFontTx/>
              <a:buChar char="-"/>
            </a:pPr>
            <a:r>
              <a:rPr lang="nl-BE" baseline="0" dirty="0"/>
              <a:t>De vorm van de trechter hangt af van het toestel en zijn glijgetal rekening houdend met de wind</a:t>
            </a:r>
          </a:p>
          <a:p>
            <a:pPr marL="171450" indent="-171450">
              <a:buFontTx/>
              <a:buChar char="-"/>
            </a:pPr>
            <a:endParaRPr lang="nl-BE" baseline="0" dirty="0"/>
          </a:p>
          <a:p>
            <a:pPr marL="0" indent="0">
              <a:buFontTx/>
              <a:buNone/>
            </a:pPr>
            <a:r>
              <a:rPr lang="nl-BE" baseline="0" dirty="0"/>
              <a:t>Boven 700m </a:t>
            </a:r>
          </a:p>
          <a:p>
            <a:pPr marL="171450" indent="-171450">
              <a:buFontTx/>
              <a:buChar char="-"/>
            </a:pPr>
            <a:r>
              <a:rPr lang="nl-BE" baseline="0" dirty="0"/>
              <a:t>Je gebruikt alle aandacht voor het zoeken van thermiek</a:t>
            </a:r>
          </a:p>
          <a:p>
            <a:pPr marL="171450" indent="-171450">
              <a:buFontTx/>
              <a:buChar char="-"/>
            </a:pPr>
            <a:r>
              <a:rPr lang="nl-BE" baseline="0" dirty="0"/>
              <a:t>Hoe lager je komt hoe meer je moet gaan zoeken naar een geschikt landingsgebied</a:t>
            </a:r>
          </a:p>
          <a:p>
            <a:pPr marL="171450" indent="-171450">
              <a:buFontTx/>
              <a:buChar char="-"/>
            </a:pPr>
            <a:endParaRPr lang="nl-BE" baseline="0" dirty="0"/>
          </a:p>
          <a:p>
            <a:pPr marL="0" indent="0">
              <a:buFontTx/>
              <a:buNone/>
            </a:pPr>
            <a:r>
              <a:rPr lang="nl-BE" baseline="0" dirty="0"/>
              <a:t>700m geschikt gebied</a:t>
            </a:r>
          </a:p>
          <a:p>
            <a:pPr marL="171450" indent="-171450">
              <a:buFontTx/>
              <a:buChar char="-"/>
            </a:pPr>
            <a:r>
              <a:rPr lang="nl-BE" baseline="0" dirty="0"/>
              <a:t>Vlieg je in het bovenste stuk  van de trechter vlieg je naar een gebied met mogelijke buitenlandingsvelden</a:t>
            </a:r>
          </a:p>
          <a:p>
            <a:pPr marL="171450" indent="-171450">
              <a:buFontTx/>
              <a:buChar char="-"/>
            </a:pPr>
            <a:r>
              <a:rPr lang="nl-BE" baseline="0" dirty="0"/>
              <a:t>Blijf naar thermiek zoeken! Er moeten wel altijd geschikte landingsvelden beschikbaar zijn</a:t>
            </a:r>
          </a:p>
          <a:p>
            <a:pPr marL="171450" indent="-171450">
              <a:buFontTx/>
              <a:buChar char="-"/>
            </a:pPr>
            <a:r>
              <a:rPr lang="nl-BE" baseline="0" dirty="0"/>
              <a:t>Niet meer midden boven steden/grote bossen/… vliegen</a:t>
            </a:r>
          </a:p>
          <a:p>
            <a:pPr marL="171450" indent="-171450">
              <a:buFontTx/>
              <a:buChar char="-"/>
            </a:pPr>
            <a:r>
              <a:rPr lang="nl-BE" baseline="0" dirty="0"/>
              <a:t>In deze fase moet je vaststellen</a:t>
            </a:r>
          </a:p>
          <a:p>
            <a:pPr marL="628650" lvl="1" indent="-171450">
              <a:buFontTx/>
              <a:buChar char="-"/>
            </a:pPr>
            <a:r>
              <a:rPr lang="nl-BE" baseline="0" dirty="0"/>
              <a:t>Windrichting</a:t>
            </a:r>
          </a:p>
          <a:p>
            <a:pPr marL="628650" lvl="1" indent="-171450">
              <a:buFontTx/>
              <a:buChar char="-"/>
            </a:pPr>
            <a:r>
              <a:rPr lang="nl-BE" baseline="0" dirty="0"/>
              <a:t>Windsterkte</a:t>
            </a:r>
          </a:p>
          <a:p>
            <a:pPr marL="628650" lvl="1" indent="-171450">
              <a:buFontTx/>
              <a:buChar char="-"/>
            </a:pPr>
            <a:r>
              <a:rPr lang="nl-BE" baseline="0" dirty="0"/>
              <a:t>Welke geschikte landingsvelden beschikbaar zijn</a:t>
            </a:r>
          </a:p>
          <a:p>
            <a:pPr marL="457200" lvl="1" indent="0">
              <a:buFontTx/>
              <a:buNone/>
            </a:pPr>
            <a:endParaRPr lang="nl-BE" baseline="0" dirty="0"/>
          </a:p>
          <a:p>
            <a:pPr marL="0" lvl="1" indent="0">
              <a:buFontTx/>
              <a:buNone/>
            </a:pPr>
            <a:r>
              <a:rPr lang="nl-BE" baseline="0" dirty="0"/>
              <a:t>500m veldkeuze</a:t>
            </a:r>
          </a:p>
          <a:p>
            <a:pPr marL="171450" lvl="1" indent="-171450">
              <a:buFontTx/>
              <a:buChar char="-"/>
            </a:pPr>
            <a:r>
              <a:rPr lang="nl-BE" baseline="0" dirty="0"/>
              <a:t>In dit deel is de zoekruimte beperkt. Net zoals wanneer je van de lier afkomt</a:t>
            </a:r>
          </a:p>
          <a:p>
            <a:pPr marL="171450" lvl="1" indent="-171450">
              <a:buFontTx/>
              <a:buChar char="-"/>
            </a:pPr>
            <a:r>
              <a:rPr lang="nl-BE" baseline="0" dirty="0"/>
              <a:t>Je neemt de volgende beslissingen</a:t>
            </a:r>
          </a:p>
          <a:p>
            <a:pPr marL="628650" lvl="2" indent="-171450">
              <a:buFontTx/>
              <a:buChar char="-"/>
            </a:pPr>
            <a:r>
              <a:rPr lang="nl-BE" baseline="0" dirty="0"/>
              <a:t>Landingsveld kiezen</a:t>
            </a:r>
          </a:p>
          <a:p>
            <a:pPr marL="628650" lvl="2" indent="-171450">
              <a:buFontTx/>
              <a:buChar char="-"/>
            </a:pPr>
            <a:r>
              <a:rPr lang="nl-BE" baseline="0" dirty="0"/>
              <a:t>Circuit bepalen</a:t>
            </a:r>
          </a:p>
          <a:p>
            <a:pPr marL="628650" lvl="2" indent="-171450">
              <a:buFontTx/>
              <a:buChar char="-"/>
            </a:pPr>
            <a:endParaRPr lang="nl-BE" baseline="0" dirty="0"/>
          </a:p>
          <a:p>
            <a:pPr marL="0" lvl="2" indent="0">
              <a:buFontTx/>
              <a:buNone/>
            </a:pPr>
            <a:r>
              <a:rPr lang="nl-BE" baseline="0" dirty="0"/>
              <a:t>300m landingsbesluit</a:t>
            </a:r>
          </a:p>
          <a:p>
            <a:pPr marL="171450" lvl="2" indent="-171450">
              <a:buFontTx/>
              <a:buChar char="-"/>
            </a:pPr>
            <a:r>
              <a:rPr lang="nl-BE" baseline="0" dirty="0"/>
              <a:t>Vind je geen nieuwe thermiekbel en zak je naar 300m dan neem je definitief het besluit om te landen</a:t>
            </a:r>
          </a:p>
          <a:p>
            <a:pPr marL="171450" lvl="2" indent="-171450">
              <a:buFontTx/>
              <a:buChar char="-"/>
            </a:pPr>
            <a:r>
              <a:rPr lang="nl-BE" baseline="0" dirty="0"/>
              <a:t>Alle aandacht gaat nu naar het uitvoeren van een goede landing, niet meer naar het zoeken van thermiek</a:t>
            </a:r>
          </a:p>
          <a:p>
            <a:pPr marL="171450" lvl="2" indent="-171450">
              <a:buFontTx/>
              <a:buChar char="-"/>
            </a:pPr>
            <a:r>
              <a:rPr lang="nl-BE" baseline="0" dirty="0"/>
              <a:t>Kies de beste van de mogelijke velden en verlies het veld niet meer uit het oog!</a:t>
            </a:r>
          </a:p>
          <a:p>
            <a:pPr marL="0" lvl="2" indent="0">
              <a:buFontTx/>
              <a:buNone/>
            </a:pPr>
            <a:endParaRPr lang="nl-BE" baseline="0" dirty="0"/>
          </a:p>
          <a:p>
            <a:pPr marL="0" lvl="2" indent="0">
              <a:buFontTx/>
              <a:buNone/>
            </a:pPr>
            <a:r>
              <a:rPr lang="nl-BE" baseline="0" dirty="0"/>
              <a:t>De waardes van de kegel zijn niet absoluut. Boven een grote stad of uitgestrekt bos zal je vroeger en dus hoger moeten zoeken naar geschikte velden</a:t>
            </a:r>
          </a:p>
          <a:p>
            <a:pPr marL="171450" indent="-171450">
              <a:buFontTx/>
              <a:buChar char="-"/>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60</a:t>
            </a:fld>
            <a:endParaRPr lang="nl-NL"/>
          </a:p>
        </p:txBody>
      </p:sp>
    </p:spTree>
    <p:extLst>
      <p:ext uri="{BB962C8B-B14F-4D97-AF65-F5344CB8AC3E}">
        <p14:creationId xmlns:p14="http://schemas.microsoft.com/office/powerpoint/2010/main" val="2858768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1450" indent="-171450">
              <a:buFontTx/>
              <a:buChar char="-"/>
            </a:pPr>
            <a:r>
              <a:rPr lang="nl-BE" dirty="0"/>
              <a:t>Lengte</a:t>
            </a:r>
            <a:r>
              <a:rPr lang="nl-BE" baseline="0" dirty="0"/>
              <a:t> veld</a:t>
            </a:r>
          </a:p>
          <a:p>
            <a:pPr marL="628650" lvl="1" indent="-171450">
              <a:buFontTx/>
              <a:buChar char="-"/>
            </a:pPr>
            <a:r>
              <a:rPr lang="nl-BE" baseline="0" dirty="0"/>
              <a:t>Voldoende lang veld</a:t>
            </a:r>
          </a:p>
          <a:p>
            <a:pPr marL="628650" lvl="1" indent="-171450">
              <a:buFontTx/>
              <a:buChar char="-"/>
            </a:pPr>
            <a:r>
              <a:rPr lang="nl-BE" baseline="0" dirty="0"/>
              <a:t>Soms moeilijk te bepalen </a:t>
            </a:r>
          </a:p>
          <a:p>
            <a:pPr marL="628650" lvl="1" indent="-171450">
              <a:buFontTx/>
              <a:buChar char="-"/>
            </a:pPr>
            <a:r>
              <a:rPr lang="nl-BE" baseline="0" dirty="0"/>
              <a:t>Hoogspanningsmasten staan 300m uit elkaar</a:t>
            </a:r>
          </a:p>
          <a:p>
            <a:pPr marL="628650" lvl="1" indent="-171450">
              <a:buFontTx/>
              <a:buChar char="-"/>
            </a:pPr>
            <a:r>
              <a:rPr lang="nl-BE" baseline="0" dirty="0"/>
              <a:t>Telefoonpalen staan 80m uit elkaar</a:t>
            </a:r>
          </a:p>
          <a:p>
            <a:pPr marL="0" lvl="1" indent="-171450">
              <a:buFontTx/>
              <a:buChar char="-"/>
            </a:pPr>
            <a:r>
              <a:rPr lang="nl-BE" baseline="0" dirty="0"/>
              <a:t>Windrichting</a:t>
            </a:r>
          </a:p>
          <a:p>
            <a:pPr marL="457200" lvl="2" indent="-171450">
              <a:buFontTx/>
              <a:buChar char="-"/>
            </a:pPr>
            <a:r>
              <a:rPr lang="nl-BE" baseline="0" dirty="0"/>
              <a:t>Een beetje zijwind kan geen kwaad, voorkom rugwind!</a:t>
            </a:r>
          </a:p>
          <a:p>
            <a:pPr marL="457200" lvl="2" indent="-171450">
              <a:buFontTx/>
              <a:buChar char="-"/>
            </a:pPr>
            <a:r>
              <a:rPr lang="nl-BE" baseline="0" dirty="0"/>
              <a:t>De wind staat normaal op je kaart/vluchtplan</a:t>
            </a:r>
          </a:p>
          <a:p>
            <a:pPr marL="457200" lvl="2" indent="-171450">
              <a:buFontTx/>
              <a:buChar char="-"/>
            </a:pPr>
            <a:r>
              <a:rPr lang="nl-BE" baseline="0" dirty="0"/>
              <a:t>Kan bepaald wordend door de rook, windmolens</a:t>
            </a:r>
          </a:p>
          <a:p>
            <a:pPr marL="457200" lvl="2" indent="-171450">
              <a:buFontTx/>
              <a:buChar char="-"/>
            </a:pPr>
            <a:r>
              <a:rPr lang="nl-BE" baseline="0" dirty="0"/>
              <a:t>Wanneer je boven 300m draait kun je ook zien hoe je wordt weggeduwd door de wind bij het draaien</a:t>
            </a:r>
          </a:p>
          <a:p>
            <a:pPr marL="0" lvl="2" indent="-171450">
              <a:buFontTx/>
              <a:buChar char="-"/>
            </a:pPr>
            <a:r>
              <a:rPr lang="nl-BE" baseline="0" dirty="0"/>
              <a:t>Vrije </a:t>
            </a:r>
            <a:r>
              <a:rPr lang="nl-BE" baseline="0" dirty="0" err="1"/>
              <a:t>inzweef</a:t>
            </a:r>
            <a:endParaRPr lang="nl-BE" baseline="0" dirty="0"/>
          </a:p>
          <a:p>
            <a:pPr marL="457200" lvl="3" indent="-171450">
              <a:buFontTx/>
              <a:buChar char="-"/>
            </a:pPr>
            <a:r>
              <a:rPr lang="nl-BE" baseline="0" dirty="0"/>
              <a:t>Een bomenrij of telefoonpalen aan het begin van het veld zorgen er al snel voor dat de eerste 100m van het veld niet gebruikt kunnen worden</a:t>
            </a:r>
          </a:p>
          <a:p>
            <a:pPr marL="457200" lvl="3" indent="-171450">
              <a:buFontTx/>
              <a:buChar char="-"/>
            </a:pPr>
            <a:r>
              <a:rPr lang="nl-BE" baseline="0" dirty="0"/>
              <a:t>Veldkeuze hangt uiteraard niet af van </a:t>
            </a:r>
            <a:r>
              <a:rPr lang="nl-BE" baseline="0" dirty="0" err="1"/>
              <a:t>café’s</a:t>
            </a:r>
            <a:r>
              <a:rPr lang="nl-BE" baseline="0" dirty="0"/>
              <a:t> of wegen langs je veld, je kiest voor het meeste geschikte veld.</a:t>
            </a:r>
          </a:p>
          <a:p>
            <a:pPr marL="457200" lvl="3" indent="-171450">
              <a:buFontTx/>
              <a:buChar char="-"/>
            </a:pPr>
            <a:r>
              <a:rPr lang="nl-BE" baseline="0" dirty="0"/>
              <a:t>Beter een iets langer </a:t>
            </a:r>
            <a:r>
              <a:rPr lang="nl-BE" baseline="0" dirty="0" err="1"/>
              <a:t>ophaling</a:t>
            </a:r>
            <a:r>
              <a:rPr lang="nl-BE" baseline="0" dirty="0"/>
              <a:t> dan lang moeten wachten op herstellingen van schade door slechte veldkeuze</a:t>
            </a:r>
          </a:p>
          <a:p>
            <a:pPr marL="171450" lvl="3" indent="-171450">
              <a:buFontTx/>
              <a:buChar char="-"/>
            </a:pPr>
            <a:r>
              <a:rPr lang="nl-BE" baseline="0" dirty="0"/>
              <a:t>Heb je meer geschikte velden in de buurt maak je daaruit de keuze volgens voorkeurlijst</a:t>
            </a:r>
          </a:p>
          <a:p>
            <a:pPr marL="628650" lvl="4" indent="-171450">
              <a:buFontTx/>
              <a:buChar char="-"/>
            </a:pPr>
            <a:r>
              <a:rPr lang="nl-BE" baseline="0" dirty="0"/>
              <a:t>Gemaaide korenvelden (waar geen strobalen meer inliggen)</a:t>
            </a:r>
          </a:p>
          <a:p>
            <a:pPr marL="628650" lvl="4" indent="-171450">
              <a:buFontTx/>
              <a:buChar char="-"/>
            </a:pPr>
            <a:r>
              <a:rPr lang="nl-BE" baseline="0" dirty="0"/>
              <a:t>Gemaaid grasland, te herkennen aan lichtgroene kleur van het gras</a:t>
            </a:r>
          </a:p>
          <a:p>
            <a:pPr marL="628650" lvl="4" indent="-171450">
              <a:buFontTx/>
              <a:buChar char="-"/>
            </a:pPr>
            <a:r>
              <a:rPr lang="nl-BE" baseline="0" dirty="0"/>
              <a:t>Onbeplante akkers</a:t>
            </a:r>
          </a:p>
          <a:p>
            <a:pPr marL="628650" lvl="4" indent="-171450">
              <a:buFontTx/>
              <a:buChar char="-"/>
            </a:pPr>
            <a:r>
              <a:rPr lang="nl-BE" baseline="0" dirty="0"/>
              <a:t>Akkers met kort gewas</a:t>
            </a:r>
          </a:p>
          <a:p>
            <a:pPr marL="628650" lvl="4" indent="-171450">
              <a:buFontTx/>
              <a:buChar char="-"/>
            </a:pPr>
            <a:r>
              <a:rPr lang="nl-BE" baseline="0" dirty="0"/>
              <a:t>Weiland, vrij van vee</a:t>
            </a:r>
          </a:p>
          <a:p>
            <a:pPr marL="628650" lvl="4" indent="-171450">
              <a:buFontTx/>
              <a:buChar char="-"/>
            </a:pPr>
            <a:r>
              <a:rPr lang="nl-BE" baseline="0" dirty="0"/>
              <a:t>Korenveld</a:t>
            </a:r>
          </a:p>
          <a:p>
            <a:pPr marL="0" lvl="4" indent="-171450">
              <a:buFontTx/>
              <a:buChar char="-"/>
            </a:pPr>
            <a:r>
              <a:rPr lang="nl-BE" baseline="0" dirty="0"/>
              <a:t>Vlieg eerst een keer rond je veld</a:t>
            </a:r>
          </a:p>
          <a:p>
            <a:pPr marL="0" lvl="4" indent="-171450">
              <a:buFontTx/>
              <a:buChar char="-"/>
            </a:pPr>
            <a:r>
              <a:rPr lang="nl-BE" baseline="0" dirty="0"/>
              <a:t>Grasland trekt ons aan, maar pas ermee op! Greppels, stenen, prikkeldraad zijn soms heel moeilijk te zien vanaf 300m</a:t>
            </a:r>
          </a:p>
          <a:p>
            <a:pPr marL="0" lvl="4" indent="-171450">
              <a:buFontTx/>
              <a:buChar char="-"/>
            </a:pPr>
            <a:r>
              <a:rPr lang="nl-BE" baseline="0" dirty="0"/>
              <a:t>Je kan het soms zien door het kleurverschil in een grasland, dit kan op schrikkeldraad/omheining wijzen</a:t>
            </a:r>
          </a:p>
          <a:p>
            <a:pPr marL="0" lvl="4" indent="-171450">
              <a:buFontTx/>
              <a:buChar char="-"/>
            </a:pPr>
            <a:r>
              <a:rPr lang="nl-BE" baseline="0" dirty="0"/>
              <a:t>Akkers: met de voren mee landen. Hoe donkerder het gewas, hoe meer schaduw, hoe hoger het gewas is</a:t>
            </a:r>
          </a:p>
          <a:p>
            <a:pPr marL="0" lvl="4" indent="-171450">
              <a:buFontTx/>
              <a:buChar char="-"/>
            </a:pPr>
            <a:r>
              <a:rPr lang="nl-BE" baseline="0" dirty="0"/>
              <a:t>Mais wordt 2m hoog</a:t>
            </a:r>
          </a:p>
          <a:p>
            <a:pPr marL="0" lvl="4" indent="-171450">
              <a:buFontTx/>
              <a:buChar char="-"/>
            </a:pPr>
            <a:r>
              <a:rPr lang="nl-BE" baseline="0" dirty="0"/>
              <a:t>Asperges worden geplant op rijen van 40cm hoog</a:t>
            </a:r>
          </a:p>
          <a:p>
            <a:pPr marL="0" lvl="4" indent="-171450">
              <a:buFontTx/>
              <a:buChar char="-"/>
            </a:pPr>
            <a:endParaRPr lang="nl-BE" baseline="0" dirty="0"/>
          </a:p>
          <a:p>
            <a:pPr marL="0" lvl="4" indent="-171450">
              <a:buFontTx/>
              <a:buChar char="-"/>
            </a:pPr>
            <a:r>
              <a:rPr lang="nl-BE" baseline="0" dirty="0"/>
              <a:t>Half juni – augustus (maaien van graan) soms moeilijk een goed veld te vinden. </a:t>
            </a:r>
          </a:p>
          <a:p>
            <a:pPr marL="457200" lvl="5" indent="-171450">
              <a:buFontTx/>
              <a:buChar char="-"/>
            </a:pPr>
            <a:r>
              <a:rPr lang="nl-BE" baseline="0" dirty="0"/>
              <a:t>Wanneer nodig kies je een veld met hogere gewassen</a:t>
            </a:r>
          </a:p>
          <a:p>
            <a:pPr marL="457200" lvl="5" indent="-171450">
              <a:buFontTx/>
              <a:buChar char="-"/>
            </a:pPr>
            <a:r>
              <a:rPr lang="nl-BE" baseline="0" dirty="0"/>
              <a:t>Vang af met de vleugels zo horizontaal mogelijk </a:t>
            </a:r>
          </a:p>
          <a:p>
            <a:pPr marL="457200" lvl="5" indent="-171450">
              <a:buFontTx/>
              <a:buChar char="-"/>
            </a:pPr>
            <a:r>
              <a:rPr lang="nl-BE" baseline="0" dirty="0"/>
              <a:t>Vang af op de toppen van het gewas</a:t>
            </a:r>
          </a:p>
          <a:p>
            <a:pPr marL="457200" lvl="5" indent="-171450">
              <a:buFontTx/>
              <a:buChar char="-"/>
            </a:pPr>
            <a:r>
              <a:rPr lang="nl-BE" baseline="0" dirty="0"/>
              <a:t>Wees voorbereid op een zeer kort landing</a:t>
            </a:r>
          </a:p>
          <a:p>
            <a:pPr marL="0" lvl="4" indent="-171450">
              <a:buFontTx/>
              <a:buChar char="-"/>
            </a:pPr>
            <a:endParaRPr lang="nl-BE" baseline="0" dirty="0"/>
          </a:p>
          <a:p>
            <a:pPr marL="457200" lvl="3" indent="-171450">
              <a:buFontTx/>
              <a:buChar char="-"/>
            </a:pPr>
            <a:endParaRPr lang="nl-BE" baseline="0" dirty="0"/>
          </a:p>
          <a:p>
            <a:pPr marL="0" lvl="1" indent="-171450">
              <a:buFontTx/>
              <a:buChar char="-"/>
            </a:pPr>
            <a:r>
              <a:rPr lang="nl-BE" baseline="0" dirty="0" smtClean="0"/>
              <a:t>Korenvelden geven een grotere kans op een grondzwaai. Bij het landen kunnen korenhalmen rond de aanvalsboord slaan en de vleugel ‘vasthouden’ waardoor een grondzwaai ingezet wordt</a:t>
            </a:r>
          </a:p>
          <a:p>
            <a:pPr marL="0" lvl="1" indent="-171450">
              <a:buFontTx/>
              <a:buChar char="-"/>
            </a:pPr>
            <a:endParaRPr lang="nl-BE" baseline="0" dirty="0"/>
          </a:p>
          <a:p>
            <a:pPr marL="457200" lvl="1" indent="0">
              <a:buFontTx/>
              <a:buNone/>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61</a:t>
            </a:fld>
            <a:endParaRPr lang="nl-NL"/>
          </a:p>
        </p:txBody>
      </p:sp>
    </p:spTree>
    <p:extLst>
      <p:ext uri="{BB962C8B-B14F-4D97-AF65-F5344CB8AC3E}">
        <p14:creationId xmlns:p14="http://schemas.microsoft.com/office/powerpoint/2010/main" val="2776238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Tx/>
              <a:buChar char="-"/>
            </a:pPr>
            <a:r>
              <a:rPr lang="nl-BE" dirty="0"/>
              <a:t>Overlandvliegen in heuvelachtig terrein vergt meer ervaring, Overland vliegen</a:t>
            </a:r>
            <a:r>
              <a:rPr lang="nl-BE" baseline="0" dirty="0"/>
              <a:t> in de bergen enkel geschikt voor geoefende piloten die ter plaatse instructie heeft gehad</a:t>
            </a:r>
          </a:p>
          <a:p>
            <a:pPr marL="171450" indent="-171450">
              <a:buFontTx/>
              <a:buChar char="-"/>
            </a:pPr>
            <a:r>
              <a:rPr lang="nl-BE" baseline="0" dirty="0"/>
              <a:t>Land altijd tegen de helling op, nog belangrijker als tegen de wind!</a:t>
            </a:r>
          </a:p>
          <a:p>
            <a:pPr marL="171450" indent="-171450">
              <a:buFontTx/>
              <a:buChar char="-"/>
            </a:pPr>
            <a:r>
              <a:rPr lang="nl-BE" baseline="0" dirty="0"/>
              <a:t>Land je bergaf is het zweefvliegtuig dikwijls niet tot stilstand te krijgen</a:t>
            </a:r>
          </a:p>
          <a:p>
            <a:pPr marL="171450" indent="-171450">
              <a:buFontTx/>
              <a:buChar char="-"/>
            </a:pPr>
            <a:r>
              <a:rPr lang="nl-BE" baseline="0" dirty="0"/>
              <a:t>Zorg ervoor dat de </a:t>
            </a:r>
            <a:r>
              <a:rPr lang="nl-BE" baseline="0" dirty="0" err="1"/>
              <a:t>wielrem</a:t>
            </a:r>
            <a:r>
              <a:rPr lang="nl-BE" baseline="0" dirty="0"/>
              <a:t> goed werkt voordat je op afstand gaat</a:t>
            </a:r>
          </a:p>
          <a:p>
            <a:pPr marL="171450" indent="-171450">
              <a:buFontTx/>
              <a:buChar char="-"/>
            </a:pPr>
            <a:r>
              <a:rPr lang="nl-BE" baseline="0" dirty="0"/>
              <a:t>Meestal liggen spoorwegen, waterwegen en elektriciteitsleidingen in het dal en bomen op de top van de heuvel</a:t>
            </a:r>
          </a:p>
          <a:p>
            <a:pPr marL="457200" lvl="1" indent="0">
              <a:buFontTx/>
              <a:buNone/>
            </a:pPr>
            <a:r>
              <a:rPr lang="nl-BE" baseline="0" dirty="0"/>
              <a:t>-&gt; land dus niet richting spoorwegen, waterwegen maar eerder richting de bomen</a:t>
            </a:r>
          </a:p>
          <a:p>
            <a:pPr marL="457200" lvl="1" indent="0">
              <a:buFontTx/>
              <a:buNone/>
            </a:pPr>
            <a:r>
              <a:rPr lang="nl-BE" baseline="0" dirty="0"/>
              <a:t>-&gt; landen op de top van de heuvel is niet zonder risico, alles loopt dan bergaf</a:t>
            </a:r>
          </a:p>
          <a:p>
            <a:pPr marL="171450" lvl="1" indent="-171450">
              <a:buFontTx/>
              <a:buChar char="-"/>
            </a:pPr>
            <a:r>
              <a:rPr lang="nl-BE" baseline="0" dirty="0"/>
              <a:t>Kijk best uit naar vlakke stukken</a:t>
            </a:r>
          </a:p>
          <a:p>
            <a:pPr marL="171450" lvl="1" indent="-171450">
              <a:buFontTx/>
              <a:buChar char="-"/>
            </a:pPr>
            <a:r>
              <a:rPr lang="nl-BE" baseline="0" dirty="0"/>
              <a:t>Terrein naast autowegen, waterwegen loopt niet altijd vlak. Ook al lopen de wegen en kanalen dikwijls wel redelijk vlak</a:t>
            </a:r>
          </a:p>
          <a:p>
            <a:pPr marL="171450" lvl="1" indent="-171450">
              <a:buFontTx/>
              <a:buChar char="-"/>
            </a:pPr>
            <a:r>
              <a:rPr lang="nl-BE" baseline="0" dirty="0"/>
              <a:t>Kiezen voor akkers is nog belangrijker, deze zijn bewerkt en zullen vrij van stenen, kuilen en obstakels zijn</a:t>
            </a:r>
          </a:p>
          <a:p>
            <a:pPr marL="171450" lvl="1" indent="-171450">
              <a:buFontTx/>
              <a:buChar char="-"/>
            </a:pPr>
            <a:r>
              <a:rPr lang="nl-BE" baseline="0" dirty="0"/>
              <a:t>Bij een buitenlanding helling opwaarts </a:t>
            </a:r>
            <a:r>
              <a:rPr lang="nl-NL" sz="1200" b="0" i="0" u="none" strike="noStrike" kern="1200" dirty="0">
                <a:solidFill>
                  <a:schemeClr val="tx1"/>
                </a:solidFill>
                <a:effectLst/>
                <a:latin typeface="+mn-lt"/>
                <a:ea typeface="+mn-ea"/>
                <a:cs typeface="+mn-cs"/>
              </a:rPr>
              <a:t>moet ik een duidelijk hogere </a:t>
            </a:r>
            <a:r>
              <a:rPr lang="nl-NL" sz="1200" b="0" i="0" u="none" strike="noStrike" kern="1200" dirty="0" err="1">
                <a:solidFill>
                  <a:schemeClr val="tx1"/>
                </a:solidFill>
                <a:effectLst/>
                <a:latin typeface="+mn-lt"/>
                <a:ea typeface="+mn-ea"/>
                <a:cs typeface="+mn-cs"/>
              </a:rPr>
              <a:t>eindaanvliegsnelheid</a:t>
            </a:r>
            <a:r>
              <a:rPr lang="nl-NL" sz="1200" b="0" i="0" u="none" strike="noStrike" kern="1200" dirty="0">
                <a:solidFill>
                  <a:schemeClr val="tx1"/>
                </a:solidFill>
                <a:effectLst/>
                <a:latin typeface="+mn-lt"/>
                <a:ea typeface="+mn-ea"/>
                <a:cs typeface="+mn-cs"/>
              </a:rPr>
              <a:t> kiezen en bij het uitbollen haaks op de helling stoppen</a:t>
            </a:r>
            <a:r>
              <a:rPr lang="nl-NL" dirty="0"/>
              <a:t> </a:t>
            </a:r>
            <a:endParaRPr lang="nl-BE" baseline="0" dirty="0"/>
          </a:p>
          <a:p>
            <a:pPr marL="171450" lvl="1" indent="-171450">
              <a:buFontTx/>
              <a:buChar char="-"/>
            </a:pPr>
            <a:endParaRPr lang="nl-BE" baseline="0" dirty="0"/>
          </a:p>
          <a:p>
            <a:pPr marL="228600" lvl="1" indent="-228600">
              <a:buFontTx/>
              <a:buAutoNum type="alphaUcParenR"/>
            </a:pPr>
            <a:r>
              <a:rPr lang="nl-BE" baseline="0" dirty="0"/>
              <a:t>Niet goed: bomen op </a:t>
            </a:r>
            <a:r>
              <a:rPr lang="nl-BE" baseline="0" dirty="0" err="1"/>
              <a:t>final</a:t>
            </a:r>
            <a:endParaRPr lang="nl-BE" baseline="0" dirty="0"/>
          </a:p>
          <a:p>
            <a:pPr marL="228600" lvl="1" indent="-228600">
              <a:buFontTx/>
              <a:buAutoNum type="alphaUcParenR"/>
            </a:pPr>
            <a:r>
              <a:rPr lang="nl-BE" baseline="0" dirty="0"/>
              <a:t>Loslopend vee</a:t>
            </a:r>
          </a:p>
          <a:p>
            <a:pPr marL="228600" lvl="1" indent="-228600">
              <a:buFontTx/>
              <a:buAutoNum type="alphaUcParenR"/>
            </a:pPr>
            <a:r>
              <a:rPr lang="nl-BE" baseline="0" dirty="0"/>
              <a:t>Akker, vrije </a:t>
            </a:r>
            <a:r>
              <a:rPr lang="nl-BE" baseline="0" dirty="0" err="1"/>
              <a:t>inzweef</a:t>
            </a:r>
            <a:r>
              <a:rPr lang="nl-BE" baseline="0" dirty="0"/>
              <a:t> en lang genoeg -&gt; geschikt!</a:t>
            </a:r>
          </a:p>
          <a:p>
            <a:pPr marL="228600" lvl="1" indent="-228600">
              <a:buFontTx/>
              <a:buAutoNum type="alphaUcParenR"/>
            </a:pPr>
            <a:r>
              <a:rPr lang="nl-BE" baseline="0" dirty="0"/>
              <a:t>Weiland, vrije </a:t>
            </a:r>
            <a:r>
              <a:rPr lang="nl-BE" baseline="0" dirty="0" err="1"/>
              <a:t>inzweef</a:t>
            </a:r>
            <a:r>
              <a:rPr lang="nl-BE" baseline="0" dirty="0"/>
              <a:t> en lang genoeg -&gt; lijkt een goede keuze als C te ruwe greppels heeft of er te hoog gewas staat</a:t>
            </a:r>
          </a:p>
          <a:p>
            <a:pPr marL="228600" lvl="1" indent="-228600">
              <a:buFontTx/>
              <a:buAutoNum type="alphaUcParenR"/>
            </a:pPr>
            <a:r>
              <a:rPr lang="nl-BE" baseline="0" dirty="0"/>
              <a:t>Ongeschikt, er liggen strobalen of iets dergelijks</a:t>
            </a:r>
          </a:p>
          <a:p>
            <a:pPr marL="228600" lvl="1" indent="-228600">
              <a:buFontTx/>
              <a:buAutoNum type="alphaUcParenR"/>
            </a:pPr>
            <a:r>
              <a:rPr lang="nl-BE" baseline="0" dirty="0"/>
              <a:t>Reserve veld. Landen naar de hoogspanning toe en rekening houden met dwarsheling</a:t>
            </a:r>
          </a:p>
          <a:p>
            <a:pPr marL="228600" lvl="1" indent="-228600">
              <a:buFontTx/>
              <a:buAutoNum type="alphaUcParenR"/>
            </a:pPr>
            <a:r>
              <a:rPr lang="nl-BE" baseline="0" dirty="0"/>
              <a:t>Geen vrije </a:t>
            </a:r>
            <a:r>
              <a:rPr lang="nl-BE" baseline="0" dirty="0" err="1"/>
              <a:t>inzweef</a:t>
            </a:r>
            <a:r>
              <a:rPr lang="nl-BE" baseline="0" dirty="0"/>
              <a:t> door telefoonpalen, te kort veld</a:t>
            </a:r>
          </a:p>
          <a:p>
            <a:pPr marL="228600" lvl="1" indent="-228600">
              <a:buFontTx/>
              <a:buAutoNum type="alphaUcParenR"/>
            </a:pPr>
            <a:r>
              <a:rPr lang="nl-BE" baseline="0" dirty="0"/>
              <a:t>Geen vrije </a:t>
            </a:r>
            <a:r>
              <a:rPr lang="nl-BE" baseline="0" dirty="0" err="1"/>
              <a:t>inzweef</a:t>
            </a:r>
            <a:r>
              <a:rPr lang="nl-BE" baseline="0" dirty="0"/>
              <a:t> door telefoonpalen, te kort veld</a:t>
            </a:r>
          </a:p>
          <a:p>
            <a:pPr marL="228600" lvl="1" indent="-228600">
              <a:buFontTx/>
              <a:buAutoNum type="alphaUcParenR"/>
            </a:pPr>
            <a:r>
              <a:rPr lang="nl-BE" baseline="0" dirty="0"/>
              <a:t>Geen vrije </a:t>
            </a:r>
            <a:r>
              <a:rPr lang="nl-BE" baseline="0" dirty="0" err="1"/>
              <a:t>inzweef</a:t>
            </a:r>
            <a:r>
              <a:rPr lang="nl-BE" baseline="0" dirty="0"/>
              <a:t> dus te kort veld</a:t>
            </a:r>
          </a:p>
          <a:p>
            <a:pPr marL="228600" lvl="1" indent="-228600">
              <a:buFontTx/>
              <a:buAutoNum type="alphaUcParenR"/>
            </a:pPr>
            <a:r>
              <a:rPr lang="nl-BE" baseline="0" dirty="0"/>
              <a:t>Lijkt een redelijk veld, houd echter rekening met landen tegen de helling op</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62</a:t>
            </a:fld>
            <a:endParaRPr lang="nl-NL"/>
          </a:p>
        </p:txBody>
      </p:sp>
    </p:spTree>
    <p:extLst>
      <p:ext uri="{BB962C8B-B14F-4D97-AF65-F5344CB8AC3E}">
        <p14:creationId xmlns:p14="http://schemas.microsoft.com/office/powerpoint/2010/main" val="31822789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Helling is</a:t>
            </a:r>
            <a:r>
              <a:rPr lang="nl-BE" baseline="0" dirty="0"/>
              <a:t> moeilijk te zien vanaf een hoogte van 300m</a:t>
            </a:r>
          </a:p>
          <a:p>
            <a:pPr marL="171450" indent="-171450">
              <a:buFontTx/>
              <a:buChar char="-"/>
            </a:pPr>
            <a:r>
              <a:rPr lang="nl-BE" baseline="0" dirty="0"/>
              <a:t>Zie je in Base dat er een dwarsheling is, land dan vanuit een bocht om grondzwaai te voorkomen</a:t>
            </a:r>
          </a:p>
          <a:p>
            <a:pPr marL="171450" indent="-171450">
              <a:buFontTx/>
              <a:buChar char="-"/>
            </a:pPr>
            <a:r>
              <a:rPr lang="nl-BE" baseline="0" dirty="0"/>
              <a:t>Veiligste in heuvelachtig gebied is binnen glijbereik van een vliegveld of vooraf bepaalde buitenlandingsvelden te blijven</a:t>
            </a:r>
          </a:p>
          <a:p>
            <a:pPr marL="171450" indent="-171450">
              <a:buFontTx/>
              <a:buChar char="-"/>
            </a:pPr>
            <a:r>
              <a:rPr lang="nl-BE" baseline="0" dirty="0"/>
              <a:t>Vlieg van lokale kegel naar lokale kegel, dit kan ook naar lokale kegel van een gekend buitenlandingsveld</a:t>
            </a:r>
          </a:p>
          <a:p>
            <a:pPr marL="171450" indent="-171450">
              <a:buFontTx/>
              <a:buChar char="-"/>
            </a:pPr>
            <a:r>
              <a:rPr lang="nl-BE" baseline="0" dirty="0"/>
              <a:t>Neem wat extra snelheid als je tegen een helling in land</a:t>
            </a:r>
          </a:p>
        </p:txBody>
      </p:sp>
      <p:sp>
        <p:nvSpPr>
          <p:cNvPr id="4" name="Slide Number Placeholder 3"/>
          <p:cNvSpPr>
            <a:spLocks noGrp="1"/>
          </p:cNvSpPr>
          <p:nvPr>
            <p:ph type="sldNum" sz="quarter" idx="10"/>
          </p:nvPr>
        </p:nvSpPr>
        <p:spPr/>
        <p:txBody>
          <a:bodyPr/>
          <a:lstStyle/>
          <a:p>
            <a:fld id="{5407CC32-1F34-47A2-A23E-DBD99CA99648}" type="slidenum">
              <a:rPr lang="nl-NL" smtClean="0"/>
              <a:pPr/>
              <a:t>63</a:t>
            </a:fld>
            <a:endParaRPr lang="nl-NL"/>
          </a:p>
        </p:txBody>
      </p:sp>
    </p:spTree>
    <p:extLst>
      <p:ext uri="{BB962C8B-B14F-4D97-AF65-F5344CB8AC3E}">
        <p14:creationId xmlns:p14="http://schemas.microsoft.com/office/powerpoint/2010/main" val="21313012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171450" indent="-171450">
              <a:buFontTx/>
              <a:buChar char="-"/>
            </a:pPr>
            <a:r>
              <a:rPr lang="nl-BE" dirty="0"/>
              <a:t>Bij het circuit (zeker</a:t>
            </a:r>
            <a:r>
              <a:rPr lang="nl-BE" baseline="0" dirty="0"/>
              <a:t> bij een buitenlanding) letten we niet echt op de hoogtemeter</a:t>
            </a:r>
          </a:p>
          <a:p>
            <a:pPr marL="628650" lvl="1" indent="-171450">
              <a:buFontTx/>
              <a:buChar char="-"/>
            </a:pPr>
            <a:r>
              <a:rPr lang="nl-BE" baseline="0" dirty="0"/>
              <a:t>Druk kan veranderd zijn naarmate de dag vordert</a:t>
            </a:r>
          </a:p>
          <a:p>
            <a:pPr marL="628650" lvl="1" indent="-171450">
              <a:buFontTx/>
              <a:buChar char="-"/>
            </a:pPr>
            <a:r>
              <a:rPr lang="nl-BE" baseline="0" dirty="0"/>
              <a:t>Druk verschilt als je grotere afstanden hebt afgelegd</a:t>
            </a:r>
          </a:p>
          <a:p>
            <a:pPr marL="628650" lvl="1" indent="-171450">
              <a:buFontTx/>
              <a:buChar char="-"/>
            </a:pPr>
            <a:r>
              <a:rPr lang="nl-BE" baseline="0" dirty="0"/>
              <a:t>Je kent niet altijd de juiste hoogte van het terrein </a:t>
            </a:r>
            <a:r>
              <a:rPr lang="nl-BE" baseline="0" dirty="0" err="1"/>
              <a:t>tov</a:t>
            </a:r>
            <a:r>
              <a:rPr lang="nl-BE" baseline="0" dirty="0"/>
              <a:t> de grond/je vliegveld</a:t>
            </a:r>
          </a:p>
          <a:p>
            <a:pPr marL="628650" lvl="1" indent="-171450">
              <a:buFontTx/>
              <a:buChar char="-"/>
            </a:pPr>
            <a:r>
              <a:rPr lang="nl-BE" baseline="0" dirty="0"/>
              <a:t>Gebruik je PDA om een hoogte te bekomen, ook deze GPS hoogte kan tot 30m verschillen</a:t>
            </a:r>
          </a:p>
          <a:p>
            <a:pPr marL="0" lvl="1" indent="-171450">
              <a:buFontTx/>
              <a:buChar char="-"/>
            </a:pPr>
            <a:r>
              <a:rPr lang="nl-BE" baseline="0" dirty="0"/>
              <a:t>Schat in </a:t>
            </a:r>
            <a:r>
              <a:rPr lang="nl-BE" baseline="0" dirty="0" err="1"/>
              <a:t>downwind</a:t>
            </a:r>
            <a:r>
              <a:rPr lang="nl-BE" baseline="0" dirty="0"/>
              <a:t> de hoogte in en kies een afstand zodat de hoek naar je veld ongeveer 30° bedraagt</a:t>
            </a:r>
          </a:p>
          <a:p>
            <a:pPr marL="0" lvl="1" indent="-171450">
              <a:buFontTx/>
              <a:buChar char="-"/>
            </a:pPr>
            <a:r>
              <a:rPr lang="nl-BE" baseline="0" dirty="0"/>
              <a:t>Wanneer dan blijkt dat je meer als 500m van je veld zit vlieg je een ruim circuit, zit je korter maak je het circuit kleiner</a:t>
            </a:r>
          </a:p>
          <a:p>
            <a:pPr marL="0" lvl="1" indent="-171450">
              <a:buFontTx/>
              <a:buChar char="-"/>
            </a:pPr>
            <a:r>
              <a:rPr lang="nl-BE" baseline="0" dirty="0"/>
              <a:t>Om te kijken of je dit gevoel beheerst kan je eens een checkvlucht maken met afgeplakte hoogtemeter </a:t>
            </a:r>
          </a:p>
          <a:p>
            <a:pPr marL="0" lvl="1" indent="-171450">
              <a:buFontTx/>
              <a:buChar char="-"/>
            </a:pPr>
            <a:r>
              <a:rPr lang="nl-NL" sz="1200" b="0" i="0" u="none" strike="noStrike" kern="1200" dirty="0">
                <a:solidFill>
                  <a:schemeClr val="tx1"/>
                </a:solidFill>
                <a:effectLst/>
                <a:latin typeface="+mn-lt"/>
                <a:ea typeface="+mn-ea"/>
                <a:cs typeface="+mn-cs"/>
              </a:rPr>
              <a:t>een klassiek landingscircuit uitvoeren dat begint op 150 - 200 meter, met een duidelijk dwarswindbeen en een vrij lange eindnadering</a:t>
            </a:r>
            <a:r>
              <a:rPr lang="nl-NL" dirty="0"/>
              <a:t> verhoogt de kans op een goede buitenlanding</a:t>
            </a:r>
            <a:endParaRPr lang="nl-BE" baseline="0" dirty="0"/>
          </a:p>
          <a:p>
            <a:pPr marL="0" lvl="1" indent="-171450">
              <a:buFontTx/>
              <a:buChar char="-"/>
            </a:pPr>
            <a:endParaRPr lang="nl-BE" baseline="0" dirty="0"/>
          </a:p>
          <a:p>
            <a:pPr marL="0" lvl="1" indent="-171450">
              <a:buFontTx/>
              <a:buChar char="-"/>
            </a:pPr>
            <a:r>
              <a:rPr lang="nl-BE" baseline="0" dirty="0"/>
              <a:t>Vergeet de checks niet!</a:t>
            </a:r>
          </a:p>
          <a:p>
            <a:pPr marL="457200" lvl="2" indent="-171450">
              <a:buFontTx/>
              <a:buChar char="-"/>
            </a:pPr>
            <a:r>
              <a:rPr lang="nl-BE" baseline="0" dirty="0"/>
              <a:t>Wiel</a:t>
            </a:r>
          </a:p>
          <a:p>
            <a:pPr marL="457200" lvl="2" indent="-171450">
              <a:buFontTx/>
              <a:buChar char="-"/>
            </a:pPr>
            <a:r>
              <a:rPr lang="nl-BE" baseline="0" dirty="0"/>
              <a:t>Wind</a:t>
            </a:r>
          </a:p>
          <a:p>
            <a:pPr marL="457200" lvl="2" indent="-171450">
              <a:buFontTx/>
              <a:buChar char="-"/>
            </a:pPr>
            <a:r>
              <a:rPr lang="nl-BE" baseline="0" dirty="0"/>
              <a:t>Water</a:t>
            </a:r>
          </a:p>
          <a:p>
            <a:pPr marL="457200" lvl="2" indent="-171450">
              <a:buFontTx/>
              <a:buChar char="-"/>
            </a:pPr>
            <a:r>
              <a:rPr lang="nl-BE" baseline="0" dirty="0" err="1"/>
              <a:t>Welvingskleppen</a:t>
            </a:r>
            <a:endParaRPr lang="nl-BE" baseline="0" dirty="0"/>
          </a:p>
          <a:p>
            <a:pPr marL="457200" lvl="2" indent="-171450">
              <a:buFontTx/>
              <a:buChar char="-"/>
            </a:pPr>
            <a:r>
              <a:rPr lang="nl-BE" baseline="0" dirty="0"/>
              <a:t>Snelheid</a:t>
            </a:r>
          </a:p>
          <a:p>
            <a:pPr marL="457200" lvl="2" indent="-171450">
              <a:buFontTx/>
              <a:buChar char="-"/>
            </a:pPr>
            <a:r>
              <a:rPr lang="nl-BE" baseline="0" dirty="0"/>
              <a:t>Trim</a:t>
            </a:r>
          </a:p>
          <a:p>
            <a:pPr marL="171450" lvl="2" indent="-171450">
              <a:buFontTx/>
              <a:buChar char="-"/>
            </a:pPr>
            <a:r>
              <a:rPr lang="nl-BE" baseline="0" dirty="0"/>
              <a:t>Je kan de kansen op een goede buitenlanding vergroten door </a:t>
            </a:r>
            <a:r>
              <a:rPr lang="nl-NL" sz="1200" b="0" i="0" u="none" strike="noStrike" kern="1200" dirty="0">
                <a:solidFill>
                  <a:schemeClr val="tx1"/>
                </a:solidFill>
                <a:effectLst/>
                <a:latin typeface="+mn-lt"/>
                <a:ea typeface="+mn-ea"/>
                <a:cs typeface="+mn-cs"/>
              </a:rPr>
              <a:t>een klassiek landingscircuit uitvoeren dat begint op 150 - 200 meter, met een duidelijk dwarswindbeen en een vrij lange eindnadering</a:t>
            </a:r>
            <a:r>
              <a:rPr lang="nl-NL" dirty="0"/>
              <a:t> </a:t>
            </a:r>
          </a:p>
          <a:p>
            <a:pPr marL="171450" lvl="2" indent="-171450">
              <a:buFontTx/>
              <a:buChar char="-"/>
            </a:pPr>
            <a:r>
              <a:rPr lang="nl-NL" baseline="0" dirty="0"/>
              <a:t>Vlieg je circuit aan de lijzijde</a:t>
            </a:r>
          </a:p>
          <a:p>
            <a:pPr marL="628650" lvl="3" indent="-171450">
              <a:buFontTx/>
              <a:buChar char="-"/>
            </a:pPr>
            <a:r>
              <a:rPr lang="nl-NL" baseline="0" dirty="0"/>
              <a:t>Als je opstuurt richt je de neus meer naar je veld toe, het is makkelijker om je veld zo in het oog te houden</a:t>
            </a:r>
          </a:p>
          <a:p>
            <a:pPr marL="0" lvl="3" indent="-171450">
              <a:buFontTx/>
              <a:buChar char="-"/>
            </a:pPr>
            <a:r>
              <a:rPr lang="nl-NL" baseline="0" dirty="0"/>
              <a:t>Land als het kan met de halve of 2/3 remkleppen. Dan heb je meer reserve en kan met meer/minder kleppen te gebruiken de landing op de juiste plaats maken</a:t>
            </a:r>
          </a:p>
          <a:p>
            <a:pPr marL="0" lvl="3" indent="-171450">
              <a:buFontTx/>
              <a:buChar char="-"/>
            </a:pPr>
            <a:r>
              <a:rPr lang="nl-NL" baseline="0" dirty="0"/>
              <a:t>Verander niet meer van landingsveld eens je aan je circuit begonnen bent</a:t>
            </a:r>
          </a:p>
          <a:p>
            <a:pPr marL="628650" lvl="3" indent="-171450">
              <a:buFontTx/>
              <a:buChar char="-"/>
            </a:pPr>
            <a:endParaRPr lang="nl-BE" baseline="0" dirty="0"/>
          </a:p>
          <a:p>
            <a:pPr marL="457200" lvl="2" indent="-171450">
              <a:buFontTx/>
              <a:buChar char="-"/>
            </a:pPr>
            <a:endParaRPr lang="nl-BE" baseline="0" dirty="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64</a:t>
            </a:fld>
            <a:endParaRPr lang="nl-NL"/>
          </a:p>
        </p:txBody>
      </p:sp>
    </p:spTree>
    <p:extLst>
      <p:ext uri="{BB962C8B-B14F-4D97-AF65-F5344CB8AC3E}">
        <p14:creationId xmlns:p14="http://schemas.microsoft.com/office/powerpoint/2010/main" val="185791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Zien</a:t>
            </a:r>
            <a:r>
              <a:rPr lang="nl-BE" baseline="0" dirty="0"/>
              <a:t> en gezien worden =&gt; Wanneer jij iemand ziet wil het niet zeggen dat zij jou ook zien, hou er rekening mee dat ze je niet zien en pas je traject aan indien nodig</a:t>
            </a:r>
          </a:p>
          <a:p>
            <a:pPr marL="171450" indent="-171450">
              <a:buFontTx/>
              <a:buChar char="-"/>
            </a:pPr>
            <a:r>
              <a:rPr lang="nl-BE" baseline="0" dirty="0"/>
              <a:t>Vliegtuigen in deze situatie slecht zichtbaar. Wanneer het lijkt of een vliegtuig niet horizontaal of verticaal beweegt maar wel groter wordt moet je uitwijken. </a:t>
            </a:r>
          </a:p>
          <a:p>
            <a:pPr marL="171450" indent="-171450">
              <a:buFontTx/>
              <a:buChar char="-"/>
            </a:pPr>
            <a:r>
              <a:rPr lang="nl-BE" baseline="0" dirty="0"/>
              <a:t>Zien en gezien worden is geen vanzelfsprekende combinatie!</a:t>
            </a:r>
          </a:p>
          <a:p>
            <a:pPr marL="171450" indent="-171450">
              <a:buFontTx/>
              <a:buChar char="-"/>
            </a:pPr>
            <a:r>
              <a:rPr lang="nl-BE" baseline="0" dirty="0"/>
              <a:t>Veel piloten kijken teveel binnen en zijn met andere zaken bezig als regel nummer 1</a:t>
            </a:r>
          </a:p>
          <a:p>
            <a:pPr marL="171450" indent="-171450">
              <a:buFontTx/>
              <a:buChar char="-"/>
            </a:pPr>
            <a:r>
              <a:rPr lang="nl-BE" baseline="0" dirty="0"/>
              <a:t>Zelfde positie op de kap maar grootte veranderd =&gt; </a:t>
            </a:r>
            <a:r>
              <a:rPr lang="nl-BE" baseline="0" dirty="0" err="1"/>
              <a:t>collision</a:t>
            </a:r>
            <a:r>
              <a:rPr lang="nl-BE" baseline="0" dirty="0"/>
              <a:t> course</a:t>
            </a:r>
          </a:p>
          <a:p>
            <a:pPr marL="171450" indent="-171450">
              <a:buFontTx/>
              <a:buChar char="-"/>
            </a:pPr>
            <a:r>
              <a:rPr lang="nl-BE" baseline="0" dirty="0"/>
              <a:t>Niet evident om in alle weer en achtergronden anderen te zien</a:t>
            </a:r>
          </a:p>
          <a:p>
            <a:pPr marL="171450" indent="-171450">
              <a:buFontTx/>
              <a:buChar char="-"/>
            </a:pPr>
            <a:r>
              <a:rPr lang="nl-BE" baseline="0" dirty="0"/>
              <a:t>FLARM: ik blijf zeer aandachtig naar buiten kijken om aanvaringen te vermijden. Het gemelde gevaar is misschien niet het enige gevaar dat k visueel moet ontdekken</a:t>
            </a:r>
          </a:p>
          <a:p>
            <a:pPr marL="171450" indent="-171450">
              <a:buFontTx/>
              <a:buChar char="-"/>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7</a:t>
            </a:fld>
            <a:endParaRPr lang="nl-NL"/>
          </a:p>
        </p:txBody>
      </p:sp>
    </p:spTree>
    <p:extLst>
      <p:ext uri="{BB962C8B-B14F-4D97-AF65-F5344CB8AC3E}">
        <p14:creationId xmlns:p14="http://schemas.microsoft.com/office/powerpoint/2010/main" val="6721173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Ook</a:t>
            </a:r>
            <a:r>
              <a:rPr lang="nl-BE" baseline="0" dirty="0"/>
              <a:t> voor zwevers die een thuisbrenger, FES, zelfstarter, .. hebben moeten rekening houden met een buitenlanding!</a:t>
            </a:r>
          </a:p>
          <a:p>
            <a:pPr marL="171450" indent="-171450">
              <a:buFontTx/>
              <a:buChar char="-"/>
            </a:pPr>
            <a:r>
              <a:rPr lang="nl-BE" baseline="0" dirty="0"/>
              <a:t>De motor kan altijd een keer niet starten (fout in procedure, slechte brandstof, motor kapot, motorbatterij niet opgeladen,….)</a:t>
            </a:r>
          </a:p>
          <a:p>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65</a:t>
            </a:fld>
            <a:endParaRPr lang="nl-NL"/>
          </a:p>
        </p:txBody>
      </p:sp>
    </p:spTree>
    <p:extLst>
      <p:ext uri="{BB962C8B-B14F-4D97-AF65-F5344CB8AC3E}">
        <p14:creationId xmlns:p14="http://schemas.microsoft.com/office/powerpoint/2010/main" val="2732190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66</a:t>
            </a:fld>
            <a:endParaRPr lang="nl-NL"/>
          </a:p>
        </p:txBody>
      </p:sp>
    </p:spTree>
    <p:extLst>
      <p:ext uri="{BB962C8B-B14F-4D97-AF65-F5344CB8AC3E}">
        <p14:creationId xmlns:p14="http://schemas.microsoft.com/office/powerpoint/2010/main" val="25695638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nl-BE" dirty="0"/>
              <a:t>Praktijkoefening</a:t>
            </a:r>
          </a:p>
          <a:p>
            <a:pPr marL="171450" indent="-171450">
              <a:buFontTx/>
              <a:buChar char="-"/>
            </a:pPr>
            <a:r>
              <a:rPr lang="nl-BE" baseline="0" dirty="0"/>
              <a:t>Uitkijkprocedure</a:t>
            </a:r>
          </a:p>
          <a:p>
            <a:pPr marL="171450" indent="-171450">
              <a:buFontTx/>
              <a:buChar char="-"/>
            </a:pPr>
            <a:r>
              <a:rPr lang="nl-BE" baseline="0" dirty="0"/>
              <a:t>Vliegen met ongeveer 130km/h en trimmen voor deze snelheid</a:t>
            </a:r>
          </a:p>
          <a:p>
            <a:pPr marL="171450" indent="-171450">
              <a:buFontTx/>
              <a:buChar char="-"/>
            </a:pPr>
            <a:r>
              <a:rPr lang="nl-BE" baseline="0" dirty="0"/>
              <a:t>Stuurknuppel uitslagen geven en voelen hoe he vliegtuig hierop reageert </a:t>
            </a:r>
          </a:p>
          <a:p>
            <a:pPr marL="171450" indent="-171450">
              <a:buFontTx/>
              <a:buChar char="-"/>
            </a:pPr>
            <a:r>
              <a:rPr lang="nl-BE" baseline="0" dirty="0"/>
              <a:t>Snelheid opvoeren naar 70% van de maximale snelheid </a:t>
            </a:r>
          </a:p>
          <a:p>
            <a:pPr marL="171450" indent="-171450">
              <a:buFontTx/>
              <a:buChar char="-"/>
            </a:pPr>
            <a:r>
              <a:rPr lang="nl-BE" baseline="0" dirty="0"/>
              <a:t>Stuurknuppel uitslagen geven en voelen hoe het vliegtuig hierop reageert</a:t>
            </a:r>
          </a:p>
          <a:p>
            <a:pPr marL="171450" indent="-171450">
              <a:buFontTx/>
              <a:buChar char="-"/>
            </a:pPr>
            <a:r>
              <a:rPr lang="nl-BE" baseline="0" dirty="0"/>
              <a:t>Beheerst stuurknuppel aantrekken (neus iets boven de horizon) zodat de snelheid afneemt en weer een normale snelheid </a:t>
            </a:r>
            <a:r>
              <a:rPr lang="nl-BE" baseline="0" dirty="0" smtClean="0"/>
              <a:t>aannemen</a:t>
            </a:r>
          </a:p>
          <a:p>
            <a:pPr marL="171450" indent="-171450">
              <a:buFontTx/>
              <a:buChar char="-"/>
            </a:pPr>
            <a:r>
              <a:rPr lang="nl-BE" baseline="0" dirty="0" smtClean="0"/>
              <a:t>Het haakeffect verminderd bij hoge snelheden en de stuurorganen voelen zwaarder aan</a:t>
            </a:r>
            <a:endParaRPr lang="nl-BE" baseline="0" dirty="0"/>
          </a:p>
          <a:p>
            <a:pPr marL="171450" indent="-171450">
              <a:buFontTx/>
              <a:buChar char="-"/>
            </a:pPr>
            <a:endParaRPr lang="nl-BE" baseline="0" dirty="0"/>
          </a:p>
          <a:p>
            <a:pPr marL="0" indent="0">
              <a:buFontTx/>
              <a:buNone/>
            </a:pPr>
            <a:r>
              <a:rPr lang="nl-BE" baseline="0" dirty="0"/>
              <a:t>Effect van hoge snelheid</a:t>
            </a:r>
          </a:p>
          <a:p>
            <a:pPr marL="171450" indent="-171450">
              <a:buFontTx/>
              <a:buChar char="-"/>
            </a:pPr>
            <a:r>
              <a:rPr lang="nl-BE" baseline="0" dirty="0"/>
              <a:t>Je kent de uitslagen en wat deze doen aan de normale vliegsnelheden</a:t>
            </a:r>
          </a:p>
          <a:p>
            <a:pPr marL="171450" indent="-171450">
              <a:buFontTx/>
              <a:buChar char="-"/>
            </a:pPr>
            <a:r>
              <a:rPr lang="nl-BE" dirty="0"/>
              <a:t>Bij hogere snelheid</a:t>
            </a:r>
            <a:r>
              <a:rPr lang="nl-BE" baseline="0" dirty="0"/>
              <a:t> zal het vliegtuig feller reageren</a:t>
            </a:r>
          </a:p>
          <a:p>
            <a:pPr marL="171450" indent="-171450">
              <a:buFontTx/>
              <a:buChar char="-"/>
            </a:pPr>
            <a:r>
              <a:rPr lang="nl-BE" baseline="0" dirty="0"/>
              <a:t>Er zijn meer krachten en grotere belastingen bij hogere snelheden</a:t>
            </a:r>
          </a:p>
          <a:p>
            <a:pPr marL="171450" indent="-171450">
              <a:buFontTx/>
              <a:buChar char="-"/>
            </a:pPr>
            <a:endParaRPr lang="nl-BE" baseline="0" dirty="0"/>
          </a:p>
          <a:p>
            <a:pPr marL="0" indent="0">
              <a:buFontTx/>
              <a:buNone/>
            </a:pPr>
            <a:r>
              <a:rPr lang="nl-BE" baseline="0" dirty="0"/>
              <a:t>Steeksnelheid</a:t>
            </a:r>
          </a:p>
          <a:p>
            <a:pPr marL="171450" indent="-171450">
              <a:buFontTx/>
              <a:buChar char="-"/>
            </a:pPr>
            <a:r>
              <a:rPr lang="nl-BE" baseline="0" dirty="0"/>
              <a:t>Bij goed thermisch weer steek je met hogere snelheden naar de volgende thermiekbel</a:t>
            </a:r>
          </a:p>
          <a:p>
            <a:pPr marL="171450" indent="-171450">
              <a:buFontTx/>
              <a:buChar char="-"/>
            </a:pPr>
            <a:r>
              <a:rPr lang="nl-BE" baseline="0" dirty="0"/>
              <a:t>Gebruik altijd de trim om in trim te vliegen</a:t>
            </a:r>
          </a:p>
          <a:p>
            <a:pPr marL="171450" indent="-171450">
              <a:buFontTx/>
              <a:buChar char="-"/>
            </a:pPr>
            <a:r>
              <a:rPr lang="nl-BE" baseline="0" dirty="0"/>
              <a:t>Roeren worden effectiever op hoge snelheden</a:t>
            </a:r>
          </a:p>
          <a:p>
            <a:pPr marL="171450" indent="-171450">
              <a:buFontTx/>
              <a:buChar char="-"/>
            </a:pPr>
            <a:endParaRPr lang="nl-BE" baseline="0" dirty="0"/>
          </a:p>
          <a:p>
            <a:pPr marL="0" indent="0">
              <a:buFontTx/>
              <a:buNone/>
            </a:pPr>
            <a:r>
              <a:rPr lang="nl-BE" baseline="0" dirty="0"/>
              <a:t>Duiksnelheid</a:t>
            </a:r>
          </a:p>
          <a:p>
            <a:pPr marL="171450" indent="-171450">
              <a:buFontTx/>
              <a:buChar char="-"/>
            </a:pPr>
            <a:r>
              <a:rPr lang="nl-BE" baseline="0" dirty="0"/>
              <a:t>Vlieg je aan 70% van de maximale snelheid mag je maar kleinere uitslagen geven. 1/3</a:t>
            </a:r>
            <a:r>
              <a:rPr lang="nl-BE" baseline="30000" dirty="0"/>
              <a:t>e</a:t>
            </a:r>
            <a:r>
              <a:rPr lang="nl-BE" baseline="0" dirty="0"/>
              <a:t> van de maximale uitslagen</a:t>
            </a:r>
          </a:p>
          <a:p>
            <a:pPr marL="171450" indent="-171450">
              <a:buFontTx/>
              <a:buChar char="-"/>
            </a:pPr>
            <a:r>
              <a:rPr lang="nl-BE" baseline="0" dirty="0"/>
              <a:t>Let bij deze snelheden op:</a:t>
            </a:r>
          </a:p>
          <a:p>
            <a:pPr marL="628650" lvl="1" indent="-171450">
              <a:buFontTx/>
              <a:buChar char="-"/>
            </a:pPr>
            <a:r>
              <a:rPr lang="nl-BE" baseline="0" dirty="0"/>
              <a:t>Het effect van hele kleine roeruitslagen</a:t>
            </a:r>
          </a:p>
          <a:p>
            <a:pPr marL="628650" lvl="1" indent="-171450">
              <a:buFontTx/>
              <a:buChar char="-"/>
            </a:pPr>
            <a:r>
              <a:rPr lang="nl-BE" baseline="0" dirty="0"/>
              <a:t>De hoge stand van de horizon in de cockpitkap</a:t>
            </a:r>
          </a:p>
          <a:p>
            <a:pPr marL="628650" lvl="1" indent="-171450">
              <a:buFontTx/>
              <a:buChar char="-"/>
            </a:pPr>
            <a:r>
              <a:rPr lang="nl-BE" baseline="0" dirty="0"/>
              <a:t>De krachten op de remkleppen. Door de hoge snelheid worden ze met grote kracht naar buiten gezogen. Houd ze goed vast!</a:t>
            </a:r>
          </a:p>
          <a:p>
            <a:pPr marL="0" lvl="1"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67</a:t>
            </a:fld>
            <a:endParaRPr lang="nl-NL"/>
          </a:p>
        </p:txBody>
      </p:sp>
    </p:spTree>
    <p:extLst>
      <p:ext uri="{BB962C8B-B14F-4D97-AF65-F5344CB8AC3E}">
        <p14:creationId xmlns:p14="http://schemas.microsoft.com/office/powerpoint/2010/main" val="39862881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a:t>Praktijkoefening</a:t>
            </a:r>
          </a:p>
          <a:p>
            <a:pPr marL="171450" indent="-171450">
              <a:buFontTx/>
              <a:buChar char="-"/>
            </a:pPr>
            <a:r>
              <a:rPr lang="nl-BE" baseline="0" dirty="0"/>
              <a:t>Uitkijkprocedure</a:t>
            </a:r>
          </a:p>
          <a:p>
            <a:pPr marL="628650" lvl="1" indent="-171450">
              <a:buFontTx/>
              <a:buChar char="-"/>
            </a:pPr>
            <a:r>
              <a:rPr lang="nl-BE" baseline="0" dirty="0"/>
              <a:t>Zorg ervoor dat er geen losse voorwerpen in de cockpit liggen</a:t>
            </a:r>
          </a:p>
          <a:p>
            <a:pPr marL="628650" lvl="1" indent="-171450">
              <a:buFontTx/>
              <a:buChar char="-"/>
            </a:pPr>
            <a:r>
              <a:rPr lang="nl-BE" baseline="0" dirty="0"/>
              <a:t>Doe de riemen goed vast</a:t>
            </a:r>
          </a:p>
          <a:p>
            <a:pPr marL="628650" lvl="1" indent="-171450">
              <a:buFontTx/>
              <a:buChar char="-"/>
            </a:pPr>
            <a:r>
              <a:rPr lang="nl-BE" baseline="0" dirty="0"/>
              <a:t>Vlieg twee halve cirkels om te zien dat er niemand vliegt waar je de oefening wilt doen</a:t>
            </a:r>
          </a:p>
          <a:p>
            <a:pPr marL="171450" indent="-171450">
              <a:buFontTx/>
              <a:buChar char="-"/>
            </a:pPr>
            <a:r>
              <a:rPr lang="nl-BE" baseline="0" dirty="0"/>
              <a:t>Zweefvliegtuig met de neus net boven de horizon houden en letten op:</a:t>
            </a:r>
          </a:p>
          <a:p>
            <a:pPr marL="628650" lvl="1" indent="-171450">
              <a:buFontTx/>
              <a:buChar char="-"/>
            </a:pPr>
            <a:r>
              <a:rPr lang="nl-BE" baseline="0" dirty="0"/>
              <a:t>Abnormaal hoge neusstand</a:t>
            </a:r>
          </a:p>
          <a:p>
            <a:pPr marL="628650" lvl="1" indent="-171450">
              <a:buFontTx/>
              <a:buChar char="-"/>
            </a:pPr>
            <a:r>
              <a:rPr lang="nl-BE" baseline="0" dirty="0"/>
              <a:t>Geluidsafname</a:t>
            </a:r>
          </a:p>
          <a:p>
            <a:pPr marL="628650" lvl="1" indent="-171450">
              <a:buFontTx/>
              <a:buChar char="-"/>
            </a:pPr>
            <a:r>
              <a:rPr lang="nl-BE" baseline="0" dirty="0"/>
              <a:t>Slap worden van de roeren (minder effectieve roeren)</a:t>
            </a:r>
          </a:p>
          <a:p>
            <a:pPr marL="628650" lvl="1" indent="-171450">
              <a:buFontTx/>
              <a:buChar char="-"/>
            </a:pPr>
            <a:r>
              <a:rPr lang="nl-BE" baseline="0" dirty="0"/>
              <a:t>Trillen van het vliegtuig</a:t>
            </a:r>
          </a:p>
          <a:p>
            <a:pPr marL="0" lvl="1" indent="-171450">
              <a:buFontTx/>
              <a:buChar char="-"/>
            </a:pPr>
            <a:r>
              <a:rPr lang="nl-BE" baseline="0" dirty="0"/>
              <a:t>Aan de stuurknuppel blijven trekken tot het vliegtuig overtrekt of overgaat naar een zakvlucht</a:t>
            </a:r>
          </a:p>
          <a:p>
            <a:pPr marL="0" lvl="1" indent="-171450">
              <a:buFontTx/>
              <a:buChar char="-"/>
            </a:pPr>
            <a:r>
              <a:rPr lang="nl-BE" baseline="0" dirty="0"/>
              <a:t>Herstelprocedure: stuurknuppel laten vieren, neus onder de horizon, snelheid laten oplopen en weer een normale vliegsnelheid aannemen</a:t>
            </a:r>
          </a:p>
          <a:p>
            <a:pPr marL="0" lvl="1" indent="-171450">
              <a:buFontTx/>
              <a:buChar char="-"/>
            </a:pPr>
            <a:r>
              <a:rPr lang="nl-BE" baseline="0" dirty="0"/>
              <a:t>Houd rekening met tolvlucht bij heel langzaam vliegen</a:t>
            </a:r>
          </a:p>
          <a:p>
            <a:pPr marL="0" lvl="1" indent="0">
              <a:buFontTx/>
              <a:buNone/>
            </a:pPr>
            <a:endParaRPr lang="nl-BE" baseline="0" dirty="0"/>
          </a:p>
          <a:p>
            <a:pPr marL="0" lvl="1" indent="0">
              <a:buFontTx/>
              <a:buNone/>
            </a:pPr>
            <a:r>
              <a:rPr lang="nl-BE" baseline="0" dirty="0"/>
              <a:t>- Doe regelmatig deze oefeningen, en doe ze correct. Niet zomaar even om te spelen, volg de correcte uitkijkprocedure, herstelprocedure etc.</a:t>
            </a:r>
          </a:p>
          <a:p>
            <a:pPr marL="0" lvl="1" indent="0">
              <a:buFontTx/>
              <a:buNone/>
            </a:pPr>
            <a:r>
              <a:rPr lang="nl-BE" baseline="0" dirty="0"/>
              <a:t>- </a:t>
            </a:r>
          </a:p>
          <a:p>
            <a:pPr marL="0" lvl="1" indent="-171450">
              <a:buFontTx/>
              <a:buChar char="-"/>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68</a:t>
            </a:fld>
            <a:endParaRPr lang="nl-NL"/>
          </a:p>
        </p:txBody>
      </p:sp>
    </p:spTree>
    <p:extLst>
      <p:ext uri="{BB962C8B-B14F-4D97-AF65-F5344CB8AC3E}">
        <p14:creationId xmlns:p14="http://schemas.microsoft.com/office/powerpoint/2010/main" val="3986288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Vleugels</a:t>
            </a:r>
            <a:r>
              <a:rPr lang="nl-BE" baseline="0" dirty="0"/>
              <a:t> leveren lift voor het vliegtuig door snellere lucht boven de vleugel als eronder. Dit creëert een overdruk onder de vleugel en een onderdruk boven de vleugel waardoor een opwaarts gerichte kracht ontstaat. Deze kracht noemen we de draagkracht</a:t>
            </a:r>
          </a:p>
          <a:p>
            <a:pPr marL="171450" indent="-171450">
              <a:buFontTx/>
              <a:buChar char="-"/>
            </a:pPr>
            <a:r>
              <a:rPr lang="nl-BE" baseline="0" dirty="0"/>
              <a:t>Wanneer we sneller vliegen stroomt de lucht sneller waardoor het drukverschil boven en onder de vleugel toeneemt, er ontstaat meer draagkracht</a:t>
            </a:r>
          </a:p>
          <a:p>
            <a:pPr marL="171450" indent="-171450">
              <a:buFontTx/>
              <a:buChar char="-"/>
            </a:pPr>
            <a:r>
              <a:rPr lang="nl-BE" baseline="0" dirty="0"/>
              <a:t>De draagkracht neemt ook toe wanneer we de aanvalshoek vergroten</a:t>
            </a:r>
          </a:p>
          <a:p>
            <a:pPr marL="628650" lvl="1" indent="-171450">
              <a:buFontTx/>
              <a:buChar char="-"/>
            </a:pPr>
            <a:r>
              <a:rPr lang="nl-BE" baseline="0" dirty="0"/>
              <a:t>Dit vergroten van de aanvalshoek kan niet onbeperkt doorgaan</a:t>
            </a:r>
          </a:p>
          <a:p>
            <a:pPr marL="628650" lvl="1" indent="-171450">
              <a:buFontTx/>
              <a:buChar char="-"/>
            </a:pPr>
            <a:r>
              <a:rPr lang="nl-BE" baseline="0" dirty="0"/>
              <a:t>Bij ongeveer 15° </a:t>
            </a:r>
            <a:r>
              <a:rPr lang="nl-BE" baseline="0" dirty="0" err="1"/>
              <a:t>tov</a:t>
            </a:r>
            <a:r>
              <a:rPr lang="nl-BE" baseline="0" dirty="0"/>
              <a:t> de aanstromende lucht kan de luchtstroming het vleugelprofiel niet meer volgen en laat los</a:t>
            </a:r>
          </a:p>
          <a:p>
            <a:pPr marL="1085850" lvl="2" indent="-171450">
              <a:buFontTx/>
              <a:buChar char="-"/>
            </a:pPr>
            <a:r>
              <a:rPr lang="nl-BE" baseline="0" dirty="0"/>
              <a:t>De lift neemt nu af en de weerstand neemt toe</a:t>
            </a:r>
          </a:p>
          <a:p>
            <a:pPr marL="171450" indent="-171450">
              <a:buFontTx/>
              <a:buChar char="-"/>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69</a:t>
            </a:fld>
            <a:endParaRPr lang="nl-NL"/>
          </a:p>
        </p:txBody>
      </p:sp>
    </p:spTree>
    <p:extLst>
      <p:ext uri="{BB962C8B-B14F-4D97-AF65-F5344CB8AC3E}">
        <p14:creationId xmlns:p14="http://schemas.microsoft.com/office/powerpoint/2010/main" val="12253462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baseline="0" dirty="0"/>
              <a:t>Lift en gewicht zijn vrijwel in evenwicht</a:t>
            </a:r>
          </a:p>
          <a:p>
            <a:pPr marL="171450" indent="-171450">
              <a:buFontTx/>
              <a:buChar char="-"/>
            </a:pPr>
            <a:r>
              <a:rPr lang="nl-BE" baseline="0" dirty="0"/>
              <a:t>De snelheid en de aanvalshoek beïnvloeden de lift</a:t>
            </a:r>
          </a:p>
          <a:p>
            <a:pPr marL="628650" lvl="1" indent="-171450">
              <a:buFontTx/>
              <a:buChar char="-"/>
            </a:pPr>
            <a:r>
              <a:rPr lang="nl-BE" baseline="0" dirty="0"/>
              <a:t>Neemt de aanvalshoek af, neemt de snelheid toe</a:t>
            </a:r>
          </a:p>
          <a:p>
            <a:pPr marL="628650" lvl="1" indent="-171450">
              <a:buFontTx/>
              <a:buChar char="-"/>
            </a:pPr>
            <a:r>
              <a:rPr lang="nl-BE" baseline="0" dirty="0"/>
              <a:t>Neemt de aanvalshoek toe, neemt de snelheid af</a:t>
            </a:r>
          </a:p>
          <a:p>
            <a:pPr marL="171450" indent="-171450">
              <a:buFontTx/>
              <a:buChar char="-"/>
            </a:pPr>
            <a:r>
              <a:rPr lang="nl-BE" dirty="0"/>
              <a:t>We</a:t>
            </a:r>
            <a:r>
              <a:rPr lang="nl-BE" baseline="0" dirty="0"/>
              <a:t> hebben wel een snelheidsmeter maar geen aanvalshoek meter</a:t>
            </a:r>
          </a:p>
          <a:p>
            <a:pPr marL="171450" indent="-171450">
              <a:buFontTx/>
              <a:buChar char="-"/>
            </a:pPr>
            <a:r>
              <a:rPr lang="nl-BE" baseline="0" dirty="0"/>
              <a:t>Met een normale snelheid hebben we ongeveer 6-7° aanvalshoek</a:t>
            </a:r>
          </a:p>
          <a:p>
            <a:pPr marL="171450" indent="-171450">
              <a:buFontTx/>
              <a:buChar char="-"/>
            </a:pPr>
            <a:r>
              <a:rPr lang="nl-BE" baseline="0" dirty="0"/>
              <a:t>Wanneer de aanvalshoek vergroot boven de kritische hoek (15°) overtrekt het vliegtuig</a:t>
            </a:r>
          </a:p>
          <a:p>
            <a:pPr marL="628650" lvl="1" indent="-171450">
              <a:buFontTx/>
              <a:buChar char="-"/>
            </a:pPr>
            <a:r>
              <a:rPr lang="nl-BE" baseline="0" dirty="0"/>
              <a:t>Door de kleinere instelhoek overtrekt de stabilo niet en blijft deze effectief</a:t>
            </a:r>
          </a:p>
          <a:p>
            <a:pPr marL="628650" lvl="1" indent="-171450">
              <a:buFontTx/>
              <a:buChar char="-"/>
            </a:pPr>
            <a:r>
              <a:rPr lang="nl-BE" baseline="0" dirty="0"/>
              <a:t>Door de afname aan lift van de vleugels en het behoud van lift aan de stabilo gaat de neus automatisch naar beneden en neemt de snelheid toe.</a:t>
            </a:r>
            <a:endParaRPr lang="en-US" dirty="0"/>
          </a:p>
          <a:p>
            <a:pPr marL="171450" indent="-171450">
              <a:buFontTx/>
              <a:buChar char="-"/>
            </a:pPr>
            <a:endParaRPr lang="nl-BE" dirty="0"/>
          </a:p>
          <a:p>
            <a:pPr marL="171450" indent="-171450">
              <a:buFontTx/>
              <a:buChar char="-"/>
            </a:pPr>
            <a:r>
              <a:rPr lang="nl-BE" dirty="0"/>
              <a:t>Instelhoek: hoek tussen de koorde</a:t>
            </a:r>
            <a:r>
              <a:rPr lang="nl-BE" baseline="0" dirty="0"/>
              <a:t> van de vleugel en langsas van het vliegtuig</a:t>
            </a:r>
          </a:p>
          <a:p>
            <a:pPr marL="171450" indent="-171450">
              <a:buFontTx/>
              <a:buChar char="-"/>
            </a:pPr>
            <a:r>
              <a:rPr lang="nl-BE" baseline="0" dirty="0"/>
              <a:t>Aanvalshoek: hoek tussen de langsas van het vliegtuig en de relatieve luchtstroom</a:t>
            </a:r>
          </a:p>
          <a:p>
            <a:pPr marL="171450" indent="-171450">
              <a:buFontTx/>
              <a:buChar char="-"/>
            </a:pPr>
            <a:endParaRPr lang="nl-BE" baseline="0" dirty="0"/>
          </a:p>
          <a:p>
            <a:pPr marL="171450" indent="-171450">
              <a:buFontTx/>
              <a:buChar char="-"/>
            </a:pPr>
            <a:r>
              <a:rPr lang="nl-BE" baseline="0" dirty="0"/>
              <a:t>Bij de lierstart is het geleidelijk vergroten van de klimstand heel belangrijk!</a:t>
            </a:r>
          </a:p>
          <a:p>
            <a:pPr marL="628650" lvl="1" indent="-171450">
              <a:buFontTx/>
              <a:buChar char="-"/>
            </a:pPr>
            <a:r>
              <a:rPr lang="nl-BE" baseline="0" dirty="0"/>
              <a:t>Doe je dit te bruut door de stick in een keer naar achteren te trekken overschrijd je de kritische aanvalshoek</a:t>
            </a:r>
          </a:p>
          <a:p>
            <a:pPr marL="628650" lvl="1" indent="-171450">
              <a:buFontTx/>
              <a:buChar char="-"/>
            </a:pPr>
            <a:r>
              <a:rPr lang="nl-BE" baseline="0" dirty="0"/>
              <a:t>Op deze manier overtrek je een vliegtuig ook aan een hogere snelheid.</a:t>
            </a:r>
            <a:endParaRPr lang="nl-BE"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70</a:t>
            </a:fld>
            <a:endParaRPr lang="nl-NL"/>
          </a:p>
        </p:txBody>
      </p:sp>
    </p:spTree>
    <p:extLst>
      <p:ext uri="{BB962C8B-B14F-4D97-AF65-F5344CB8AC3E}">
        <p14:creationId xmlns:p14="http://schemas.microsoft.com/office/powerpoint/2010/main" val="39665861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nl-BE" dirty="0"/>
              <a:t>Houdt</a:t>
            </a:r>
            <a:r>
              <a:rPr lang="nl-BE" baseline="0" dirty="0"/>
              <a:t> rekening met verhoogde overtreksnelheid bij</a:t>
            </a:r>
          </a:p>
          <a:p>
            <a:pPr marL="171450" indent="-171450">
              <a:buFontTx/>
              <a:buChar char="-"/>
            </a:pPr>
            <a:r>
              <a:rPr lang="nl-BE" baseline="0" dirty="0"/>
              <a:t>Lierstart (verhoogde vleugelbelasting)</a:t>
            </a:r>
          </a:p>
          <a:p>
            <a:pPr marL="171450" indent="-171450">
              <a:buFontTx/>
              <a:buChar char="-"/>
            </a:pPr>
            <a:r>
              <a:rPr lang="nl-BE" baseline="0" dirty="0"/>
              <a:t>Vliegen van steile bochten (verhoogde vleugelbelasting)</a:t>
            </a:r>
          </a:p>
          <a:p>
            <a:pPr marL="171450" indent="-171450">
              <a:buFontTx/>
              <a:buChar char="-"/>
            </a:pPr>
            <a:r>
              <a:rPr lang="nl-BE" baseline="0" dirty="0"/>
              <a:t>Vliegen van natte/vuile vleugels  (overtrek bij kleinere aanvalshoek dan 15°)</a:t>
            </a:r>
          </a:p>
          <a:p>
            <a:pPr marL="171450" indent="-171450">
              <a:buFontTx/>
              <a:buChar char="-"/>
            </a:pPr>
            <a:endParaRPr lang="nl-BE" baseline="0" dirty="0"/>
          </a:p>
          <a:p>
            <a:pPr marL="0" indent="0">
              <a:buFontTx/>
              <a:buNone/>
            </a:pPr>
            <a:r>
              <a:rPr lang="nl-BE" baseline="0" dirty="0"/>
              <a:t>Voorzorg indien je deze oefeningen wilt doen</a:t>
            </a:r>
          </a:p>
          <a:p>
            <a:pPr marL="171450" indent="-171450">
              <a:buFontTx/>
              <a:buChar char="-"/>
            </a:pPr>
            <a:r>
              <a:rPr lang="nl-BE" baseline="0" dirty="0"/>
              <a:t>Geen losse voorwerpen in de cockpit</a:t>
            </a:r>
          </a:p>
          <a:p>
            <a:pPr marL="171450" indent="-171450">
              <a:buFontTx/>
              <a:buChar char="-"/>
            </a:pPr>
            <a:r>
              <a:rPr lang="nl-BE" baseline="0" dirty="0"/>
              <a:t>Riemen goed vast doen</a:t>
            </a:r>
          </a:p>
          <a:p>
            <a:pPr marL="171450" indent="-171450">
              <a:buFontTx/>
              <a:buChar char="-"/>
            </a:pPr>
            <a:r>
              <a:rPr lang="nl-BE" baseline="0" dirty="0"/>
              <a:t>Trim op een normale vliegsnelheid</a:t>
            </a:r>
          </a:p>
          <a:p>
            <a:pPr marL="171450" indent="-171450">
              <a:buFontTx/>
              <a:buChar char="-"/>
            </a:pPr>
            <a:r>
              <a:rPr lang="nl-BE" baseline="0" dirty="0"/>
              <a:t>Niet boven mensenmassa/bebouwde kom</a:t>
            </a:r>
          </a:p>
          <a:p>
            <a:pPr marL="171450" indent="-171450">
              <a:buFontTx/>
              <a:buChar char="-"/>
            </a:pPr>
            <a:r>
              <a:rPr lang="nl-BE" baseline="0" dirty="0"/>
              <a:t>Liever niet tegen de zon in</a:t>
            </a:r>
          </a:p>
          <a:p>
            <a:pPr marL="171450" indent="-171450">
              <a:buFontTx/>
              <a:buChar char="-"/>
            </a:pPr>
            <a:r>
              <a:rPr lang="nl-BE" baseline="0" dirty="0"/>
              <a:t>Vlieg twee halve cirkels om te zien of er geen andere vliegtuigen vliegen waar je de oefening wilt doen</a:t>
            </a:r>
          </a:p>
          <a:p>
            <a:pPr marL="171450" indent="-171450">
              <a:buFontTx/>
              <a:buChar char="-"/>
            </a:pPr>
            <a:endParaRPr lang="nl-BE" baseline="0" dirty="0"/>
          </a:p>
          <a:p>
            <a:pPr marL="0" indent="0">
              <a:buFontTx/>
              <a:buNone/>
            </a:pPr>
            <a:r>
              <a:rPr lang="nl-BE" baseline="0" dirty="0"/>
              <a:t>Uitvoering</a:t>
            </a:r>
          </a:p>
          <a:p>
            <a:pPr marL="228600" indent="-228600">
              <a:buFontTx/>
              <a:buAutoNum type="arabicParenR"/>
            </a:pPr>
            <a:r>
              <a:rPr lang="nl-BE" baseline="0" dirty="0"/>
              <a:t>Houd de stuurknuppel naar je toe en de snelheid loopt eruit. Je houd de neus twee vingers boven de horizon waardoor de snelheid blijft teruglopen en je de aanvalshoek steeds moet vergroten tot de kritische aanvalshoek bereikt is.</a:t>
            </a:r>
          </a:p>
          <a:p>
            <a:pPr marL="228600" indent="-228600">
              <a:buFontTx/>
              <a:buAutoNum type="arabicParenR"/>
            </a:pPr>
            <a:r>
              <a:rPr lang="nl-BE" baseline="0" dirty="0"/>
              <a:t>De neus zakt</a:t>
            </a:r>
          </a:p>
          <a:p>
            <a:pPr marL="228600" indent="-228600">
              <a:buFontTx/>
              <a:buAutoNum type="arabicParenR"/>
            </a:pPr>
            <a:r>
              <a:rPr lang="nl-BE" baseline="0" dirty="0"/>
              <a:t>Herstel door de stuurknuppel te laten vieren. Als je dit meteen doet hoef je niet te duiken</a:t>
            </a:r>
          </a:p>
          <a:p>
            <a:pPr marL="228600" indent="-228600">
              <a:buFontTx/>
              <a:buAutoNum type="arabicParenR"/>
            </a:pPr>
            <a:endParaRPr lang="nl-BE" baseline="0" dirty="0"/>
          </a:p>
          <a:p>
            <a:pPr marL="0" indent="0">
              <a:buFontTx/>
              <a:buNone/>
            </a:pPr>
            <a:r>
              <a:rPr lang="nl-BE" baseline="0" dirty="0"/>
              <a:t>Waarschuwingen overtrekken</a:t>
            </a:r>
          </a:p>
          <a:p>
            <a:pPr marL="171450" indent="-171450">
              <a:buFontTx/>
              <a:buChar char="-"/>
            </a:pPr>
            <a:r>
              <a:rPr lang="nl-BE" baseline="0" dirty="0"/>
              <a:t>Stand van de stuurknuppel erg getrokken</a:t>
            </a:r>
          </a:p>
          <a:p>
            <a:pPr marL="171450" indent="-171450">
              <a:buFontTx/>
              <a:buChar char="-"/>
            </a:pPr>
            <a:r>
              <a:rPr lang="nl-BE" baseline="0" dirty="0"/>
              <a:t>Hoge neusstand</a:t>
            </a:r>
          </a:p>
          <a:p>
            <a:pPr marL="171450" indent="-171450">
              <a:buFontTx/>
              <a:buChar char="-"/>
            </a:pPr>
            <a:r>
              <a:rPr lang="nl-BE" baseline="0" dirty="0"/>
              <a:t>Slappe roeren</a:t>
            </a:r>
          </a:p>
          <a:p>
            <a:pPr marL="171450" indent="-171450">
              <a:buFontTx/>
              <a:buChar char="-"/>
            </a:pPr>
            <a:r>
              <a:rPr lang="nl-BE" baseline="0" dirty="0"/>
              <a:t>Schudden van het vliegtuig door het loslaten van de stroming rond de vleugels</a:t>
            </a:r>
          </a:p>
          <a:p>
            <a:pPr marL="171450" indent="-171450">
              <a:buFontTx/>
              <a:buChar char="-"/>
            </a:pPr>
            <a:endParaRPr lang="nl-BE" baseline="0" dirty="0"/>
          </a:p>
          <a:p>
            <a:pPr marL="0" indent="0">
              <a:buFontTx/>
              <a:buNone/>
            </a:pPr>
            <a:r>
              <a:rPr lang="nl-BE" baseline="0" dirty="0"/>
              <a:t>Herstelprocedure</a:t>
            </a:r>
          </a:p>
          <a:p>
            <a:pPr marL="171450" indent="-171450">
              <a:buFontTx/>
              <a:buChar char="-"/>
            </a:pPr>
            <a:r>
              <a:rPr lang="nl-BE" baseline="0" dirty="0"/>
              <a:t>Stuurknuppel laten vieren en snelheid opnemen</a:t>
            </a:r>
          </a:p>
          <a:p>
            <a:pPr marL="171450" indent="-171450">
              <a:buFontTx/>
              <a:buChar char="-"/>
            </a:pPr>
            <a:r>
              <a:rPr lang="nl-BE" baseline="0" dirty="0"/>
              <a:t>Wanneer de neus wegvalt neemt het toestel zelf ook snelheid op maar wanneer je aan de stuurknuppel blijft trekken overtrekt het toestel weer</a:t>
            </a:r>
          </a:p>
          <a:p>
            <a:pPr marL="171450" indent="-171450">
              <a:buFontTx/>
              <a:buChar char="-"/>
            </a:pPr>
            <a:r>
              <a:rPr lang="nl-BE" baseline="0" dirty="0"/>
              <a:t>De meeste dubbelzitters die we voor training gebruiken hebben een goed overtrekgedrag en waarschuwen duidelijk</a:t>
            </a:r>
          </a:p>
          <a:p>
            <a:pPr marL="171450" indent="-171450">
              <a:buFontTx/>
              <a:buChar char="-"/>
            </a:pPr>
            <a:r>
              <a:rPr lang="nl-BE" baseline="0" dirty="0"/>
              <a:t>Het is steeds nodig alert te zijn en alert te reageren op overtreksignalen</a:t>
            </a:r>
          </a:p>
          <a:p>
            <a:pPr marL="0" indent="0">
              <a:buFontTx/>
              <a:buNone/>
            </a:pPr>
            <a:endParaRPr lang="nl-BE" baseline="0" dirty="0"/>
          </a:p>
          <a:p>
            <a:pPr marL="0" indent="0">
              <a:buFontTx/>
              <a:buNone/>
            </a:pPr>
            <a:r>
              <a:rPr lang="nl-BE" baseline="0" dirty="0"/>
              <a:t>Voorkomen is beter dan herstellen. Bij het minste signaal van aankomende overtrek moet je reactie automatisch zijn de stick laten vieren en snelheid op laten lopen</a:t>
            </a:r>
          </a:p>
          <a:p>
            <a:pPr marL="171450" indent="-171450">
              <a:buFontTx/>
              <a:buChar char="-"/>
            </a:pPr>
            <a:endParaRPr lang="nl-BE" baseline="0" dirty="0"/>
          </a:p>
          <a:p>
            <a:pPr marL="228600" indent="-228600">
              <a:buFontTx/>
              <a:buAutoNum type="arabicParenR"/>
            </a:pPr>
            <a:endParaRPr lang="nl-BE" dirty="0"/>
          </a:p>
          <a:p>
            <a:pPr marL="171450" indent="-171450">
              <a:buFontTx/>
              <a:buChar char="-"/>
            </a:pPr>
            <a:endParaRPr lang="nl-BE"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71</a:t>
            </a:fld>
            <a:endParaRPr lang="nl-NL"/>
          </a:p>
        </p:txBody>
      </p:sp>
    </p:spTree>
    <p:extLst>
      <p:ext uri="{BB962C8B-B14F-4D97-AF65-F5344CB8AC3E}">
        <p14:creationId xmlns:p14="http://schemas.microsoft.com/office/powerpoint/2010/main" val="19038151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Tx/>
              <a:buChar char="-"/>
            </a:pPr>
            <a:r>
              <a:rPr lang="nl-BE" baseline="0" dirty="0"/>
              <a:t>Overtreksnelheid hoger in een bocht dan bij het rechtdoor vliegen</a:t>
            </a:r>
          </a:p>
          <a:p>
            <a:pPr marL="171450" indent="-171450">
              <a:buFontTx/>
              <a:buChar char="-"/>
            </a:pPr>
            <a:r>
              <a:rPr lang="nl-BE" baseline="0" dirty="0"/>
              <a:t>Bij het rechtdoor vliegen staat de lift recht tegenover het gewicht</a:t>
            </a:r>
          </a:p>
          <a:p>
            <a:pPr marL="171450" indent="-171450">
              <a:buFontTx/>
              <a:buChar char="-"/>
            </a:pPr>
            <a:r>
              <a:rPr lang="nl-BE" baseline="0" dirty="0"/>
              <a:t>Bij het vliegen van een bocht staat de lift nog steeds loodrecht op de vleugels maar het gewicht loodrecht naar beneden</a:t>
            </a:r>
          </a:p>
          <a:p>
            <a:pPr marL="171450" indent="-171450">
              <a:buFontTx/>
              <a:buChar char="-"/>
            </a:pPr>
            <a:r>
              <a:rPr lang="nl-BE" dirty="0"/>
              <a:t>De lift</a:t>
            </a:r>
            <a:r>
              <a:rPr lang="nl-BE" baseline="0" dirty="0"/>
              <a:t> is te ontbinden in een verticale en horizontale component. Hoe steiler we de bocht maken hoe grotere de horizontale component</a:t>
            </a:r>
          </a:p>
          <a:p>
            <a:pPr marL="171450" indent="-171450">
              <a:buFontTx/>
              <a:buChar char="-"/>
            </a:pPr>
            <a:r>
              <a:rPr lang="nl-BE" baseline="0" dirty="0"/>
              <a:t>De horizontale component geeft het vliegtuig een centripetale (middelpuntzoekende) versnelling, deze zorgt ervoor dat het vliegtuig niet meer rechtuit vliegt maar een bocht maakt</a:t>
            </a:r>
          </a:p>
          <a:p>
            <a:pPr marL="171450" indent="-171450">
              <a:buFontTx/>
              <a:buChar char="-"/>
            </a:pPr>
            <a:r>
              <a:rPr lang="nl-BE" baseline="0" dirty="0"/>
              <a:t>De massatraagheid van het vliegtuig verzet zich tegen deze kracht. Dit veroorzaakt een schijnkracht, een centrifugale kracht</a:t>
            </a:r>
          </a:p>
          <a:p>
            <a:pPr marL="171450" indent="-171450">
              <a:buFontTx/>
              <a:buChar char="-"/>
            </a:pPr>
            <a:r>
              <a:rPr lang="nl-BE" baseline="0" dirty="0"/>
              <a:t>De samenstelling van de centrifugaal- en zwaartekracht levert het schijnbaar gewicht. Dit zijn de G krachten die je voelt</a:t>
            </a:r>
          </a:p>
          <a:p>
            <a:pPr marL="171450" indent="-171450">
              <a:buFontTx/>
              <a:buChar char="-"/>
            </a:pPr>
            <a:r>
              <a:rPr lang="nl-BE" baseline="0" dirty="0"/>
              <a:t>Vliegtuig 2: 1,15G. Vliegtuig 3: 2G. Daar hebben we 2x zoveel lift nodig</a:t>
            </a:r>
          </a:p>
          <a:p>
            <a:pPr marL="171450" indent="-171450">
              <a:buFontTx/>
              <a:buChar char="-"/>
            </a:pPr>
            <a:r>
              <a:rPr lang="nl-BE" baseline="0" dirty="0"/>
              <a:t>G krachten lopen voorbij de 60° enorm snel op</a:t>
            </a:r>
          </a:p>
          <a:p>
            <a:pPr marL="171450" indent="-171450">
              <a:buFontTx/>
              <a:buChar char="-"/>
            </a:pPr>
            <a:r>
              <a:rPr lang="nl-BE" baseline="0" dirty="0"/>
              <a:t>Bij een bocht neemt de overtreksnelheid toe met de helling</a:t>
            </a:r>
          </a:p>
          <a:p>
            <a:pPr marL="171450" indent="-171450">
              <a:buFontTx/>
              <a:buChar char="-"/>
            </a:pPr>
            <a:r>
              <a:rPr lang="nl-BE" baseline="0" dirty="0"/>
              <a:t>Als de beschikbare lift bij rechtuit vliegen 100% is, dan is er bij een helling van 45° nog maar 70% voor beschikbaar</a:t>
            </a:r>
          </a:p>
          <a:p>
            <a:pPr marL="171450" indent="-171450">
              <a:buFontTx/>
              <a:buChar char="-"/>
            </a:pPr>
            <a:r>
              <a:rPr lang="nl-BE" baseline="0" dirty="0"/>
              <a:t>Vooral bij steile bochten hier rekening mee houden, de lift neemt toe met het kwadraat van de snelheid</a:t>
            </a:r>
          </a:p>
          <a:p>
            <a:pPr marL="171450" indent="-171450">
              <a:buFontTx/>
              <a:buChar char="-"/>
            </a:pPr>
            <a:r>
              <a:rPr lang="nl-BE" baseline="0" dirty="0"/>
              <a:t>Toename overtreksnelheid</a:t>
            </a:r>
          </a:p>
          <a:p>
            <a:pPr marL="628650" lvl="1" indent="-171450">
              <a:buFontTx/>
              <a:buChar char="-"/>
            </a:pPr>
            <a:r>
              <a:rPr lang="nl-BE" baseline="0" dirty="0"/>
              <a:t>20° 	-&gt; 3%</a:t>
            </a:r>
          </a:p>
          <a:p>
            <a:pPr marL="628650" lvl="1" indent="-171450">
              <a:buFontTx/>
              <a:buChar char="-"/>
            </a:pPr>
            <a:r>
              <a:rPr lang="nl-BE" baseline="0" dirty="0"/>
              <a:t>30° 	-&gt; 7%</a:t>
            </a:r>
          </a:p>
          <a:p>
            <a:pPr marL="628650" lvl="1" indent="-171450">
              <a:buFontTx/>
              <a:buChar char="-"/>
            </a:pPr>
            <a:r>
              <a:rPr lang="nl-BE" baseline="0" dirty="0"/>
              <a:t>45°	-&gt; 20%</a:t>
            </a:r>
          </a:p>
          <a:p>
            <a:pPr marL="628650" lvl="1" indent="-171450">
              <a:buFontTx/>
              <a:buChar char="-"/>
            </a:pPr>
            <a:r>
              <a:rPr lang="nl-BE" baseline="0" dirty="0"/>
              <a:t>60°	-&gt; 41%</a:t>
            </a:r>
          </a:p>
          <a:p>
            <a:pPr marL="0" lvl="1" indent="-171450">
              <a:buFontTx/>
              <a:buChar char="-"/>
            </a:pPr>
            <a:r>
              <a:rPr lang="nl-BE" baseline="0" dirty="0"/>
              <a:t>Bij bochten van 30° hoef je de snelheid maar een beetje te verhogen, ga je steile bochten maken is dit absoluut nodig</a:t>
            </a:r>
          </a:p>
          <a:p>
            <a:pPr marL="0" lvl="1" indent="-171450">
              <a:buFontTx/>
              <a:buChar char="-"/>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72</a:t>
            </a:fld>
            <a:endParaRPr lang="nl-NL"/>
          </a:p>
        </p:txBody>
      </p:sp>
    </p:spTree>
    <p:extLst>
      <p:ext uri="{BB962C8B-B14F-4D97-AF65-F5344CB8AC3E}">
        <p14:creationId xmlns:p14="http://schemas.microsoft.com/office/powerpoint/2010/main" val="15856860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nl-BE" dirty="0"/>
              <a:t>Praktijkoefening wisselbochten</a:t>
            </a:r>
          </a:p>
          <a:p>
            <a:pPr marL="171450" indent="-171450">
              <a:buFontTx/>
              <a:buChar char="-"/>
            </a:pPr>
            <a:r>
              <a:rPr lang="nl-BE" baseline="0" dirty="0"/>
              <a:t>Uitkijkprocedure</a:t>
            </a:r>
          </a:p>
          <a:p>
            <a:pPr marL="171450" indent="-171450">
              <a:buFontTx/>
              <a:buChar char="-"/>
            </a:pPr>
            <a:r>
              <a:rPr lang="nl-BE" baseline="0" dirty="0"/>
              <a:t>Meer helling dus ook meer snelheid</a:t>
            </a:r>
          </a:p>
          <a:p>
            <a:pPr marL="171450" indent="-171450">
              <a:buFontTx/>
              <a:buChar char="-"/>
            </a:pPr>
            <a:r>
              <a:rPr lang="nl-BE" baseline="0" dirty="0"/>
              <a:t>Doorrollen tot ongeveer 60° inclinatie / dwarshelling</a:t>
            </a:r>
            <a:endParaRPr lang="nl-BE" b="1" baseline="0" dirty="0"/>
          </a:p>
          <a:p>
            <a:pPr marL="171450" indent="-171450">
              <a:buFontTx/>
              <a:buChar char="-"/>
            </a:pPr>
            <a:r>
              <a:rPr lang="nl-BE" b="0" baseline="0" dirty="0"/>
              <a:t>Kijk over de neus naar de horizon</a:t>
            </a:r>
          </a:p>
          <a:p>
            <a:pPr marL="171450" indent="-171450">
              <a:buFontTx/>
              <a:buChar char="-"/>
            </a:pPr>
            <a:r>
              <a:rPr lang="nl-BE" b="0" baseline="0" dirty="0"/>
              <a:t>Neus van het vliegtuig goed op de horizon houden en ervoor zorgen dat helling, neusstand en snelheid hetzelfde blijven</a:t>
            </a:r>
          </a:p>
          <a:p>
            <a:pPr marL="171450" indent="-171450">
              <a:buFontTx/>
              <a:buChar char="-"/>
            </a:pPr>
            <a:r>
              <a:rPr lang="nl-BE" b="0" baseline="0" dirty="0"/>
              <a:t>Goed uitkijken bij de overgang van de ene bocht naar de andere</a:t>
            </a:r>
          </a:p>
          <a:p>
            <a:pPr marL="171450" indent="-171450">
              <a:buFontTx/>
              <a:buChar char="-"/>
            </a:pPr>
            <a:r>
              <a:rPr lang="nl-BE" b="0" baseline="0" dirty="0"/>
              <a:t>Alleen de dwarshelling verandert, de neusstand blijft gehandhaafd en de neus loopt gelijkmatig langs de horizon</a:t>
            </a:r>
          </a:p>
          <a:p>
            <a:pPr marL="171450" indent="-171450">
              <a:buFontTx/>
              <a:buChar char="-"/>
            </a:pPr>
            <a:r>
              <a:rPr lang="nl-BE" b="0" baseline="0" dirty="0"/>
              <a:t>Vooral het goed inzetten en uithalen van de bochten vergen veel stuurmanskunst, beperk de tijd dat je in de bochten zit</a:t>
            </a:r>
          </a:p>
          <a:p>
            <a:pPr marL="171450" indent="-171450">
              <a:buFontTx/>
              <a:buChar char="-"/>
            </a:pPr>
            <a:r>
              <a:rPr lang="nl-BE" b="0" baseline="0" dirty="0"/>
              <a:t>De hele bocht moet slipvrij gevlogen worden </a:t>
            </a:r>
          </a:p>
          <a:p>
            <a:pPr marL="171450" indent="-171450">
              <a:buFontTx/>
              <a:buChar char="-"/>
            </a:pPr>
            <a:r>
              <a:rPr lang="nl-BE" b="0" baseline="0" dirty="0"/>
              <a:t>Bij het uitrollen de stuurknuppel een beetje laten vieren, zodat de neus de correcte neusstand behoudt</a:t>
            </a:r>
          </a:p>
          <a:p>
            <a:pPr marL="171450" indent="-171450">
              <a:buFontTx/>
              <a:buChar char="-"/>
            </a:pPr>
            <a:r>
              <a:rPr lang="nl-BE" b="0" baseline="0" dirty="0"/>
              <a:t>Zakt de neus	-&gt; meer aan de stick trekken, niet gewoon met de voeten sturen. Alles is gecoördineerd</a:t>
            </a:r>
          </a:p>
          <a:p>
            <a:pPr marL="171450" indent="-171450">
              <a:buFontTx/>
              <a:buChar char="-"/>
            </a:pPr>
            <a:r>
              <a:rPr lang="nl-BE" b="0" baseline="0" dirty="0"/>
              <a:t>Trek je in een steile bocht onvoldoende aan de stick kan je in een spiraalduik komen</a:t>
            </a:r>
          </a:p>
          <a:p>
            <a:pPr marL="171450" indent="-171450">
              <a:buFontTx/>
              <a:buChar char="-"/>
            </a:pPr>
            <a:endParaRPr lang="nl-BE" b="0" baseline="0" dirty="0"/>
          </a:p>
          <a:p>
            <a:pPr marL="0" indent="0">
              <a:buFontTx/>
              <a:buNone/>
            </a:pPr>
            <a:r>
              <a:rPr lang="nl-BE" b="0" baseline="0" dirty="0"/>
              <a:t>Spiraalduik</a:t>
            </a:r>
          </a:p>
          <a:p>
            <a:pPr marL="171450" indent="-171450">
              <a:buFontTx/>
              <a:buChar char="-"/>
            </a:pPr>
            <a:r>
              <a:rPr lang="nl-BE" b="0" baseline="0" dirty="0"/>
              <a:t>Bij grote inclinatie heeft trekken in de stuurknuppel niet als gevolg dat de neus omhoog gaat maar dat de bocht steiler wordt en de bochtstraal </a:t>
            </a:r>
            <a:r>
              <a:rPr lang="nl-BE" b="0" baseline="0" dirty="0" smtClean="0"/>
              <a:t>kleiner</a:t>
            </a:r>
          </a:p>
          <a:p>
            <a:pPr marL="171450" indent="-171450">
              <a:buFontTx/>
              <a:buChar char="-"/>
            </a:pPr>
            <a:r>
              <a:rPr lang="nl-NL" b="0" baseline="0" dirty="0" smtClean="0"/>
              <a:t>Hoogteroer controleert hier de giersnelheid (over de horizon), zoals een richtingsroer in horizontale vlucht.  Dit heeft te maken met het feit dat wij als zweefvliegers de term GIEREN voor 2 verschillende situaties gebruiken: 1) als rotatie rond de (al dan niet schuine) topas, maar 2) ook als beweging van de neus over de horizon bij het bochten.</a:t>
            </a:r>
            <a:endParaRPr lang="nl-BE" b="0" baseline="0" dirty="0"/>
          </a:p>
          <a:p>
            <a:pPr marL="171450" indent="-171450">
              <a:buFontTx/>
              <a:buChar char="-"/>
            </a:pPr>
            <a:r>
              <a:rPr lang="nl-BE" b="0" baseline="0" dirty="0"/>
              <a:t>Met de neus te laag loopt de snelheid alleen maar op</a:t>
            </a:r>
          </a:p>
          <a:p>
            <a:pPr marL="171450" indent="-171450">
              <a:buFontTx/>
              <a:buChar char="-"/>
            </a:pPr>
            <a:r>
              <a:rPr lang="nl-BE" b="0" baseline="0" dirty="0"/>
              <a:t>Rol eerst het vliegtuig weer horizontaal. Daarna trek je de neus rustig naar de horizon. Plotse rukken aan de stuurknuppel kunnen bij hoge snelheden en G krachten snel het toestel overbelasten</a:t>
            </a:r>
          </a:p>
          <a:p>
            <a:pPr marL="171450" indent="-171450">
              <a:buFontTx/>
              <a:buChar char="-"/>
            </a:pPr>
            <a:r>
              <a:rPr lang="nl-BE" b="0" baseline="0" dirty="0"/>
              <a:t>Indien de snelheid richting VNE gaat open je de remkleppen (stevig vasthouden, de kleppen worden eruit gezogen aan hoge snelheid)</a:t>
            </a:r>
          </a:p>
          <a:p>
            <a:pPr marL="171450" indent="-171450">
              <a:buFontTx/>
              <a:buChar char="-"/>
            </a:pPr>
            <a:r>
              <a:rPr lang="nl-BE" b="0" baseline="0" dirty="0"/>
              <a:t> </a:t>
            </a:r>
          </a:p>
          <a:p>
            <a:pPr marL="171450" indent="-171450">
              <a:buFontTx/>
              <a:buChar char="-"/>
            </a:pPr>
            <a:endParaRPr lang="nl-BE" b="0" baseline="0" dirty="0"/>
          </a:p>
          <a:p>
            <a:pPr marL="171450" indent="-171450">
              <a:buFontTx/>
              <a:buChar char="-"/>
            </a:pPr>
            <a:endParaRPr lang="nl-BE" b="0" baseline="0" dirty="0"/>
          </a:p>
          <a:p>
            <a:pPr marL="171450" indent="-171450">
              <a:buFontTx/>
              <a:buChar char="-"/>
            </a:pPr>
            <a:endParaRPr lang="nl-BE" b="0" baseline="0" dirty="0"/>
          </a:p>
          <a:p>
            <a:pPr marL="171450" indent="-171450">
              <a:buFontTx/>
              <a:buChar char="-"/>
            </a:pPr>
            <a:endParaRPr lang="nl-BE" b="0" baseline="0" dirty="0"/>
          </a:p>
          <a:p>
            <a:pPr marL="0" indent="0">
              <a:buFontTx/>
              <a:buNone/>
            </a:pPr>
            <a:endParaRPr lang="en-US" b="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73</a:t>
            </a:fld>
            <a:endParaRPr lang="nl-NL"/>
          </a:p>
        </p:txBody>
      </p:sp>
    </p:spTree>
    <p:extLst>
      <p:ext uri="{BB962C8B-B14F-4D97-AF65-F5344CB8AC3E}">
        <p14:creationId xmlns:p14="http://schemas.microsoft.com/office/powerpoint/2010/main" val="10681699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171450" indent="-171450">
              <a:buFontTx/>
              <a:buChar char="-"/>
            </a:pPr>
            <a:r>
              <a:rPr lang="nl-BE" dirty="0"/>
              <a:t>Het</a:t>
            </a:r>
            <a:r>
              <a:rPr lang="nl-BE" baseline="0" dirty="0"/>
              <a:t> gedrag in tolvluchten is voor elk vliegtuig anders, lees hierover in het vliegtuighandboek voor de oefening te doen</a:t>
            </a:r>
          </a:p>
          <a:p>
            <a:pPr marL="171450" indent="-171450">
              <a:buFontTx/>
              <a:buChar char="-"/>
            </a:pPr>
            <a:r>
              <a:rPr lang="nl-BE" baseline="0" dirty="0"/>
              <a:t>In normale vlucht zal een vliegtuig nooit plots in een tolvlucht geraken</a:t>
            </a:r>
          </a:p>
          <a:p>
            <a:pPr marL="171450" indent="-171450">
              <a:buFontTx/>
              <a:buChar char="-"/>
            </a:pPr>
            <a:r>
              <a:rPr lang="nl-BE" baseline="0" dirty="0"/>
              <a:t>Er kan onbedoeld een tolvlucht ontstaan door:</a:t>
            </a:r>
          </a:p>
          <a:p>
            <a:pPr marL="628650" lvl="1" indent="-171450">
              <a:buFontTx/>
              <a:buChar char="-"/>
            </a:pPr>
            <a:r>
              <a:rPr lang="nl-BE" baseline="0" dirty="0"/>
              <a:t>Snelheid te laag en er een schuivende bocht word gevlogen (te veel voet). Heel gevaarlijk in het circuit!</a:t>
            </a:r>
          </a:p>
          <a:p>
            <a:pPr marL="628650" lvl="1" indent="-171450">
              <a:buFontTx/>
              <a:buChar char="-"/>
            </a:pPr>
            <a:r>
              <a:rPr lang="nl-BE" baseline="0" dirty="0"/>
              <a:t>Als tijdens het gieren een vleugel sneller overtrekt als de andere (door insecten, regen, turbulentie,…)</a:t>
            </a:r>
          </a:p>
          <a:p>
            <a:pPr marL="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Dit veroorzaakt gieren in de richting van de overtrokken vleugel. Het resultaat is dat de snelheid verder afneemt, nog meer overtrokken geraakt en wegvalt</a:t>
            </a:r>
          </a:p>
          <a:p>
            <a:pPr marL="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Wanneer het vliegtuig niet uit deze situatie gehaald word zal het in een kurketrekker vormige vlucht omlaag gaan</a:t>
            </a:r>
          </a:p>
          <a:p>
            <a:pPr marL="0" marR="0" lvl="1"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nl-BE" baseline="0" dirty="0"/>
              <a:t>Inzetten &amp; herstel</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Uitkijkprocedure binnen en buiten</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nl-BE" baseline="0" dirty="0"/>
              <a:t>Ga steeds langzamer vliegen</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nl-BE" baseline="0" dirty="0"/>
              <a:t>Vlak voor de overtrek vol voetenstuur naar een kant geven en de vleugels recht houden met de stuurknuppel</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nl-BE" baseline="0" dirty="0"/>
              <a:t>Zodra de binnenste vleugel wegvalt stuurknuppel tegensturen. Het volledig naar beneden uitgeslagen rolroer veroorzaakt overtrek</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nl-BE" baseline="0" dirty="0"/>
              <a:t>Vleugel valt weg en de weerstand van de vleugel neemt toe waardoor de draaiing begint</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nl-BE" baseline="0" dirty="0"/>
              <a:t>Neus wijst stijl naar beneden en de draaiing zet zicht voort</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endParaRPr lang="nl-BE" baseline="0" dirty="0"/>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nl-BE" baseline="0" dirty="0"/>
              <a:t>Richtingsroer tegen de draairichting volledig intrappen</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nl-BE" baseline="0" dirty="0"/>
              <a:t>Hoogteroer in de neutraalstand houden. Tussen neutraal en een beetje naar voor om de overtrokken toestand op te heffen</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nl-BE" baseline="0" dirty="0"/>
              <a:t>Rolroer neutraal houden</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nl-BE" baseline="0" dirty="0"/>
              <a:t>Zodra het draaien stopt het richtingsroer neutraal zetten en voorzichtig  uit de duikvlucht optrekken</a:t>
            </a:r>
          </a:p>
          <a:p>
            <a:pPr marL="0" marR="0" lvl="1" indent="0" algn="l" defTabSz="914400" rtl="0" eaLnBrk="1" fontAlgn="auto" latinLnBrk="0" hangingPunct="1">
              <a:lnSpc>
                <a:spcPct val="100000"/>
              </a:lnSpc>
              <a:spcBef>
                <a:spcPts val="0"/>
              </a:spcBef>
              <a:spcAft>
                <a:spcPts val="0"/>
              </a:spcAft>
              <a:buClrTx/>
              <a:buSzTx/>
              <a:buFontTx/>
              <a:buNone/>
              <a:tabLst/>
              <a:defRPr/>
            </a:pPr>
            <a:r>
              <a:rPr lang="nl-BE" baseline="0" dirty="0"/>
              <a:t>-&gt; dit is de standaard methode om de tolvlucht te beëindigen maar dit kan verschillen, kijk in het vliegtuighandboek!</a:t>
            </a:r>
          </a:p>
          <a:p>
            <a:pPr marL="0" marR="0" lvl="1"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nl-BE" baseline="0" dirty="0"/>
              <a:t>Verschilt </a:t>
            </a:r>
            <a:r>
              <a:rPr lang="nl-BE" baseline="0" dirty="0" err="1"/>
              <a:t>tov</a:t>
            </a:r>
            <a:r>
              <a:rPr lang="nl-BE" baseline="0" dirty="0"/>
              <a:t> spiraalduik omdat dit een overtrokken toestand is, waar een spiraalduik dit absoluut niet is</a:t>
            </a:r>
          </a:p>
          <a:p>
            <a:pPr marL="0" marR="0" lvl="1"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nl-BE" baseline="0" dirty="0"/>
              <a:t>Voorkomen is beter dan herstellen!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Te hoge neusstand kan een signaal van aankomende overtrek en tolvlucht zijn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Slordige ongecoördineerde bochten zijn gevaarlijk, zeker op lage hoogte. </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Circuit bochten maken met enkel voet en de neus te hoog omdat je niet durft inclineren kan tot tolvlucht op zeer lage hoogte leiden. </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Bij een bocht laag bij de grond lijkt het dat de lage vleugel zich niet genoeg naar achteren beweegt zoals op grotere hoogte</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Je denkt dat het vliegtuig niet snel genoeg giert en geeft wat extra voet</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Natte vleugels, insecten of turbulentie kunnen de situatie verergeren </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Wanneer je merkt dat je richting deze situatie gaat, tegenvoet geven en stuurknuppel naar voor om de snelheid te verhogen</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Vermijd lage bochten maar als je ze maakt neem genoeg inclinatie en voldoende snelheid</a:t>
            </a:r>
          </a:p>
          <a:p>
            <a:pPr marL="171450" marR="0" lvl="1" indent="-171450" algn="l" defTabSz="914400" rtl="0" eaLnBrk="1" fontAlgn="auto" latinLnBrk="0" hangingPunct="1">
              <a:lnSpc>
                <a:spcPct val="100000"/>
              </a:lnSpc>
              <a:spcBef>
                <a:spcPts val="0"/>
              </a:spcBef>
              <a:spcAft>
                <a:spcPts val="0"/>
              </a:spcAft>
              <a:buClrTx/>
              <a:buSzTx/>
              <a:buFontTx/>
              <a:buChar char="-"/>
              <a:tabLst/>
              <a:defRPr/>
            </a:pPr>
            <a:r>
              <a:rPr lang="nl-BE" baseline="0" dirty="0"/>
              <a:t>Een zwaartepunt te ver naar achteren vergemakkelijkt het in een (vlakke) tolvlucht geraken. Zorg altijd dat de W&amp;B van het toestel binnen limieten ligt</a:t>
            </a:r>
          </a:p>
          <a:p>
            <a:pPr marL="0" marR="0" lvl="1"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endParaRPr lang="nl-BE"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nl-BE" baseline="0" dirty="0"/>
              <a:t>Meest zichtbare verschil tussen tolvlucht en spiraalduik:</a:t>
            </a:r>
          </a:p>
          <a:p>
            <a:pPr marL="0" marR="0" lvl="1" indent="0" algn="l" defTabSz="914400" rtl="0" eaLnBrk="1" fontAlgn="auto" latinLnBrk="0" hangingPunct="1">
              <a:lnSpc>
                <a:spcPct val="100000"/>
              </a:lnSpc>
              <a:spcBef>
                <a:spcPts val="0"/>
              </a:spcBef>
              <a:spcAft>
                <a:spcPts val="0"/>
              </a:spcAft>
              <a:buClrTx/>
              <a:buSzTx/>
              <a:buFontTx/>
              <a:buNone/>
              <a:tabLst/>
              <a:defRPr/>
            </a:pPr>
            <a:r>
              <a:rPr lang="nl-BE" baseline="0" dirty="0"/>
              <a:t>-&gt; bij een tolvlucht blijft de snelheid laag en gelijk terwijl bij een spiraalduik de snelheid enkel oploopt</a:t>
            </a:r>
          </a:p>
          <a:p>
            <a:pPr marL="0" marR="0" lvl="1"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nl-BE" baseline="0" dirty="0"/>
          </a:p>
          <a:p>
            <a:pPr marL="0" marR="0" lvl="1" indent="-171450" algn="l" defTabSz="914400" rtl="0" eaLnBrk="1" fontAlgn="auto" latinLnBrk="0" hangingPunct="1">
              <a:lnSpc>
                <a:spcPct val="100000"/>
              </a:lnSpc>
              <a:spcBef>
                <a:spcPts val="0"/>
              </a:spcBef>
              <a:spcAft>
                <a:spcPts val="0"/>
              </a:spcAft>
              <a:buClrTx/>
              <a:buSzTx/>
              <a:buFontTx/>
              <a:buChar char="-"/>
              <a:tabLst/>
              <a:defRPr/>
            </a:pPr>
            <a:endParaRPr lang="nl-BE" baseline="0" dirty="0"/>
          </a:p>
          <a:p>
            <a:pPr marL="0" marR="0" lvl="1" indent="-171450" algn="l" defTabSz="914400" rtl="0" eaLnBrk="1" fontAlgn="auto" latinLnBrk="0" hangingPunct="1">
              <a:lnSpc>
                <a:spcPct val="100000"/>
              </a:lnSpc>
              <a:spcBef>
                <a:spcPts val="0"/>
              </a:spcBef>
              <a:spcAft>
                <a:spcPts val="0"/>
              </a:spcAft>
              <a:buClrTx/>
              <a:buSzTx/>
              <a:buFontTx/>
              <a:buChar char="-"/>
              <a:tabLst/>
              <a:defRPr/>
            </a:pPr>
            <a:endParaRPr lang="nl-BE" baseline="0" dirty="0"/>
          </a:p>
          <a:p>
            <a:pPr marL="0" lvl="1" indent="-171450">
              <a:buFontTx/>
              <a:buChar char="-"/>
            </a:pPr>
            <a:endParaRPr lang="nl-BE" baseline="0" dirty="0"/>
          </a:p>
          <a:p>
            <a:pPr marL="0" lvl="1" indent="-171450">
              <a:buFontTx/>
              <a:buChar char="-"/>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74</a:t>
            </a:fld>
            <a:endParaRPr lang="nl-NL"/>
          </a:p>
        </p:txBody>
      </p:sp>
    </p:spTree>
    <p:extLst>
      <p:ext uri="{BB962C8B-B14F-4D97-AF65-F5344CB8AC3E}">
        <p14:creationId xmlns:p14="http://schemas.microsoft.com/office/powerpoint/2010/main" val="2026314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Oefenen</a:t>
            </a:r>
            <a:r>
              <a:rPr lang="nl-BE" baseline="0" dirty="0"/>
              <a:t> in bewust kijken</a:t>
            </a:r>
          </a:p>
          <a:p>
            <a:pPr marL="171450" indent="-171450">
              <a:buFontTx/>
              <a:buChar char="-"/>
            </a:pPr>
            <a:r>
              <a:rPr lang="nl-BE" baseline="0" dirty="0"/>
              <a:t>Oog heeft 2 seconden nodig om van instrumenten naar  oneindig aan te passen</a:t>
            </a:r>
          </a:p>
          <a:p>
            <a:pPr marL="171450" indent="-171450">
              <a:buFontTx/>
              <a:buChar char="-"/>
            </a:pPr>
            <a:r>
              <a:rPr lang="nl-BE" baseline="0" dirty="0"/>
              <a:t>Net zo belangrijk te leren kijken als te landen!</a:t>
            </a:r>
          </a:p>
          <a:p>
            <a:pPr marL="171450" indent="-171450">
              <a:buFontTx/>
              <a:buChar char="-"/>
            </a:pPr>
            <a:r>
              <a:rPr lang="nl-BE" baseline="0" dirty="0"/>
              <a:t>Paar tips voor meer veiligheid</a:t>
            </a:r>
          </a:p>
          <a:p>
            <a:pPr marL="628650" lvl="1" indent="-171450">
              <a:buFontTx/>
              <a:buChar char="-"/>
            </a:pPr>
            <a:r>
              <a:rPr lang="nl-BE" baseline="0" dirty="0"/>
              <a:t>Zorg voor een schone kap</a:t>
            </a:r>
          </a:p>
          <a:p>
            <a:pPr marL="628650" lvl="1" indent="-171450">
              <a:buFontTx/>
              <a:buChar char="-"/>
            </a:pPr>
            <a:r>
              <a:rPr lang="nl-BE" baseline="0" dirty="0"/>
              <a:t>Open de ventilatie zodra je ziet dat de kap beslaat</a:t>
            </a:r>
          </a:p>
          <a:p>
            <a:pPr marL="628650" lvl="1" indent="-171450">
              <a:buFontTx/>
              <a:buChar char="-"/>
            </a:pPr>
            <a:r>
              <a:rPr lang="nl-BE" baseline="0" dirty="0"/>
              <a:t>Niet starten met een </a:t>
            </a:r>
            <a:r>
              <a:rPr lang="nl-BE" baseline="0" dirty="0" err="1"/>
              <a:t>aangewasemde</a:t>
            </a:r>
            <a:r>
              <a:rPr lang="nl-BE" baseline="0" dirty="0"/>
              <a:t> kap</a:t>
            </a:r>
          </a:p>
          <a:p>
            <a:pPr marL="628650" lvl="1" indent="-171450">
              <a:buFontTx/>
              <a:buChar char="-"/>
            </a:pPr>
            <a:r>
              <a:rPr lang="nl-BE" baseline="0" dirty="0"/>
              <a:t>Houd rekening met dode hoeken (achter de vleugel, onder vliegtuig, .. )</a:t>
            </a:r>
          </a:p>
          <a:p>
            <a:pPr marL="628650" lvl="1" indent="-171450">
              <a:buFontTx/>
              <a:buChar char="-"/>
            </a:pPr>
            <a:r>
              <a:rPr lang="nl-BE" baseline="0" dirty="0"/>
              <a:t>Zorg ervoor dat je niet in de wolk vliegt (bv tijdens de lierstart)</a:t>
            </a:r>
          </a:p>
          <a:p>
            <a:pPr marL="628650" lvl="1" indent="-171450">
              <a:buFontTx/>
              <a:buChar char="-"/>
            </a:pPr>
            <a:r>
              <a:rPr lang="nl-BE" baseline="0" dirty="0"/>
              <a:t>Kijk met slecht zicht extra goed uit! Houd de positie en vliegrichting van anderen in de gaten. Weet ook waar ze zitten </a:t>
            </a:r>
            <a:r>
              <a:rPr lang="nl-BE" baseline="0" dirty="0" err="1"/>
              <a:t>dmv</a:t>
            </a:r>
            <a:r>
              <a:rPr lang="nl-BE" baseline="0" dirty="0"/>
              <a:t> radio, </a:t>
            </a:r>
            <a:r>
              <a:rPr lang="nl-BE" baseline="0" dirty="0" err="1"/>
              <a:t>flarm</a:t>
            </a:r>
            <a:r>
              <a:rPr lang="nl-BE" baseline="0" dirty="0"/>
              <a:t>, ..</a:t>
            </a:r>
          </a:p>
          <a:p>
            <a:pPr marL="457200" lvl="1" indent="0">
              <a:buFontTx/>
              <a:buNone/>
            </a:pPr>
            <a:endParaRPr lang="nl-BE" baseline="0" dirty="0"/>
          </a:p>
          <a:p>
            <a:pPr marL="457200" lvl="1" indent="0">
              <a:buFontTx/>
              <a:buNone/>
            </a:pPr>
            <a:endParaRPr lang="nl-BE" baseline="0" dirty="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8</a:t>
            </a:fld>
            <a:endParaRPr lang="nl-NL"/>
          </a:p>
        </p:txBody>
      </p:sp>
    </p:spTree>
    <p:extLst>
      <p:ext uri="{BB962C8B-B14F-4D97-AF65-F5344CB8AC3E}">
        <p14:creationId xmlns:p14="http://schemas.microsoft.com/office/powerpoint/2010/main" val="2641778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Tx/>
              <a:buChar char="-"/>
            </a:pPr>
            <a:r>
              <a:rPr lang="nl-BE" baseline="0" dirty="0"/>
              <a:t>Vroeger hadden zwevers geen remkleppen, dit was ook niet echt nodig omdat ze steilere glijhoeken en meer weerstand hadden</a:t>
            </a:r>
          </a:p>
          <a:p>
            <a:pPr marL="171450" indent="-171450">
              <a:buFontTx/>
              <a:buChar char="-"/>
            </a:pPr>
            <a:r>
              <a:rPr lang="nl-BE" baseline="0" dirty="0"/>
              <a:t>Oefen het slippen eerst op hoogte met instructeur</a:t>
            </a:r>
          </a:p>
          <a:p>
            <a:pPr marL="171450" indent="-171450">
              <a:buFontTx/>
              <a:buChar char="-"/>
            </a:pPr>
            <a:endParaRPr lang="nl-BE" baseline="0" dirty="0"/>
          </a:p>
          <a:p>
            <a:endParaRPr lang="nl-BE" dirty="0"/>
          </a:p>
          <a:p>
            <a:r>
              <a:rPr lang="nl-BE" dirty="0"/>
              <a:t>Theorie</a:t>
            </a:r>
          </a:p>
          <a:p>
            <a:pPr marL="171450" indent="-171450">
              <a:buFontTx/>
              <a:buChar char="-"/>
            </a:pPr>
            <a:r>
              <a:rPr lang="nl-BE" dirty="0"/>
              <a:t>In horizontale</a:t>
            </a:r>
            <a:r>
              <a:rPr lang="nl-BE" baseline="0" dirty="0"/>
              <a:t> vlucht is de lift gelijk aan het gewicht</a:t>
            </a:r>
          </a:p>
          <a:p>
            <a:pPr marL="171450" indent="-171450">
              <a:buFontTx/>
              <a:buChar char="-"/>
            </a:pPr>
            <a:r>
              <a:rPr lang="nl-BE" baseline="0" dirty="0"/>
              <a:t>Op de bovenste afbeelding wordt naar links geïnclineerd met voetenstuur naar rechts (gekruiste roeren)</a:t>
            </a:r>
          </a:p>
          <a:p>
            <a:pPr marL="171450" indent="-171450">
              <a:buFontTx/>
              <a:buChar char="-"/>
            </a:pPr>
            <a:r>
              <a:rPr lang="nl-BE" baseline="0" dirty="0"/>
              <a:t>Het vliegtuig glijdt door de zijwaartse component van het gewicht (G1) in de richting van de lage vleugel</a:t>
            </a:r>
          </a:p>
          <a:p>
            <a:pPr marL="171450" indent="-171450">
              <a:buFontTx/>
              <a:buChar char="-"/>
            </a:pPr>
            <a:r>
              <a:rPr lang="nl-BE" baseline="0" dirty="0"/>
              <a:t>Het neveneffect van dwarshelling is gieren, maar het richtingsroer voorkomt hier het maken van een bocht</a:t>
            </a:r>
          </a:p>
          <a:p>
            <a:pPr marL="171450" indent="-171450">
              <a:buFontTx/>
              <a:buChar char="-"/>
            </a:pPr>
            <a:r>
              <a:rPr lang="nl-BE" baseline="0" dirty="0"/>
              <a:t>Hierdoor staat de romp onder een hoek met de luchtstroom waardoor een dwarskracht ontstaat die evenwicht maakt met G1</a:t>
            </a:r>
          </a:p>
          <a:p>
            <a:pPr marL="171450" indent="-171450">
              <a:buFontTx/>
              <a:buChar char="-"/>
            </a:pPr>
            <a:r>
              <a:rPr lang="nl-BE" baseline="0" dirty="0"/>
              <a:t>De scheve aanstroming van het verticale staartvlak probeert het vliegtuig te laten gieren, dit wordt tegengegaan door het vaak volledig uitgeslagen richtingsroer</a:t>
            </a:r>
          </a:p>
          <a:p>
            <a:pPr marL="171450" indent="-171450">
              <a:buFontTx/>
              <a:buChar char="-"/>
            </a:pPr>
            <a:r>
              <a:rPr lang="nl-BE" baseline="0" dirty="0"/>
              <a:t>Door de zijdelingse aanstroming krijgt de lage vleugel meer lift waardoor hij omhoog wil gaan, dit wordt tegengegaan door de stuurknuppel in de richting van de lage vleugel uit te slaan</a:t>
            </a:r>
          </a:p>
          <a:p>
            <a:pPr marL="171450" indent="-171450">
              <a:buFontTx/>
              <a:buChar char="-"/>
            </a:pPr>
            <a:r>
              <a:rPr lang="nl-BE" baseline="0" dirty="0"/>
              <a:t>Scheef aangeblazen romp geeft veel extra weerstand </a:t>
            </a:r>
          </a:p>
          <a:p>
            <a:pPr marL="171450" indent="-171450">
              <a:buFontTx/>
              <a:buChar char="-"/>
            </a:pPr>
            <a:r>
              <a:rPr lang="nl-BE" baseline="0" dirty="0"/>
              <a:t>Vliegrichting bevindt zich tussen de lage vleugel en de neus</a:t>
            </a:r>
          </a:p>
          <a:p>
            <a:pPr marL="171450" indent="-171450">
              <a:buFontTx/>
              <a:buChar char="-"/>
            </a:pPr>
            <a:r>
              <a:rPr lang="nl-BE" baseline="0" dirty="0" smtClean="0"/>
              <a:t>Het koordje </a:t>
            </a:r>
            <a:r>
              <a:rPr lang="nl-BE" baseline="0" dirty="0"/>
              <a:t>wijst naar de hoge vleugel en je lichaam wordt tegen de zijkant van de romp (lage vleugel) geduwd</a:t>
            </a:r>
          </a:p>
          <a:p>
            <a:pPr marL="171450" indent="-171450">
              <a:buFontTx/>
              <a:buChar char="-"/>
            </a:pPr>
            <a:endParaRPr lang="nl-BE" baseline="0" dirty="0"/>
          </a:p>
          <a:p>
            <a:pPr marL="0" indent="0">
              <a:buFontTx/>
              <a:buNone/>
            </a:pPr>
            <a:r>
              <a:rPr lang="nl-BE" dirty="0"/>
              <a:t>Vliegrichting bepalen</a:t>
            </a:r>
          </a:p>
          <a:p>
            <a:pPr marL="171450" indent="-171450">
              <a:buFontTx/>
              <a:buChar char="-"/>
            </a:pPr>
            <a:r>
              <a:rPr lang="nl-BE" dirty="0"/>
              <a:t>Vliegtuig glijdt in de richting</a:t>
            </a:r>
            <a:r>
              <a:rPr lang="nl-BE" baseline="0" dirty="0"/>
              <a:t> van de lage vleugel</a:t>
            </a:r>
          </a:p>
          <a:p>
            <a:pPr marL="171450" indent="-171450">
              <a:buFontTx/>
              <a:buChar char="-"/>
            </a:pPr>
            <a:r>
              <a:rPr lang="nl-BE" baseline="0" dirty="0"/>
              <a:t>Het hieruit volgende windhaaneffect wordt tegengegaan door richtingsroer tegen</a:t>
            </a:r>
          </a:p>
          <a:p>
            <a:pPr marL="171450" indent="-171450">
              <a:buFontTx/>
              <a:buChar char="-"/>
            </a:pPr>
            <a:r>
              <a:rPr lang="nl-BE" baseline="0" dirty="0"/>
              <a:t>Met het rolroer houd je de vleugel zover omlaag dat het vliegtuig in de gewenste richting gaat</a:t>
            </a:r>
          </a:p>
          <a:p>
            <a:pPr marL="171450" indent="-171450">
              <a:buFontTx/>
              <a:buChar char="-"/>
            </a:pPr>
            <a:r>
              <a:rPr lang="nl-BE" baseline="0" dirty="0"/>
              <a:t>Als je dit goed doet is er een evenwicht in de krachten en momenten</a:t>
            </a:r>
          </a:p>
          <a:p>
            <a:pPr marL="171450" indent="-171450">
              <a:buFontTx/>
              <a:buChar char="-"/>
            </a:pPr>
            <a:r>
              <a:rPr lang="nl-BE" baseline="0" dirty="0"/>
              <a:t>Gaat de neus naar links (gieren in de richting van de lage vleugel) corrigeer je met minder dwarshelling</a:t>
            </a:r>
          </a:p>
          <a:p>
            <a:pPr marL="171450" indent="-171450">
              <a:buFontTx/>
              <a:buChar char="-"/>
            </a:pPr>
            <a:r>
              <a:rPr lang="nl-BE" baseline="0" dirty="0"/>
              <a:t>Gaat de neus naar rechts dan geef je meer dwarshelling of minder voet</a:t>
            </a:r>
          </a:p>
          <a:p>
            <a:pPr marL="171450" indent="-171450">
              <a:buFontTx/>
              <a:buChar char="-"/>
            </a:pPr>
            <a:endParaRPr lang="nl-BE" baseline="0" dirty="0"/>
          </a:p>
          <a:p>
            <a:pPr marL="0" indent="0">
              <a:buFontTx/>
              <a:buNone/>
            </a:pPr>
            <a:r>
              <a:rPr lang="nl-BE" baseline="0" dirty="0"/>
              <a:t>Snelheid tijdens slip</a:t>
            </a:r>
          </a:p>
          <a:p>
            <a:pPr marL="171450" indent="-171450">
              <a:buFontTx/>
              <a:buChar char="-"/>
            </a:pPr>
            <a:r>
              <a:rPr lang="nl-BE" baseline="0" dirty="0"/>
              <a:t>Sturen met de rolroeren lukt alleen als de snelheid juist is</a:t>
            </a:r>
          </a:p>
          <a:p>
            <a:pPr marL="171450" indent="-171450">
              <a:buFontTx/>
              <a:buChar char="-"/>
            </a:pPr>
            <a:r>
              <a:rPr lang="nl-BE" baseline="0" dirty="0"/>
              <a:t>Tijdens het slippen trek je de neus boven de horizon</a:t>
            </a:r>
          </a:p>
          <a:p>
            <a:pPr marL="171450" indent="-171450">
              <a:buFontTx/>
              <a:buChar char="-"/>
            </a:pPr>
            <a:r>
              <a:rPr lang="nl-BE" baseline="0" dirty="0"/>
              <a:t>Trek je te weinig dan zal de snelheid oplopen, vliegtuig glijdt weg in de richting van de lage vleugel en giert in de bocht en zet de bocht in</a:t>
            </a:r>
          </a:p>
          <a:p>
            <a:pPr marL="171450" indent="-171450">
              <a:buFontTx/>
              <a:buChar char="-"/>
            </a:pPr>
            <a:r>
              <a:rPr lang="nl-BE" baseline="0" dirty="0"/>
              <a:t>Bij een goede slip begin en eindig je met dezelfde snelheid</a:t>
            </a:r>
          </a:p>
          <a:p>
            <a:pPr marL="171450" indent="-171450">
              <a:buFontTx/>
              <a:buChar char="-"/>
            </a:pPr>
            <a:r>
              <a:rPr lang="nl-BE" baseline="0" dirty="0"/>
              <a:t>Je hebt niets aan de snelheidsmeter omdat het </a:t>
            </a:r>
            <a:r>
              <a:rPr lang="nl-BE" baseline="0" dirty="0" err="1"/>
              <a:t>pitot-static</a:t>
            </a:r>
            <a:r>
              <a:rPr lang="nl-BE" baseline="0" dirty="0"/>
              <a:t> systeem scheef aangeblazen wordt</a:t>
            </a:r>
          </a:p>
          <a:p>
            <a:pPr marL="171450" indent="-171450">
              <a:buFontTx/>
              <a:buChar char="-"/>
            </a:pPr>
            <a:r>
              <a:rPr lang="nl-BE" baseline="0" dirty="0"/>
              <a:t>Bij een te hoge neusstand de stuurknuppel een beetje laten vieren</a:t>
            </a:r>
            <a:endParaRPr lang="en-US" baseline="0" dirty="0"/>
          </a:p>
          <a:p>
            <a:pPr marL="171450" indent="-171450">
              <a:buFontTx/>
              <a:buChar char="-"/>
            </a:pPr>
            <a:endParaRPr lang="nl-BE" baseline="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75</a:t>
            </a:fld>
            <a:endParaRPr lang="nl-NL"/>
          </a:p>
        </p:txBody>
      </p:sp>
    </p:spTree>
    <p:extLst>
      <p:ext uri="{BB962C8B-B14F-4D97-AF65-F5344CB8AC3E}">
        <p14:creationId xmlns:p14="http://schemas.microsoft.com/office/powerpoint/2010/main" val="2679153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nl-BE" dirty="0"/>
              <a:t>Inzetten slip vanuit rechtdoor vliegen of vanuit een bocht</a:t>
            </a:r>
          </a:p>
          <a:p>
            <a:pPr marL="171450" indent="-171450">
              <a:buFontTx/>
              <a:buChar char="-"/>
            </a:pPr>
            <a:r>
              <a:rPr lang="nl-BE" dirty="0"/>
              <a:t>Bij rechtdoor</a:t>
            </a:r>
            <a:r>
              <a:rPr lang="nl-BE" baseline="0" dirty="0"/>
              <a:t> vliegen neem je dwarshelling aan en brengt meteen daarna de neus rustig opzij</a:t>
            </a:r>
          </a:p>
          <a:p>
            <a:pPr marL="171450" indent="-171450">
              <a:buFontTx/>
              <a:buChar char="-"/>
            </a:pPr>
            <a:r>
              <a:rPr lang="nl-BE" baseline="0" dirty="0"/>
              <a:t>Met de voeten breng je de vleugel schuin omlaag en naar voor</a:t>
            </a:r>
          </a:p>
          <a:p>
            <a:pPr marL="171450" indent="-171450">
              <a:buFontTx/>
              <a:buChar char="-"/>
            </a:pPr>
            <a:r>
              <a:rPr lang="nl-BE" baseline="0" dirty="0"/>
              <a:t>In de laatste bocht naar </a:t>
            </a:r>
            <a:r>
              <a:rPr lang="nl-BE" baseline="0" dirty="0" err="1"/>
              <a:t>final</a:t>
            </a:r>
            <a:r>
              <a:rPr lang="nl-BE" baseline="0" dirty="0"/>
              <a:t> wordt soms de slip ingezet door de voeten van mee in de bocht naar tegen de bocht te geven</a:t>
            </a:r>
          </a:p>
          <a:p>
            <a:pPr marL="0" indent="0">
              <a:buFontTx/>
              <a:buNone/>
            </a:pPr>
            <a:endParaRPr lang="nl-BE" baseline="0" dirty="0"/>
          </a:p>
          <a:p>
            <a:pPr marL="0" indent="0">
              <a:buFontTx/>
              <a:buNone/>
            </a:pPr>
            <a:r>
              <a:rPr lang="nl-BE" baseline="0" dirty="0"/>
              <a:t>Uit slip gaan</a:t>
            </a:r>
          </a:p>
          <a:p>
            <a:pPr marL="171450" indent="-171450">
              <a:buFontTx/>
              <a:buChar char="-"/>
            </a:pPr>
            <a:r>
              <a:rPr lang="nl-BE" baseline="0" dirty="0"/>
              <a:t>Kleppen eerst weer binnen doen</a:t>
            </a:r>
          </a:p>
          <a:p>
            <a:pPr marL="171450" indent="-171450">
              <a:buFontTx/>
              <a:buChar char="-"/>
            </a:pPr>
            <a:r>
              <a:rPr lang="nl-BE" baseline="0" dirty="0"/>
              <a:t>Stuurknuppel naar voor om de neus omlaag te brengen</a:t>
            </a:r>
          </a:p>
          <a:p>
            <a:pPr marL="171450" indent="-171450">
              <a:buFontTx/>
              <a:buChar char="-"/>
            </a:pPr>
            <a:r>
              <a:rPr lang="nl-BE" baseline="0" dirty="0"/>
              <a:t>Dwarshelling terugnemen</a:t>
            </a:r>
          </a:p>
          <a:p>
            <a:pPr marL="171450" indent="-171450">
              <a:buFontTx/>
              <a:buChar char="-"/>
            </a:pPr>
            <a:r>
              <a:rPr lang="nl-BE" baseline="0" dirty="0"/>
              <a:t>Richtingsroer naar neutrale stand</a:t>
            </a:r>
          </a:p>
          <a:p>
            <a:pPr marL="171450" indent="-171450">
              <a:buFontTx/>
              <a:buChar char="-"/>
            </a:pPr>
            <a:r>
              <a:rPr lang="nl-BE" baseline="0" dirty="0"/>
              <a:t>Snelheid controleren en eventueel kleppen openen</a:t>
            </a:r>
          </a:p>
          <a:p>
            <a:pPr marL="171450" indent="-171450">
              <a:buFontTx/>
              <a:buChar char="-"/>
            </a:pPr>
            <a:endParaRPr lang="nl-BE" baseline="0" dirty="0"/>
          </a:p>
          <a:p>
            <a:pPr marL="0" indent="0">
              <a:buFontTx/>
              <a:buNone/>
            </a:pPr>
            <a:r>
              <a:rPr lang="nl-BE" baseline="0" dirty="0"/>
              <a:t>Is slippen gevaarlijk?</a:t>
            </a:r>
          </a:p>
          <a:p>
            <a:pPr marL="171450" indent="-171450">
              <a:buFontTx/>
              <a:buChar char="-"/>
            </a:pPr>
            <a:r>
              <a:rPr lang="nl-BE" baseline="0" dirty="0"/>
              <a:t>Een goed uitgevoerde slip is ongevaarlijk</a:t>
            </a:r>
          </a:p>
          <a:p>
            <a:pPr marL="171450" indent="-171450">
              <a:buFontTx/>
              <a:buChar char="-"/>
            </a:pPr>
            <a:r>
              <a:rPr lang="nl-BE" baseline="0" dirty="0"/>
              <a:t>De lage vleugel maakt bij een slip geen bocht en heeft dezelfde snelheid als de hoge vleugel</a:t>
            </a:r>
          </a:p>
          <a:p>
            <a:pPr marL="171450" indent="-171450">
              <a:buFontTx/>
              <a:buChar char="-"/>
            </a:pPr>
            <a:r>
              <a:rPr lang="nl-BE" baseline="0" dirty="0"/>
              <a:t>Door het naar boven uitgeslagen rolroer heeft de vleugeltip van de lage vleugel een kleinere aanvalshoek</a:t>
            </a:r>
          </a:p>
          <a:p>
            <a:pPr marL="171450" indent="-171450">
              <a:buFontTx/>
              <a:buChar char="-"/>
            </a:pPr>
            <a:r>
              <a:rPr lang="nl-BE" baseline="0" dirty="0"/>
              <a:t>Als er een vleugel zou overtrekken zal dit de hoge vleugel zijn. </a:t>
            </a:r>
          </a:p>
          <a:p>
            <a:pPr marL="171450" indent="-171450">
              <a:buFontTx/>
              <a:buChar char="-"/>
            </a:pPr>
            <a:r>
              <a:rPr lang="nl-BE" baseline="0" dirty="0"/>
              <a:t>Door de beperkte hoogteroer-uitslagcapaciteit tijdens de slip kan de kritieke aanvalshoek meestal niet bereikt worden</a:t>
            </a:r>
          </a:p>
          <a:p>
            <a:pPr marL="171450" indent="-171450">
              <a:buFontTx/>
              <a:buChar char="-"/>
            </a:pPr>
            <a:r>
              <a:rPr lang="nl-BE" baseline="0" dirty="0"/>
              <a:t>Het gevaar bij slippen schilt meer in de overgang van de slip naar de normale vliegsituatie</a:t>
            </a:r>
          </a:p>
          <a:p>
            <a:pPr marL="171450" indent="-171450">
              <a:buFontTx/>
              <a:buChar char="-"/>
            </a:pPr>
            <a:r>
              <a:rPr lang="nl-BE" baseline="0" dirty="0"/>
              <a:t>De stuurknuppel moet tijdig naar voren om een normale landingsstand te krijgen, doe je dit niet dan zorgt de hoge neusstand voor doorzakken wat een kraak kan betekenen</a:t>
            </a:r>
          </a:p>
          <a:p>
            <a:pPr marL="171450" indent="-171450">
              <a:buFontTx/>
              <a:buChar char="-"/>
            </a:pPr>
            <a:r>
              <a:rPr lang="nl-BE" baseline="0" dirty="0"/>
              <a:t>Slippen is minder effectief dan het gebruik van remkleppen</a:t>
            </a:r>
          </a:p>
          <a:p>
            <a:pPr marL="171450" indent="-171450">
              <a:buFontTx/>
              <a:buChar char="-"/>
            </a:pPr>
            <a:r>
              <a:rPr lang="nl-BE" baseline="0" dirty="0"/>
              <a:t>Lage vleugel in de wind, je drijft minder af en de neus draait minder ver van de landingsrichting weg</a:t>
            </a:r>
          </a:p>
          <a:p>
            <a:pPr marL="171450" indent="-171450">
              <a:buFontTx/>
              <a:buChar char="-"/>
            </a:pPr>
            <a:endParaRPr lang="nl-BE" baseline="0" dirty="0"/>
          </a:p>
          <a:p>
            <a:pPr marL="0" indent="0">
              <a:buFontTx/>
              <a:buNone/>
            </a:pPr>
            <a:r>
              <a:rPr lang="nl-BE" dirty="0"/>
              <a:t>Slipvlucht</a:t>
            </a:r>
            <a:r>
              <a:rPr lang="nl-BE" baseline="0" dirty="0"/>
              <a:t> met kleppen</a:t>
            </a:r>
          </a:p>
          <a:p>
            <a:pPr marL="171450" indent="-171450">
              <a:buFontTx/>
              <a:buChar char="-"/>
            </a:pPr>
            <a:r>
              <a:rPr lang="nl-BE" baseline="0" dirty="0"/>
              <a:t>Boven de 10m de kleppen weer in doen en het toestel uit de slip halen</a:t>
            </a:r>
          </a:p>
          <a:p>
            <a:pPr marL="171450" indent="-171450">
              <a:buFontTx/>
              <a:buChar char="-"/>
            </a:pPr>
            <a:r>
              <a:rPr lang="nl-BE" baseline="0" dirty="0"/>
              <a:t>Eerst voldoende snelheid voor de kleppen weer open te doen</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76</a:t>
            </a:fld>
            <a:endParaRPr lang="nl-NL"/>
          </a:p>
        </p:txBody>
      </p:sp>
    </p:spTree>
    <p:extLst>
      <p:ext uri="{BB962C8B-B14F-4D97-AF65-F5344CB8AC3E}">
        <p14:creationId xmlns:p14="http://schemas.microsoft.com/office/powerpoint/2010/main" val="5845312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nl-BE" dirty="0"/>
              <a:t>Doel van de oefening: checken</a:t>
            </a:r>
            <a:r>
              <a:rPr lang="nl-BE" baseline="0" dirty="0"/>
              <a:t> of er goed gereageerd wordt op een kabelbreuk</a:t>
            </a:r>
          </a:p>
          <a:p>
            <a:endParaRPr lang="nl-BE" baseline="0" dirty="0"/>
          </a:p>
          <a:p>
            <a:pPr marL="228600" indent="-228600">
              <a:buAutoNum type="arabicParenR"/>
            </a:pPr>
            <a:r>
              <a:rPr lang="nl-BE" baseline="0" dirty="0"/>
              <a:t>Neus moet direct onder de horizon gebracht worden, duidelijk meer als bij een normale vliegstand. Snelheid moet terug naar de landingssnelheid gebracht worden</a:t>
            </a:r>
          </a:p>
          <a:p>
            <a:pPr marL="228600" indent="-228600">
              <a:buAutoNum type="arabicParenR"/>
            </a:pPr>
            <a:r>
              <a:rPr lang="nl-BE" baseline="0" dirty="0"/>
              <a:t>BOKS volledig afmaken</a:t>
            </a:r>
          </a:p>
          <a:p>
            <a:pPr marL="228600" indent="-228600">
              <a:buAutoNum type="arabicParenR"/>
            </a:pPr>
            <a:r>
              <a:rPr lang="nl-BE" baseline="0" dirty="0"/>
              <a:t>Landingskeuze</a:t>
            </a:r>
          </a:p>
          <a:p>
            <a:pPr marL="628650" lvl="1" indent="-171450">
              <a:buFontTx/>
              <a:buChar char="-"/>
            </a:pPr>
            <a:r>
              <a:rPr lang="nl-BE" baseline="0" dirty="0"/>
              <a:t>Kabelbreuk op lage hoogte (&lt;80-100m) en vliegveld genoeg beschikbaar: rechtdoor landen</a:t>
            </a:r>
          </a:p>
          <a:p>
            <a:pPr marL="628650" lvl="1" indent="-171450">
              <a:buFontTx/>
              <a:buChar char="-"/>
            </a:pPr>
            <a:r>
              <a:rPr lang="nl-BE" baseline="0" dirty="0"/>
              <a:t>Op hogere hoogtes (vanaf 80m) even de hoogte checken en een (verkort) circuit vliegen</a:t>
            </a:r>
          </a:p>
          <a:p>
            <a:pPr marL="0" lvl="1" indent="-171450">
              <a:buFontTx/>
              <a:buChar char="-"/>
            </a:pPr>
            <a:r>
              <a:rPr lang="nl-BE" dirty="0"/>
              <a:t>Voor een piloot solo gaat aan de</a:t>
            </a:r>
            <a:r>
              <a:rPr lang="nl-BE" baseline="0" dirty="0"/>
              <a:t> lier moet dit enkele keren goed gedemonstreerd zijn door de leerling</a:t>
            </a:r>
          </a:p>
          <a:p>
            <a:pPr marL="0" lvl="1" indent="-171450">
              <a:buFontTx/>
              <a:buChar char="-"/>
            </a:pPr>
            <a:r>
              <a:rPr lang="nl-BE" baseline="0" dirty="0"/>
              <a:t>Meestal land je op de startplaats, zit je te laag vlieg je een verkort circuit en land je tussen de startplaats en de lier</a:t>
            </a:r>
          </a:p>
          <a:p>
            <a:pPr marL="0" lvl="1" indent="-171450">
              <a:buFontTx/>
              <a:buChar char="-"/>
            </a:pPr>
            <a:r>
              <a:rPr lang="nl-BE" baseline="0" dirty="0"/>
              <a:t>Voor elke vlucht moet je weten wat de opties zijn om te landen</a:t>
            </a:r>
          </a:p>
          <a:p>
            <a:pPr marL="0" lvl="1" indent="-171450">
              <a:buFontTx/>
              <a:buChar char="-"/>
            </a:pPr>
            <a:r>
              <a:rPr lang="nl-BE" baseline="0" dirty="0"/>
              <a:t>Bereid je altijd voor op een kabelbreuk!</a:t>
            </a:r>
          </a:p>
          <a:p>
            <a:pPr marL="0" lvl="1" indent="-171450">
              <a:buFontTx/>
              <a:buChar char="-"/>
            </a:pPr>
            <a:r>
              <a:rPr lang="nl-BE" baseline="0" dirty="0"/>
              <a:t>Vergeet zeker niet te ontkoppelen!</a:t>
            </a:r>
          </a:p>
          <a:p>
            <a:pPr marL="0" lvl="1" indent="-171450">
              <a:buFontTx/>
              <a:buChar char="-"/>
            </a:pPr>
            <a:endParaRPr lang="nl-BE" baseline="0" dirty="0"/>
          </a:p>
          <a:p>
            <a:pPr marL="0" lvl="1" indent="0">
              <a:buFontTx/>
              <a:buNone/>
            </a:pPr>
            <a:r>
              <a:rPr lang="nl-BE" baseline="0" dirty="0"/>
              <a:t>KAPINSTALLATIE</a:t>
            </a:r>
          </a:p>
          <a:p>
            <a:pPr marL="171450" lvl="1" indent="-171450">
              <a:buFontTx/>
              <a:buChar char="-"/>
            </a:pPr>
            <a:r>
              <a:rPr lang="nl-BE" baseline="0" dirty="0"/>
              <a:t>Op elke lier zit een kapinstallatie </a:t>
            </a:r>
          </a:p>
          <a:p>
            <a:pPr marL="171450" lvl="1" indent="-171450">
              <a:buFontTx/>
              <a:buChar char="-"/>
            </a:pPr>
            <a:r>
              <a:rPr lang="nl-BE" baseline="0" dirty="0"/>
              <a:t>Als de kabel niet loskomt van de haak en ontkoppelen lukt niet gebruikt de lierman de kapinstallatie</a:t>
            </a:r>
          </a:p>
          <a:p>
            <a:pPr marL="171450" lvl="1" indent="-171450">
              <a:buFontTx/>
              <a:buChar char="-"/>
            </a:pPr>
            <a:r>
              <a:rPr lang="nl-BE" baseline="0" dirty="0"/>
              <a:t>Je vliegt dan rond met een hele kabel aan je toestel, dit geeft extra weerstand –&gt; 20km/h harder vliegen</a:t>
            </a:r>
          </a:p>
          <a:p>
            <a:pPr marL="171450" lvl="1"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78</a:t>
            </a:fld>
            <a:endParaRPr lang="nl-NL"/>
          </a:p>
        </p:txBody>
      </p:sp>
    </p:spTree>
    <p:extLst>
      <p:ext uri="{BB962C8B-B14F-4D97-AF65-F5344CB8AC3E}">
        <p14:creationId xmlns:p14="http://schemas.microsoft.com/office/powerpoint/2010/main" val="33442459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nl-BE" dirty="0"/>
              <a:t>Afbreken start door kabelbreuk</a:t>
            </a:r>
          </a:p>
          <a:p>
            <a:pPr marL="171450" indent="-171450">
              <a:buFontTx/>
              <a:buChar char="-"/>
            </a:pPr>
            <a:r>
              <a:rPr lang="nl-BE" dirty="0"/>
              <a:t>Tijdens het rollen	-&gt; zweefvliegtuig gaat naar rechts, sleper naar links/rechtdoor en zwever</a:t>
            </a:r>
            <a:r>
              <a:rPr lang="nl-BE" baseline="0" dirty="0"/>
              <a:t> ontkoppeld de kabel</a:t>
            </a:r>
          </a:p>
          <a:p>
            <a:pPr marL="171450" indent="-171450">
              <a:buFontTx/>
              <a:buChar char="-"/>
            </a:pPr>
            <a:r>
              <a:rPr lang="nl-BE" baseline="0" dirty="0"/>
              <a:t>Onder de 75m	-&gt; probeer een landing tegen de wind in op een akker of weiland</a:t>
            </a:r>
          </a:p>
          <a:p>
            <a:pPr marL="171450" indent="-171450">
              <a:buFontTx/>
              <a:buChar char="-"/>
            </a:pPr>
            <a:r>
              <a:rPr lang="nl-BE" baseline="0" dirty="0"/>
              <a:t>Boven de 75m	-&gt; schat of je het vliegveld kan halen, en indien haalbaar zet het vliegtuig ergens op het vliegveld neer. Is dit niet haalbaar land je buiten</a:t>
            </a:r>
          </a:p>
          <a:p>
            <a:pPr marL="171450" indent="-171450">
              <a:buFontTx/>
              <a:buChar char="-"/>
            </a:pPr>
            <a:r>
              <a:rPr lang="nl-BE" baseline="0" dirty="0"/>
              <a:t>Ken steeds de opties die je hebt op je vliegveld en bekijk ze tijdens de sleep steeds opnieuw. Bij problemen, zeker op lage hoogte, is er geen tijd om na te denken, dan moet je bijna automatisch weten wat te doen en naar waar te gaan </a:t>
            </a:r>
          </a:p>
          <a:p>
            <a:pPr marL="171450" indent="-171450">
              <a:buFontTx/>
              <a:buChar char="-"/>
            </a:pPr>
            <a:endParaRPr lang="nl-BE" baseline="0" dirty="0"/>
          </a:p>
          <a:p>
            <a:pPr marL="0" indent="0">
              <a:buFontTx/>
              <a:buNone/>
            </a:pPr>
            <a:r>
              <a:rPr lang="nl-BE" baseline="0" dirty="0"/>
              <a:t>Waarschuwingssignalen</a:t>
            </a:r>
          </a:p>
          <a:p>
            <a:pPr marL="171450" indent="-171450">
              <a:buFontTx/>
              <a:buChar char="-"/>
            </a:pPr>
            <a:r>
              <a:rPr lang="nl-BE" baseline="0" dirty="0"/>
              <a:t>Meeste vliegtuigen hebben tegenwoordig een radio waardoor veel via de radio gezegd kan worden, deze kan uiteraard ook uitvallen</a:t>
            </a:r>
          </a:p>
          <a:p>
            <a:pPr marL="171450" indent="-171450">
              <a:buFontTx/>
              <a:buChar char="-"/>
            </a:pPr>
            <a:r>
              <a:rPr lang="nl-BE" baseline="0" dirty="0"/>
              <a:t>Sleper beweegt richtingsroer	-&gt; er is iets aan de hand met het zweefvliegtuig, check of je kleppen toe zijn </a:t>
            </a:r>
            <a:r>
              <a:rPr lang="nl-BE" baseline="0" dirty="0" err="1"/>
              <a:t>etc</a:t>
            </a:r>
            <a:endParaRPr lang="nl-BE" baseline="0" dirty="0"/>
          </a:p>
          <a:p>
            <a:pPr marL="171450" indent="-171450">
              <a:buFontTx/>
              <a:buChar char="-"/>
            </a:pPr>
            <a:r>
              <a:rPr lang="nl-BE" baseline="0" dirty="0"/>
              <a:t>Sleper waggelt duidelijk met vleugels	-&gt; lostrekken, ook al is dit op een gekke hoogte. De sleper heeft een probleem en je moet van de kabel af</a:t>
            </a:r>
          </a:p>
          <a:p>
            <a:pPr marL="171450" indent="-171450">
              <a:buFontTx/>
              <a:buChar char="-"/>
            </a:pPr>
            <a:endParaRPr lang="nl-BE" baseline="0" dirty="0"/>
          </a:p>
          <a:p>
            <a:pPr marL="0" indent="0">
              <a:buFontTx/>
              <a:buNone/>
            </a:pPr>
            <a:r>
              <a:rPr lang="nl-BE" baseline="0" dirty="0"/>
              <a:t>Kabel ontkoppelt niet</a:t>
            </a:r>
          </a:p>
          <a:p>
            <a:pPr marL="171450" indent="-171450">
              <a:buFontTx/>
              <a:buChar char="-"/>
            </a:pPr>
            <a:r>
              <a:rPr lang="nl-BE" baseline="0" dirty="0"/>
              <a:t>Zwever maakt rolbewegingen met de vleugels </a:t>
            </a:r>
          </a:p>
          <a:p>
            <a:pPr marL="171450" indent="-171450">
              <a:buFontTx/>
              <a:buChar char="-"/>
            </a:pPr>
            <a:r>
              <a:rPr lang="nl-BE" b="0" baseline="0" dirty="0"/>
              <a:t>Sleper bevestigt door met richtingsroer te bewegen</a:t>
            </a:r>
          </a:p>
          <a:p>
            <a:pPr marL="171450" indent="-171450">
              <a:buFontTx/>
              <a:buChar char="-"/>
            </a:pPr>
            <a:r>
              <a:rPr lang="nl-BE" b="0" baseline="0" dirty="0"/>
              <a:t>Zwever opent de kleppen en zakt onder de slipstroom</a:t>
            </a:r>
          </a:p>
          <a:p>
            <a:pPr marL="171450" indent="-171450">
              <a:buFontTx/>
              <a:buChar char="-"/>
            </a:pPr>
            <a:r>
              <a:rPr lang="nl-BE" b="0" baseline="0" dirty="0"/>
              <a:t>De sleper brengt je tot vlak boven de grond en hij ontkoppelt/kapt dan de kabel</a:t>
            </a:r>
          </a:p>
          <a:p>
            <a:pPr marL="0" indent="0">
              <a:buFontTx/>
              <a:buNone/>
            </a:pPr>
            <a:endParaRPr lang="nl-BE" b="0" baseline="0" dirty="0"/>
          </a:p>
          <a:p>
            <a:pPr marL="0" indent="0">
              <a:buFontTx/>
              <a:buNone/>
            </a:pPr>
            <a:r>
              <a:rPr lang="nl-BE" b="0" baseline="0" dirty="0"/>
              <a:t>Dalend slepen</a:t>
            </a:r>
          </a:p>
          <a:p>
            <a:pPr marL="171450" indent="-171450">
              <a:buFontTx/>
              <a:buChar char="-"/>
            </a:pPr>
            <a:r>
              <a:rPr lang="nl-BE" b="0" baseline="0" dirty="0"/>
              <a:t>De zweefvlieger moet met de remkleppen om op de juiste plaats achter de sleper te blijven en de sleepkabel strak te houden</a:t>
            </a:r>
          </a:p>
          <a:p>
            <a:pPr marL="171450" indent="-171450">
              <a:buFontTx/>
              <a:buChar char="-"/>
            </a:pPr>
            <a:r>
              <a:rPr lang="nl-BE" b="0" baseline="0" dirty="0"/>
              <a:t>Tijdens de hele dalende vlucht moet je meer en minder remkleppen gebruiken </a:t>
            </a:r>
          </a:p>
          <a:p>
            <a:pPr marL="171450" indent="-171450">
              <a:buFontTx/>
              <a:buChar char="-"/>
            </a:pPr>
            <a:r>
              <a:rPr lang="nl-BE" b="0" baseline="0" dirty="0"/>
              <a:t>Meestal is een kwart remkleppen voldoende</a:t>
            </a:r>
          </a:p>
          <a:p>
            <a:pPr marL="171450" indent="-171450">
              <a:buFontTx/>
              <a:buChar char="-"/>
            </a:pPr>
            <a:r>
              <a:rPr lang="nl-BE" b="1" baseline="0" dirty="0"/>
              <a:t>Je zakt onder de </a:t>
            </a:r>
            <a:r>
              <a:rPr lang="nl-BE" b="1" baseline="0" dirty="0" err="1"/>
              <a:t>propellorslipstroom</a:t>
            </a:r>
            <a:r>
              <a:rPr lang="nl-BE" b="1" baseline="0" dirty="0"/>
              <a:t> van de sleper en vliegt daardoor op ongeveer dezelfde hoogte, je beeld zal echter heel anders zijn in normale sleep</a:t>
            </a:r>
          </a:p>
          <a:p>
            <a:pPr marL="171450" indent="-171450">
              <a:buFontTx/>
              <a:buChar char="-"/>
            </a:pPr>
            <a:r>
              <a:rPr lang="nl-BE" b="0" baseline="0" dirty="0"/>
              <a:t>Loskoppelen of kappen van de kabel gebeurt bij een oefening niet, dan maken we samen een doorstart</a:t>
            </a:r>
          </a:p>
          <a:p>
            <a:pPr marL="171450" indent="-171450">
              <a:buFontTx/>
              <a:buChar char="-"/>
            </a:pPr>
            <a:r>
              <a:rPr lang="nl-BE" b="0" baseline="0" dirty="0"/>
              <a:t>Net boven de grond zal de sleper weer gas geven, doe geleidelijk de kleppen toe en ga weer in een normale positie hangen voor een normale sleep</a:t>
            </a:r>
          </a:p>
          <a:p>
            <a:pPr marL="171450" indent="-171450">
              <a:buFontTx/>
              <a:buChar char="-"/>
            </a:pPr>
            <a:endParaRPr lang="nl-BE" b="0" dirty="0"/>
          </a:p>
          <a:p>
            <a:pPr marL="0" indent="0">
              <a:buFontTx/>
              <a:buNone/>
            </a:pPr>
            <a:r>
              <a:rPr lang="nl-BE" b="0" dirty="0"/>
              <a:t>Sleepkabel</a:t>
            </a:r>
            <a:r>
              <a:rPr lang="nl-BE" b="0" baseline="0" dirty="0"/>
              <a:t> breekt</a:t>
            </a:r>
          </a:p>
          <a:p>
            <a:pPr marL="171450" indent="-171450">
              <a:buFontTx/>
              <a:buChar char="-"/>
            </a:pPr>
            <a:r>
              <a:rPr lang="nl-BE" b="0" baseline="0" dirty="0"/>
              <a:t>Een kabel terugslepen naar het vliegveld kan gevaarlijk zijn, trek hem daarom los om geen extra gevaar te hebben</a:t>
            </a:r>
          </a:p>
          <a:p>
            <a:pPr marL="171450" indent="-171450">
              <a:buFontTx/>
              <a:buChar char="-"/>
            </a:pPr>
            <a:r>
              <a:rPr lang="nl-BE" b="0" baseline="0" dirty="0"/>
              <a:t>Hij zou anders rond het zweefvliegtuig kunnen slaan</a:t>
            </a:r>
            <a:endParaRPr lang="nl-BE" b="0" dirty="0"/>
          </a:p>
          <a:p>
            <a:pPr marL="0" indent="0">
              <a:buFontTx/>
              <a:buNone/>
            </a:pPr>
            <a:endParaRPr lang="nl-BE" b="0" dirty="0"/>
          </a:p>
          <a:p>
            <a:pPr marL="0" indent="0">
              <a:buFontTx/>
              <a:buNone/>
            </a:pPr>
            <a:r>
              <a:rPr lang="nl-BE" b="0" dirty="0"/>
              <a:t>Optillen sleper</a:t>
            </a:r>
          </a:p>
          <a:p>
            <a:pPr marL="171450" indent="-171450">
              <a:buFontTx/>
              <a:buChar char="-"/>
            </a:pPr>
            <a:r>
              <a:rPr lang="nl-BE" b="0" dirty="0"/>
              <a:t>Als het zweefvliegtuig door turbulentie</a:t>
            </a:r>
            <a:r>
              <a:rPr lang="nl-BE" b="0" baseline="0" dirty="0"/>
              <a:t> of late reactie zo ver boven de sleper hangt dat het niet meer te zien is en de zwever de staart van de sleper omhoog trekt (1)</a:t>
            </a:r>
          </a:p>
          <a:p>
            <a:pPr marL="171450" indent="-171450">
              <a:buFontTx/>
              <a:buChar char="-"/>
            </a:pPr>
            <a:r>
              <a:rPr lang="nl-BE" b="0" baseline="0" dirty="0"/>
              <a:t>Er moet dan direct ontkoppeld worden (2). Lukt dit niet omdat de kabel te strak staat, even </a:t>
            </a:r>
            <a:r>
              <a:rPr lang="nl-BE" b="0" baseline="0" dirty="0" err="1"/>
              <a:t>bijprikken</a:t>
            </a:r>
            <a:r>
              <a:rPr lang="nl-BE" b="0" baseline="0" dirty="0"/>
              <a:t> zodat de kabel ontspant en dan nog eens lostrekken</a:t>
            </a:r>
            <a:endParaRPr lang="en-US" b="0"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79</a:t>
            </a:fld>
            <a:endParaRPr lang="nl-NL"/>
          </a:p>
        </p:txBody>
      </p:sp>
    </p:spTree>
    <p:extLst>
      <p:ext uri="{BB962C8B-B14F-4D97-AF65-F5344CB8AC3E}">
        <p14:creationId xmlns:p14="http://schemas.microsoft.com/office/powerpoint/2010/main" val="21778654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BGA</a:t>
            </a:r>
            <a:r>
              <a:rPr lang="nl-BE" baseline="0" dirty="0"/>
              <a:t> komt met volgende adviezen</a:t>
            </a:r>
          </a:p>
          <a:p>
            <a:endParaRPr lang="nl-BE" baseline="0" dirty="0"/>
          </a:p>
          <a:p>
            <a:pPr marL="171450" indent="-171450">
              <a:buFontTx/>
              <a:buChar char="-"/>
            </a:pPr>
            <a:r>
              <a:rPr lang="nl-BE" baseline="0" dirty="0"/>
              <a:t>Slepen is veel veiliger als lieren, eigenlijk heeft de sleeppiloot zelfs het grootste risico</a:t>
            </a:r>
          </a:p>
          <a:p>
            <a:pPr marL="628650" lvl="1" indent="-171450">
              <a:buFontTx/>
              <a:buChar char="-"/>
            </a:pPr>
            <a:r>
              <a:rPr lang="nl-BE" baseline="0" dirty="0"/>
              <a:t>8x veiliger</a:t>
            </a:r>
          </a:p>
          <a:p>
            <a:pPr marL="171450" indent="-171450">
              <a:buFontTx/>
              <a:buChar char="-"/>
            </a:pPr>
            <a:r>
              <a:rPr lang="nl-BE" baseline="0" dirty="0"/>
              <a:t>Wanneer je weinig ervaring hebt met sleepstarten, gebruik dan geen </a:t>
            </a:r>
            <a:r>
              <a:rPr lang="nl-BE" baseline="0" dirty="0" err="1"/>
              <a:t>zwaartepuntshaak</a:t>
            </a:r>
            <a:r>
              <a:rPr lang="nl-BE" baseline="0" dirty="0"/>
              <a:t> of vlieg niet met heel turbulent weer</a:t>
            </a:r>
          </a:p>
          <a:p>
            <a:pPr marL="171450" indent="-171450">
              <a:buFontTx/>
              <a:buChar char="-"/>
            </a:pPr>
            <a:r>
              <a:rPr lang="nl-BE" baseline="0" dirty="0"/>
              <a:t>Houd het sleepvliegtuig op de juiste hoogte in de kap, sta niet toe dat de zwever te hoog boven de sleper uitstijgt</a:t>
            </a:r>
          </a:p>
          <a:p>
            <a:pPr marL="171450" indent="-171450">
              <a:buFontTx/>
              <a:buChar char="-"/>
            </a:pPr>
            <a:r>
              <a:rPr lang="nl-BE" baseline="0" dirty="0"/>
              <a:t>Wanneer je te laag zit trek dan voorzichtig op om weer op dezelfde hoogte te komen met het sleepvliegtuig. Te laag is niet gevaarlijk, te snel willen corrigeren en daardoor te hoog komen is veel gevaarlijker!</a:t>
            </a:r>
          </a:p>
          <a:p>
            <a:pPr marL="171450" indent="-171450">
              <a:buFontTx/>
              <a:buChar char="-"/>
            </a:pPr>
            <a:r>
              <a:rPr lang="nl-BE" baseline="0" dirty="0"/>
              <a:t>Ontkoppel onmiddellijk wanneer het zweefvliegtuig veel te hoog komt </a:t>
            </a:r>
            <a:r>
              <a:rPr lang="nl-BE" baseline="0" dirty="0" err="1"/>
              <a:t>tov</a:t>
            </a:r>
            <a:r>
              <a:rPr lang="nl-BE" baseline="0" dirty="0"/>
              <a:t> het sleepvliegtuig en je dit niet snel kan corrigeren met de stick, verlies je het sleepvliegtuig uit het oog moet je gelijk ontkoppelen</a:t>
            </a:r>
          </a:p>
          <a:p>
            <a:pPr marL="171450" indent="-171450">
              <a:buFontTx/>
              <a:buChar char="-"/>
            </a:pPr>
            <a:r>
              <a:rPr lang="nl-BE" baseline="0" dirty="0"/>
              <a:t>Verlies het sleepvliegtuig niet uit het oog!</a:t>
            </a:r>
          </a:p>
          <a:p>
            <a:pPr marL="171450" indent="-171450">
              <a:buFontTx/>
              <a:buChar char="-"/>
            </a:pPr>
            <a:r>
              <a:rPr lang="nl-BE" baseline="0" dirty="0"/>
              <a:t>Op ontkoppelhoogte trek je aan de ontkoppelhaak en voor weg te draaien kijk je of de kabel wel degelijk los is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80</a:t>
            </a:fld>
            <a:endParaRPr lang="nl-NL"/>
          </a:p>
        </p:txBody>
      </p:sp>
    </p:spTree>
    <p:extLst>
      <p:ext uri="{BB962C8B-B14F-4D97-AF65-F5344CB8AC3E}">
        <p14:creationId xmlns:p14="http://schemas.microsoft.com/office/powerpoint/2010/main" val="10976745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nl-BE" dirty="0"/>
              <a:t>Behandeling</a:t>
            </a:r>
          </a:p>
          <a:p>
            <a:pPr marL="171450" indent="-171450">
              <a:buFontTx/>
              <a:buChar char="-"/>
            </a:pPr>
            <a:r>
              <a:rPr lang="nl-BE" baseline="0" dirty="0"/>
              <a:t>Parachute moet op een niet te droge en niet te vochtige plaats bewaard worden.</a:t>
            </a:r>
          </a:p>
          <a:p>
            <a:pPr marL="171450" indent="-171450">
              <a:buFontTx/>
              <a:buChar char="-"/>
            </a:pPr>
            <a:r>
              <a:rPr lang="nl-BE" baseline="0" dirty="0"/>
              <a:t>Laat de parachute niet op de grond liggen, hij kan niet tegen vocht, stof en zonlicht</a:t>
            </a:r>
          </a:p>
          <a:p>
            <a:pPr marL="171450" indent="-171450">
              <a:buFontTx/>
              <a:buChar char="-"/>
            </a:pPr>
            <a:r>
              <a:rPr lang="nl-BE" baseline="0" dirty="0"/>
              <a:t>Gooi er niet mee en draag de parachute aan de riemen</a:t>
            </a:r>
          </a:p>
          <a:p>
            <a:pPr marL="171450" indent="-171450">
              <a:buFontTx/>
              <a:buChar char="-"/>
            </a:pPr>
            <a:r>
              <a:rPr lang="nl-BE" baseline="0" dirty="0"/>
              <a:t>Na gebruik weer in de </a:t>
            </a:r>
            <a:r>
              <a:rPr lang="nl-BE" baseline="0" dirty="0" err="1"/>
              <a:t>chutezak</a:t>
            </a:r>
            <a:r>
              <a:rPr lang="nl-BE" baseline="0" dirty="0"/>
              <a:t> steken en op de riemen laten rusten</a:t>
            </a:r>
          </a:p>
          <a:p>
            <a:pPr marL="171450" indent="-171450">
              <a:buFontTx/>
              <a:buChar char="-"/>
            </a:pPr>
            <a:r>
              <a:rPr lang="nl-BE" baseline="0" dirty="0"/>
              <a:t>Elk jaar dient deze gecontroleerd te worden door een erkende paratechnicus</a:t>
            </a:r>
          </a:p>
          <a:p>
            <a:pPr marL="171450" indent="-171450">
              <a:buFontTx/>
              <a:buChar char="-"/>
            </a:pPr>
            <a:endParaRPr lang="nl-BE" baseline="0" dirty="0"/>
          </a:p>
          <a:p>
            <a:pPr marL="0" indent="0">
              <a:buFontTx/>
              <a:buNone/>
            </a:pPr>
            <a:r>
              <a:rPr lang="nl-BE" baseline="0" dirty="0"/>
              <a:t>Beschrijving</a:t>
            </a:r>
          </a:p>
          <a:p>
            <a:pPr marL="171450" indent="-171450">
              <a:buFontTx/>
              <a:buChar char="-"/>
            </a:pPr>
            <a:r>
              <a:rPr lang="nl-BE" baseline="0" dirty="0"/>
              <a:t>Belangrijkste deel is de koepel van zo een 8m doorsnede die aan de vanglijnen vast zit</a:t>
            </a:r>
          </a:p>
          <a:p>
            <a:pPr marL="171450" indent="-171450">
              <a:buFontTx/>
              <a:buChar char="-"/>
            </a:pPr>
            <a:r>
              <a:rPr lang="nl-BE" dirty="0"/>
              <a:t>De vanglijnen zitten vast aan de </a:t>
            </a:r>
            <a:r>
              <a:rPr lang="nl-BE" dirty="0" err="1"/>
              <a:t>risers</a:t>
            </a:r>
            <a:endParaRPr lang="nl-BE" dirty="0"/>
          </a:p>
          <a:p>
            <a:pPr marL="171450" indent="-171450">
              <a:buFontTx/>
              <a:buChar char="-"/>
            </a:pPr>
            <a:r>
              <a:rPr lang="nl-BE" dirty="0"/>
              <a:t>De</a:t>
            </a:r>
            <a:r>
              <a:rPr lang="nl-BE" baseline="0" dirty="0"/>
              <a:t> banden zijn verbonden met het harnas en het harnas wordt door middel van beenbanden (riemen) en borstband aan het lichaam vastgemaakt</a:t>
            </a:r>
          </a:p>
          <a:p>
            <a:pPr marL="171450" indent="-171450">
              <a:buFontTx/>
              <a:buChar char="-"/>
            </a:pPr>
            <a:r>
              <a:rPr lang="nl-BE" baseline="0" dirty="0"/>
              <a:t>Parachute wordt geopende door stevig aan de metalen handgreep van het </a:t>
            </a:r>
            <a:r>
              <a:rPr lang="nl-BE" baseline="0" dirty="0" err="1"/>
              <a:t>ripcord</a:t>
            </a:r>
            <a:r>
              <a:rPr lang="nl-BE" baseline="0" dirty="0"/>
              <a:t> te trekken, hierdoor trekken elastieken het pak open</a:t>
            </a:r>
          </a:p>
          <a:p>
            <a:pPr marL="171450" indent="-171450">
              <a:buFontTx/>
              <a:buChar char="-"/>
            </a:pPr>
            <a:r>
              <a:rPr lang="nl-BE" baseline="0" dirty="0"/>
              <a:t>De pilot chute (een kleine chute) opent zich en trekt door de luchtstroom de koepel uit het pak</a:t>
            </a:r>
          </a:p>
          <a:p>
            <a:pPr marL="171450" indent="-171450">
              <a:buFontTx/>
              <a:buChar char="-"/>
            </a:pPr>
            <a:r>
              <a:rPr lang="nl-BE" baseline="0" dirty="0"/>
              <a:t>Er worden ook parachutes gebruikt die met een lijn aan het vliegtuig worden vastgemaakt</a:t>
            </a:r>
          </a:p>
          <a:p>
            <a:pPr marL="171450" indent="-171450">
              <a:buFontTx/>
              <a:buChar char="-"/>
            </a:pPr>
            <a:endParaRPr lang="nl-BE" baseline="0" dirty="0"/>
          </a:p>
          <a:p>
            <a:pPr marL="0" indent="0">
              <a:buFontTx/>
              <a:buNone/>
            </a:pPr>
            <a:r>
              <a:rPr lang="nl-BE" baseline="0" dirty="0"/>
              <a:t>Gebruik</a:t>
            </a:r>
          </a:p>
          <a:p>
            <a:pPr marL="171450" indent="-171450">
              <a:buFontTx/>
              <a:buChar char="-"/>
            </a:pPr>
            <a:r>
              <a:rPr lang="nl-BE" baseline="0" dirty="0"/>
              <a:t>Wanneer er door een botsing of overschrijding van een limiet schade optreed probeer je eerst het toestel te blijven vliegen</a:t>
            </a:r>
          </a:p>
          <a:p>
            <a:pPr marL="171450" indent="-171450">
              <a:buFontTx/>
              <a:buChar char="-"/>
            </a:pPr>
            <a:r>
              <a:rPr lang="nl-BE" baseline="0" dirty="0"/>
              <a:t>Is het toestel </a:t>
            </a:r>
            <a:r>
              <a:rPr lang="nl-BE" baseline="0" dirty="0" err="1"/>
              <a:t>vliegbaar</a:t>
            </a:r>
            <a:r>
              <a:rPr lang="nl-BE" baseline="0" dirty="0"/>
              <a:t> blijf je erin en vlieg je het toestel naar een veilige landing</a:t>
            </a:r>
          </a:p>
          <a:p>
            <a:pPr marL="171450" indent="-171450">
              <a:buFontTx/>
              <a:buChar char="-"/>
            </a:pPr>
            <a:r>
              <a:rPr lang="nl-BE" baseline="0" dirty="0"/>
              <a:t>Is het toestel niet meer bestuurbaar moet je het toestel zo snel mogelijk verlaten</a:t>
            </a:r>
          </a:p>
          <a:p>
            <a:pPr marL="171450" indent="-171450">
              <a:buFontTx/>
              <a:buChar char="-"/>
            </a:pPr>
            <a:r>
              <a:rPr lang="nl-BE" baseline="0" dirty="0"/>
              <a:t>Volgorde van handelingen</a:t>
            </a:r>
          </a:p>
          <a:p>
            <a:pPr marL="685800" lvl="1" indent="-228600">
              <a:buFontTx/>
              <a:buAutoNum type="arabicParenR"/>
            </a:pPr>
            <a:r>
              <a:rPr lang="nl-BE" baseline="0" dirty="0"/>
              <a:t>Maak de cockpitvergrendeling los en trek de rode afwerpknop. Duw of trap de kap weg van het toestel</a:t>
            </a:r>
          </a:p>
          <a:p>
            <a:pPr marL="685800" lvl="1" indent="-228600">
              <a:buFontTx/>
              <a:buAutoNum type="arabicParenR"/>
            </a:pPr>
            <a:r>
              <a:rPr lang="nl-BE" baseline="0" dirty="0"/>
              <a:t>Maak de riemen van het zweefvliegtuig los en probeer uit de cockpit te rollen</a:t>
            </a:r>
          </a:p>
          <a:p>
            <a:pPr marL="685800" lvl="1" indent="-228600">
              <a:buFontTx/>
              <a:buAutoNum type="arabicParenR"/>
            </a:pPr>
            <a:r>
              <a:rPr lang="nl-BE" baseline="0" dirty="0"/>
              <a:t>Duw of schop je met alle kracht weg van het toestel. Zodra je vrij bent van het toestel trek je zo hard mogelijk aan de </a:t>
            </a:r>
            <a:r>
              <a:rPr lang="nl-BE" baseline="0" dirty="0" err="1"/>
              <a:t>ripcord</a:t>
            </a:r>
            <a:endParaRPr lang="nl-BE" baseline="0" dirty="0"/>
          </a:p>
          <a:p>
            <a:pPr marL="685800" lvl="1" indent="-228600">
              <a:buFontTx/>
              <a:buAutoNum type="arabicParenR"/>
            </a:pPr>
            <a:r>
              <a:rPr lang="nl-BE" baseline="0" dirty="0"/>
              <a:t>Houd je benen gesloten bij het openen van de parachute om te voorkomen dat hij tussen je benen doorgaat en je verward raakt of verwond</a:t>
            </a:r>
          </a:p>
          <a:p>
            <a:pPr marL="171450" lvl="1" indent="-171450">
              <a:buFontTx/>
              <a:buChar char="-"/>
            </a:pPr>
            <a:r>
              <a:rPr lang="nl-BE" baseline="0" dirty="0"/>
              <a:t>Je kan dit oefenen op de grond</a:t>
            </a:r>
          </a:p>
          <a:p>
            <a:pPr marL="171450" lvl="1" indent="-171450">
              <a:buFontTx/>
              <a:buChar char="-"/>
            </a:pPr>
            <a:r>
              <a:rPr lang="nl-BE" baseline="0" dirty="0"/>
              <a:t>Doe bij het uitstappen na de vlucht nooit de parachute uit in het zweefvliegtuig! Wanneer je in een noodsituatie zit zal je dit ook in de lucht doen!!</a:t>
            </a:r>
          </a:p>
          <a:p>
            <a:pPr marL="171450" lvl="1" indent="-171450">
              <a:buFontTx/>
              <a:buChar char="-"/>
            </a:pPr>
            <a:endParaRPr lang="nl-BE" baseline="0" dirty="0"/>
          </a:p>
          <a:p>
            <a:pPr marL="0" lvl="1" indent="0">
              <a:buFontTx/>
              <a:buNone/>
            </a:pPr>
            <a:r>
              <a:rPr lang="nl-BE" baseline="0" dirty="0"/>
              <a:t>Landing</a:t>
            </a:r>
          </a:p>
          <a:p>
            <a:pPr marL="171450" lvl="1" indent="-171450">
              <a:buFontTx/>
              <a:buChar char="-"/>
            </a:pPr>
            <a:r>
              <a:rPr lang="nl-BE" baseline="0" dirty="0"/>
              <a:t>Koepelparachute is enigszins bestuurbaar door aan de vanglijnen te trekken naar de kant die je wil uitgaan</a:t>
            </a:r>
          </a:p>
          <a:p>
            <a:pPr marL="171450" lvl="1" indent="-171450">
              <a:buFontTx/>
              <a:buChar char="-"/>
            </a:pPr>
            <a:r>
              <a:rPr lang="nl-BE" baseline="0" dirty="0"/>
              <a:t>Houd bij de landing je knieën en enkels stevig bij elkaar</a:t>
            </a:r>
          </a:p>
          <a:p>
            <a:pPr marL="171450" lvl="1" indent="-171450">
              <a:buFontTx/>
              <a:buChar char="-"/>
            </a:pPr>
            <a:r>
              <a:rPr lang="nl-BE" baseline="0" dirty="0"/>
              <a:t>Je rug moet een beetje gebogen zijn</a:t>
            </a:r>
          </a:p>
          <a:p>
            <a:pPr marL="171450" lvl="1" indent="-171450">
              <a:buFontTx/>
              <a:buChar char="-"/>
            </a:pPr>
            <a:r>
              <a:rPr lang="nl-BE" baseline="0" dirty="0"/>
              <a:t>Houd je voeten horizontaal en vang, net zoals bij een sprong van 1-2m, de klap op en laat je daarna omrollen in de richting dat de parachute je trekt</a:t>
            </a:r>
          </a:p>
          <a:p>
            <a:pPr marL="171450" lvl="1" indent="-171450">
              <a:buFontTx/>
              <a:buChar char="-"/>
            </a:pPr>
            <a:r>
              <a:rPr lang="nl-BE" baseline="0" dirty="0"/>
              <a:t>Als je kan opstaan, probeer om de parachute heen te lopen zodat de wind er niet in kan pakken</a:t>
            </a:r>
          </a:p>
          <a:p>
            <a:pPr marL="171450" lvl="1" indent="-171450">
              <a:buFontTx/>
              <a:buChar char="-"/>
            </a:pPr>
            <a:r>
              <a:rPr lang="nl-BE" baseline="0" dirty="0"/>
              <a:t>Bij een landing in de bomen je benen stevig tegen elkaar houden en je handen voor je gezicht doen</a:t>
            </a:r>
          </a:p>
          <a:p>
            <a:pPr marL="171450" lvl="1" indent="-171450">
              <a:buFontTx/>
              <a:buChar char="-"/>
            </a:pPr>
            <a:r>
              <a:rPr lang="nl-BE" baseline="0" dirty="0"/>
              <a:t>Bij een landing in het water de borstband al losmaken net voor de landing en de beenbanden in het water</a:t>
            </a:r>
          </a:p>
          <a:p>
            <a:pPr marL="171450" lvl="1" indent="-171450">
              <a:buFontTx/>
              <a:buChar char="-"/>
            </a:pPr>
            <a:r>
              <a:rPr lang="nl-BE" baseline="0" dirty="0"/>
              <a:t>Zwem weg van de parachute om te voorkomen dat je eronder vast komt te zitten of in de lijnen vast geraakt. Volg een van de naden</a:t>
            </a:r>
          </a:p>
          <a:p>
            <a:pPr marL="685800" lvl="1" indent="-228600">
              <a:buFontTx/>
              <a:buAutoNum type="arabicParenR"/>
            </a:pPr>
            <a:endParaRPr lang="nl-BE"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81</a:t>
            </a:fld>
            <a:endParaRPr lang="nl-NL"/>
          </a:p>
        </p:txBody>
      </p:sp>
    </p:spTree>
    <p:extLst>
      <p:ext uri="{BB962C8B-B14F-4D97-AF65-F5344CB8AC3E}">
        <p14:creationId xmlns:p14="http://schemas.microsoft.com/office/powerpoint/2010/main" val="38601141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baseline="0" dirty="0"/>
              <a:t>Parachute doet het altijd, je kan erop rekenen</a:t>
            </a:r>
          </a:p>
          <a:p>
            <a:pPr marL="171450" indent="-171450">
              <a:buFontTx/>
              <a:buChar char="-"/>
            </a:pPr>
            <a:r>
              <a:rPr lang="nl-BE" baseline="0" dirty="0"/>
              <a:t>Bij goede behandeling van de parachute gaat hij veel langer mee</a:t>
            </a:r>
          </a:p>
          <a:p>
            <a:pPr marL="171450" indent="-171450">
              <a:buFontTx/>
              <a:buChar char="-"/>
            </a:pPr>
            <a:r>
              <a:rPr lang="nl-BE" baseline="0" dirty="0"/>
              <a:t>Verplicht bij kunstvliegen en wolkenvliegen, maar voor ons ook verplicht bij elke zweefvlucht</a:t>
            </a:r>
          </a:p>
          <a:p>
            <a:pPr marL="171450" indent="-171450">
              <a:buFontTx/>
              <a:buChar char="-"/>
            </a:pPr>
            <a:r>
              <a:rPr lang="nl-BE" baseline="0" dirty="0"/>
              <a:t>Parachute moet jaarlijks gekeurd worden</a:t>
            </a:r>
          </a:p>
          <a:p>
            <a:pPr marL="171450" indent="-171450">
              <a:buFontTx/>
              <a:buChar char="-"/>
            </a:pPr>
            <a:r>
              <a:rPr lang="nl-BE" baseline="0" dirty="0"/>
              <a:t>Denk na over noodprocedures op de grond voor elke vlucht, deze moeten een automatisme zijn. Train je ‘</a:t>
            </a:r>
            <a:r>
              <a:rPr lang="nl-BE" baseline="0" dirty="0" err="1"/>
              <a:t>muscle</a:t>
            </a:r>
            <a:r>
              <a:rPr lang="nl-BE" baseline="0" dirty="0"/>
              <a:t> memory’</a:t>
            </a:r>
            <a:endParaRPr lang="en-US" dirty="0"/>
          </a:p>
        </p:txBody>
      </p:sp>
      <p:sp>
        <p:nvSpPr>
          <p:cNvPr id="4" name="Slide Number Placeholder 3"/>
          <p:cNvSpPr>
            <a:spLocks noGrp="1"/>
          </p:cNvSpPr>
          <p:nvPr>
            <p:ph type="sldNum" sz="quarter" idx="10"/>
          </p:nvPr>
        </p:nvSpPr>
        <p:spPr/>
        <p:txBody>
          <a:bodyPr/>
          <a:lstStyle/>
          <a:p>
            <a:fld id="{5407CC32-1F34-47A2-A23E-DBD99CA99648}" type="slidenum">
              <a:rPr lang="nl-NL" smtClean="0"/>
              <a:pPr/>
              <a:t>82</a:t>
            </a:fld>
            <a:endParaRPr lang="nl-NL"/>
          </a:p>
        </p:txBody>
      </p:sp>
    </p:spTree>
    <p:extLst>
      <p:ext uri="{BB962C8B-B14F-4D97-AF65-F5344CB8AC3E}">
        <p14:creationId xmlns:p14="http://schemas.microsoft.com/office/powerpoint/2010/main" val="4030961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Dit</a:t>
            </a:r>
            <a:r>
              <a:rPr lang="en-US" dirty="0"/>
              <a:t> punt is </a:t>
            </a:r>
            <a:r>
              <a:rPr lang="en-US" dirty="0" err="1"/>
              <a:t>ook</a:t>
            </a:r>
            <a:r>
              <a:rPr lang="en-US" dirty="0"/>
              <a:t> </a:t>
            </a:r>
            <a:r>
              <a:rPr lang="en-US" dirty="0" err="1"/>
              <a:t>opgenomen</a:t>
            </a:r>
            <a:r>
              <a:rPr lang="en-US" dirty="0"/>
              <a:t> in 1-Luchtvaartwetgeving</a:t>
            </a:r>
            <a:endParaRPr lang="nl-BE" dirty="0"/>
          </a:p>
        </p:txBody>
      </p:sp>
      <p:sp>
        <p:nvSpPr>
          <p:cNvPr id="4" name="Slide Number Placeholder 3"/>
          <p:cNvSpPr>
            <a:spLocks noGrp="1"/>
          </p:cNvSpPr>
          <p:nvPr>
            <p:ph type="sldNum" sz="quarter" idx="5"/>
          </p:nvPr>
        </p:nvSpPr>
        <p:spPr/>
        <p:txBody>
          <a:bodyPr/>
          <a:lstStyle/>
          <a:p>
            <a:fld id="{5407CC32-1F34-47A2-A23E-DBD99CA99648}" type="slidenum">
              <a:rPr lang="nl-NL" smtClean="0"/>
              <a:pPr/>
              <a:t>9</a:t>
            </a:fld>
            <a:endParaRPr lang="nl-NL"/>
          </a:p>
        </p:txBody>
      </p:sp>
    </p:spTree>
    <p:extLst>
      <p:ext uri="{BB962C8B-B14F-4D97-AF65-F5344CB8AC3E}">
        <p14:creationId xmlns:p14="http://schemas.microsoft.com/office/powerpoint/2010/main" val="3671356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l-BE" dirty="0"/>
              <a:t>Veel vrijheid,</a:t>
            </a:r>
            <a:r>
              <a:rPr lang="nl-BE" baseline="0" dirty="0"/>
              <a:t> ook als leerling. </a:t>
            </a:r>
            <a:r>
              <a:rPr lang="nl-BE" baseline="0" dirty="0" smtClean="0"/>
              <a:t>Je mag alleen de lucht in, en de instructeurs vertrouwen erop dat je je alle afspraken en regels respecteert. </a:t>
            </a:r>
          </a:p>
          <a:p>
            <a:pPr marL="171450" indent="-171450">
              <a:buFontTx/>
              <a:buChar char="-"/>
            </a:pPr>
            <a:r>
              <a:rPr lang="nl-BE" baseline="0" dirty="0" smtClean="0"/>
              <a:t>Men </a:t>
            </a:r>
            <a:r>
              <a:rPr lang="nl-BE" baseline="0" dirty="0"/>
              <a:t>verwacht dat elke piloot binnen de limieten van het toestel, maar ook zeker binnen de eigen limieten blijft</a:t>
            </a:r>
          </a:p>
          <a:p>
            <a:pPr marL="171450" indent="-171450">
              <a:buFontTx/>
              <a:buChar char="-"/>
            </a:pPr>
            <a:r>
              <a:rPr lang="nl-BE" baseline="0" dirty="0"/>
              <a:t>Houd u aan de afspraken die gemaakt zijn en gelden in jouw situatie </a:t>
            </a:r>
          </a:p>
          <a:p>
            <a:pPr marL="171450" indent="-171450">
              <a:buFontTx/>
              <a:buChar char="-"/>
            </a:pPr>
            <a:r>
              <a:rPr lang="nl-BE" baseline="0" dirty="0"/>
              <a:t>Ken uw limieten, ga niet in de bergen vliegen, overland, ..  zonder training hiervoor. Ook al kan dit wettelijk gezien wel</a:t>
            </a:r>
          </a:p>
          <a:p>
            <a:pPr marL="171450" indent="-171450">
              <a:buFontTx/>
              <a:buChar char="-"/>
            </a:pPr>
            <a:r>
              <a:rPr lang="nl-BE" baseline="0" dirty="0"/>
              <a:t>Rekening houden met anderen: </a:t>
            </a:r>
          </a:p>
          <a:p>
            <a:pPr marL="628650" lvl="1" indent="-171450">
              <a:buFontTx/>
              <a:buChar char="-"/>
            </a:pPr>
            <a:r>
              <a:rPr lang="nl-BE" baseline="0" dirty="0"/>
              <a:t>Wie eerst het circuit in?</a:t>
            </a:r>
          </a:p>
          <a:p>
            <a:pPr marL="628650" lvl="1" indent="-171450">
              <a:buFontTx/>
              <a:buChar char="-"/>
            </a:pPr>
            <a:r>
              <a:rPr lang="nl-BE" baseline="0" dirty="0"/>
              <a:t>Afspraken maken in het circuit wie waar landt indien met meerdere samen doorzakken</a:t>
            </a:r>
          </a:p>
          <a:p>
            <a:pPr marL="628650" lvl="1" indent="-171450">
              <a:buFontTx/>
              <a:buChar char="-"/>
            </a:pPr>
            <a:r>
              <a:rPr lang="nl-BE" baseline="0" dirty="0"/>
              <a:t>Dicht bij andere vliegtuigen?</a:t>
            </a:r>
          </a:p>
          <a:p>
            <a:pPr marL="628650" lvl="1" indent="-171450">
              <a:buFontTx/>
              <a:buChar char="-"/>
            </a:pPr>
            <a:r>
              <a:rPr lang="nl-BE" baseline="0" dirty="0"/>
              <a:t>Soms zelf de bel uitvliegen indien niet meer op het gemak</a:t>
            </a:r>
          </a:p>
        </p:txBody>
      </p:sp>
      <p:sp>
        <p:nvSpPr>
          <p:cNvPr id="4" name="Slide Number Placeholder 3"/>
          <p:cNvSpPr>
            <a:spLocks noGrp="1"/>
          </p:cNvSpPr>
          <p:nvPr>
            <p:ph type="sldNum" sz="quarter" idx="10"/>
          </p:nvPr>
        </p:nvSpPr>
        <p:spPr/>
        <p:txBody>
          <a:bodyPr/>
          <a:lstStyle/>
          <a:p>
            <a:fld id="{5407CC32-1F34-47A2-A23E-DBD99CA99648}" type="slidenum">
              <a:rPr lang="nl-NL" smtClean="0"/>
              <a:pPr/>
              <a:t>10</a:t>
            </a:fld>
            <a:endParaRPr lang="nl-NL"/>
          </a:p>
        </p:txBody>
      </p:sp>
    </p:spTree>
    <p:extLst>
      <p:ext uri="{BB962C8B-B14F-4D97-AF65-F5344CB8AC3E}">
        <p14:creationId xmlns:p14="http://schemas.microsoft.com/office/powerpoint/2010/main" val="54418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8-2-2021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8-2-2021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8-2-2021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8-2-2021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8-2-2021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8-2-2021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8ADA721-48C7-459D-A5AF-C0B569C757CD}" type="datetimeFigureOut">
              <a:rPr lang="nl-NL" smtClean="0"/>
              <a:pPr/>
              <a:t>8-2-2021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8ADA721-48C7-459D-A5AF-C0B569C757CD}" type="datetimeFigureOut">
              <a:rPr lang="nl-NL" smtClean="0"/>
              <a:pPr/>
              <a:t>8-2-2021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8ADA721-48C7-459D-A5AF-C0B569C757CD}" type="datetimeFigureOut">
              <a:rPr lang="nl-NL" smtClean="0"/>
              <a:pPr/>
              <a:t>8-2-2021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8-2-2021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8-2-2021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DA721-48C7-459D-A5AF-C0B569C757CD}" type="datetimeFigureOut">
              <a:rPr lang="nl-NL" smtClean="0"/>
              <a:pPr/>
              <a:t>8-2-2021</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DC38E-EDCE-4C61-A293-331BBA0B4B98}"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hyperlink" Target="https://www.google.be/url?sa=i&amp;url=https://www.slideserve.com/bob/winching-operations&amp;psig=AOvVaw3hU6fBnJUx5llUfzKyTDuy&amp;ust=1605788865232000&amp;source=images&amp;cd=vfe&amp;ved=0CAIQjRxqFwoTCOjThemLjO0CFQAAAAAdAAAAABAM"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google.be/url?sa=i&amp;url=https://www.aev-conversions.com/product/aev-soft-shackle/&amp;psig=AOvVaw3VmLTTnJuiAE9NjfR8ATHv&amp;ust=1606925331844000&amp;source=images&amp;cd=vfe&amp;ved=0CAIQjRxqFwoTCID1u72Vre0CFQAAAAAdAAAAABAJ" TargetMode="External"/><Relationship Id="rId5" Type="http://schemas.openxmlformats.org/officeDocument/2006/relationships/image" Target="../media/image1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google.be/url?sa=i&amp;url=https://shop.segelflugbedarf24.de/Airport-equipment/Take-off-equipment/Winch-parachutes:::110_111_307.html?language%3Den%26filter_id%3D18&amp;psig=AOvVaw157rCVhG1wrkvXTfI0N-uo&amp;ust=1605809918408000&amp;source=images&amp;cd=vfe&amp;ved=0CAIQjRxqFwoTCOC7iKDajO0CFQAAAAAdAAAAABAE" TargetMode="External"/><Relationship Id="rId5" Type="http://schemas.openxmlformats.org/officeDocument/2006/relationships/image" Target="../media/image2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hyperlink" Target="https://www.google.be/url?sa=i&amp;url=https://www.flyer.co.uk/pilots-warned-to-stay-clear-of-gliding-sites/&amp;psig=AOvVaw1tLHCWsSvX1c_tf1buARxM&amp;ust=1605811136638000&amp;source=images&amp;cd=vfe&amp;ved=0CAIQjRxqFwoTCICWpuXejO0CFQAAAAAdAAAAABAE"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hyperlink" Target="https://www.google.be/url?sa=i&amp;url=https://www.nieuwsblad.be/cnt/gvl17tens&amp;psig=AOvVaw3sTYbiGZuMRHM3fu3sxjfm&amp;ust=1606063521712000&amp;source=images&amp;cd=vfe&amp;ved=0CAIQjRxqFwoTCOCm8P6KlO0CFQAAAAAdAAAAABAE" TargetMode="Externa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hyperlink" Target="https://www.google.be/url?sa=i&amp;url=https://nordicgliding.com/pimpad-och-elektrifierad-25-aaring/&amp;psig=AOvVaw0hgZ6p19kyS5H-xlk43abj&amp;ust=1608472723573000&amp;source=images&amp;cd=vfe&amp;ved=0CAIQjRxqFwoTCJCohPyZ2u0CFQAAAAAdAAAAABAl"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hyperlink" Target="https://www.google.be/url?sa=i&amp;url=https://jonkersailplanes.co.za/new-product-test/&amp;psig=AOvVaw2sAnW4rvr9ndPnrhn1K7YA&amp;ust=1608472651819000&amp;source=images&amp;cd=vfe&amp;ved=0CAIQjRxqFwoTCKDk89mZ2u0CFQAAAAAdAAAAABAE" TargetMode="External"/><Relationship Id="rId10" Type="http://schemas.openxmlformats.org/officeDocument/2006/relationships/image" Target="../media/image49.jpeg"/><Relationship Id="rId4" Type="http://schemas.openxmlformats.org/officeDocument/2006/relationships/image" Target="../media/image46.png"/><Relationship Id="rId9" Type="http://schemas.openxmlformats.org/officeDocument/2006/relationships/hyperlink" Target="https://www.google.be/url?sa=i&amp;url=https://www.alexander-schleicher.de/en/flugzeuge/asg-29-es-der-turbo-mit-anlasser/&amp;psig=AOvVaw1z8AbxByjp8kfSrKa9HSdx&amp;ust=1608473003286000&amp;source=images&amp;cd=vfe&amp;ved=0CAIQjRxqFwoTCMDSrIGb2u0CFQAAAAAdAAAAABA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hyperlink" Target="https://www.google.be/url?sa=i&amp;url=https://www.flightliteracy.com/hypoxia/&amp;psig=AOvVaw33BZnymlkF8XwW1W_3BNEl&amp;ust=1607108876517000&amp;source=images&amp;cd=vfe&amp;ved=0CAIQjRxqFwoTCJCksZ7Bsu0CFQAAAAAdAAAAABAJ" TargetMode="Externa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s://www.google.be/url?sa=i&amp;url=https://www.pikist.com/free-photo-szozn&amp;psig=AOvVaw3viFaIyNF4YuHfRU_ckU1t&amp;ust=1607167718506000&amp;source=images&amp;cd=vfe&amp;ved=0CAIQjRxqFwoTCPip1LictO0CFQAAAAAdAAAAABAE" TargetMode="External"/><Relationship Id="rId5" Type="http://schemas.openxmlformats.org/officeDocument/2006/relationships/hyperlink" Target="https://www.youtube.com/watch?v=9SoUmWYRLhE" TargetMode="Externa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1.png"/><Relationship Id="rId7" Type="http://schemas.openxmlformats.org/officeDocument/2006/relationships/hyperlink" Target="https://www.google.be/url?sa=i&amp;url=https://unistellar.risetvp.com/equivalent-airspeed-eas/&amp;psig=AOvVaw38XKyHI0Dem7RNCJKVg-XG&amp;ust=1607166239924000&amp;source=images&amp;cd=vfe&amp;ved=0CAIQjRxqFwoTCJjEv5eXtO0CFQAAAAAdAAAAABAL"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hyperlink" Target="https://www.google.be/url?sa=i&amp;url=https://forum.warthunder.com/index.php?/topic/361269-answered-difference-between-speed-and-airspeed/&amp;psig=AOvVaw38XKyHI0Dem7RNCJKVg-XG&amp;ust=1607166239924000&amp;source=images&amp;cd=vfe&amp;ved=0CAIQjRxqFwoTCJjEv5eXtO0CFQAAAAAdAAAAABAE" TargetMode="Externa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12" name="Tekstvak 11"/>
          <p:cNvSpPr txBox="1"/>
          <p:nvPr/>
        </p:nvSpPr>
        <p:spPr>
          <a:xfrm>
            <a:off x="1691680" y="620688"/>
            <a:ext cx="7812360" cy="3970318"/>
          </a:xfrm>
          <a:prstGeom prst="rect">
            <a:avLst/>
          </a:prstGeom>
          <a:noFill/>
        </p:spPr>
        <p:txBody>
          <a:bodyPr wrap="square" rtlCol="0">
            <a:spAutoFit/>
          </a:bodyPr>
          <a:lstStyle/>
          <a:p>
            <a:r>
              <a:rPr lang="nl-NL" sz="2800" b="1" dirty="0"/>
              <a:t>6. Operationele procedures</a:t>
            </a:r>
          </a:p>
          <a:p>
            <a:r>
              <a:rPr lang="nl-NL" sz="2800" dirty="0"/>
              <a:t> 6.1 Algemene voorschriften</a:t>
            </a:r>
          </a:p>
          <a:p>
            <a:r>
              <a:rPr lang="nl-NL" sz="2800" dirty="0"/>
              <a:t> 6.2 Startmethoden</a:t>
            </a:r>
          </a:p>
          <a:p>
            <a:r>
              <a:rPr lang="nl-NL" sz="2800" dirty="0"/>
              <a:t> 6.3 Thermiek- en bergvliegen</a:t>
            </a:r>
          </a:p>
          <a:p>
            <a:r>
              <a:rPr lang="nl-NL" sz="2800" dirty="0"/>
              <a:t> 6.4 Circuit en landing</a:t>
            </a:r>
          </a:p>
          <a:p>
            <a:r>
              <a:rPr lang="nl-NL" sz="2800" dirty="0"/>
              <a:t> 6.5 Buitenlanding</a:t>
            </a:r>
          </a:p>
          <a:p>
            <a:r>
              <a:rPr lang="nl-NL" sz="2800" dirty="0"/>
              <a:t> 6.6 Speciale operationele procedures en gevaren</a:t>
            </a:r>
          </a:p>
          <a:p>
            <a:r>
              <a:rPr lang="nl-NL" sz="2800" dirty="0"/>
              <a:t> 6.7 Noodprocedures</a:t>
            </a:r>
          </a:p>
          <a:p>
            <a:r>
              <a:rPr lang="nl-NL" sz="2800" dirty="0"/>
              <a:t> 6.8 Gebruik Parachute</a:t>
            </a:r>
          </a:p>
        </p:txBody>
      </p:sp>
      <p:pic>
        <p:nvPicPr>
          <p:cNvPr id="11" name="Picture 16" descr="WINDZAK AUE"/>
          <p:cNvPicPr>
            <a:picLocks noChangeAspect="1" noChangeArrowheads="1"/>
          </p:cNvPicPr>
          <p:nvPr/>
        </p:nvPicPr>
        <p:blipFill>
          <a:blip r:embed="rId4" cstate="print"/>
          <a:srcRect l="31030" r="31030"/>
          <a:stretch>
            <a:fillRect/>
          </a:stretch>
        </p:blipFill>
        <p:spPr bwMode="auto">
          <a:xfrm>
            <a:off x="35496" y="836711"/>
            <a:ext cx="1517625" cy="5943501"/>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1763688" y="1052736"/>
            <a:ext cx="4680520" cy="707886"/>
          </a:xfrm>
          <a:prstGeom prst="rect">
            <a:avLst/>
          </a:prstGeom>
          <a:noFill/>
        </p:spPr>
        <p:txBody>
          <a:bodyPr wrap="square" rtlCol="0">
            <a:spAutoFit/>
          </a:bodyPr>
          <a:lstStyle/>
          <a:p>
            <a:pPr algn="ctr"/>
            <a:r>
              <a:rPr lang="nl-BE" sz="4000" dirty="0"/>
              <a:t>AIRMANSHIP</a:t>
            </a:r>
          </a:p>
        </p:txBody>
      </p:sp>
      <p:sp>
        <p:nvSpPr>
          <p:cNvPr id="4" name="TextBox 3"/>
          <p:cNvSpPr txBox="1"/>
          <p:nvPr/>
        </p:nvSpPr>
        <p:spPr>
          <a:xfrm>
            <a:off x="797545" y="2348880"/>
            <a:ext cx="6984776" cy="1477328"/>
          </a:xfrm>
          <a:prstGeom prst="rect">
            <a:avLst/>
          </a:prstGeom>
          <a:noFill/>
        </p:spPr>
        <p:txBody>
          <a:bodyPr wrap="square" rtlCol="0">
            <a:spAutoFit/>
          </a:bodyPr>
          <a:lstStyle/>
          <a:p>
            <a:pPr marL="285750" indent="-285750">
              <a:buFontTx/>
              <a:buChar char="-"/>
            </a:pPr>
            <a:r>
              <a:rPr lang="nl-BE" dirty="0"/>
              <a:t>Voorkom gevaarlijke situaties</a:t>
            </a:r>
          </a:p>
          <a:p>
            <a:pPr marL="285750" indent="-285750">
              <a:buFontTx/>
              <a:buChar char="-"/>
            </a:pPr>
            <a:r>
              <a:rPr lang="nl-BE" dirty="0"/>
              <a:t>Binnen de veiligheidsmarges blijven</a:t>
            </a:r>
          </a:p>
          <a:p>
            <a:pPr marL="285750" indent="-285750">
              <a:buFontTx/>
              <a:buChar char="-"/>
            </a:pPr>
            <a:r>
              <a:rPr lang="nl-BE" dirty="0"/>
              <a:t>Rekening houden met anderen</a:t>
            </a:r>
          </a:p>
          <a:p>
            <a:pPr marL="285750" indent="-285750">
              <a:buFontTx/>
              <a:buChar char="-"/>
            </a:pPr>
            <a:r>
              <a:rPr lang="nl-BE" dirty="0"/>
              <a:t>Vliegen aanpassen aan de situatie</a:t>
            </a:r>
          </a:p>
          <a:p>
            <a:pPr marL="285750" indent="-285750">
              <a:buFontTx/>
              <a:buChar char="-"/>
            </a:pPr>
            <a:r>
              <a:rPr lang="nl-BE" dirty="0"/>
              <a:t>Inzicht hebben in eigen beperking</a:t>
            </a:r>
            <a:endParaRPr lang="en-US" dirty="0"/>
          </a:p>
        </p:txBody>
      </p:sp>
    </p:spTree>
    <p:extLst>
      <p:ext uri="{BB962C8B-B14F-4D97-AF65-F5344CB8AC3E}">
        <p14:creationId xmlns:p14="http://schemas.microsoft.com/office/powerpoint/2010/main" val="2701592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0" y="684213"/>
            <a:ext cx="4539972" cy="523220"/>
          </a:xfrm>
          <a:prstGeom prst="rect">
            <a:avLst/>
          </a:prstGeom>
          <a:noFill/>
        </p:spPr>
        <p:txBody>
          <a:bodyPr wrap="square" rtlCol="0">
            <a:spAutoFit/>
          </a:bodyPr>
          <a:lstStyle>
            <a:defPPr>
              <a:defRPr lang="nl-NL"/>
            </a:defPPr>
            <a:lvl1pPr lvl="0">
              <a:buClr>
                <a:srgbClr val="FF0000"/>
              </a:buClr>
              <a:defRPr sz="2800" b="1"/>
            </a:lvl1pPr>
          </a:lstStyle>
          <a:p>
            <a:r>
              <a:rPr lang="nl-BE" dirty="0"/>
              <a:t>6.2 Startmethoden</a:t>
            </a:r>
            <a:endParaRPr lang="en-US" dirty="0"/>
          </a:p>
        </p:txBody>
      </p:sp>
      <p:sp>
        <p:nvSpPr>
          <p:cNvPr id="3" name="TextBox 2"/>
          <p:cNvSpPr txBox="1"/>
          <p:nvPr/>
        </p:nvSpPr>
        <p:spPr>
          <a:xfrm>
            <a:off x="683568" y="1772816"/>
            <a:ext cx="2952328" cy="1754326"/>
          </a:xfrm>
          <a:prstGeom prst="rect">
            <a:avLst/>
          </a:prstGeom>
          <a:noFill/>
        </p:spPr>
        <p:txBody>
          <a:bodyPr wrap="square" rtlCol="0">
            <a:spAutoFit/>
          </a:bodyPr>
          <a:lstStyle/>
          <a:p>
            <a:pPr marL="285750" indent="-285750">
              <a:buFontTx/>
              <a:buChar char="-"/>
            </a:pPr>
            <a:r>
              <a:rPr lang="nl-BE" dirty="0"/>
              <a:t>Lierstart</a:t>
            </a:r>
          </a:p>
          <a:p>
            <a:pPr marL="285750" indent="-285750">
              <a:buFontTx/>
              <a:buChar char="-"/>
            </a:pPr>
            <a:r>
              <a:rPr lang="nl-BE" dirty="0"/>
              <a:t>Sleepstart</a:t>
            </a:r>
          </a:p>
          <a:p>
            <a:pPr marL="285750" indent="-285750">
              <a:buFontTx/>
              <a:buChar char="-"/>
            </a:pPr>
            <a:r>
              <a:rPr lang="nl-BE" dirty="0"/>
              <a:t>Zelfstart</a:t>
            </a:r>
          </a:p>
          <a:p>
            <a:pPr marL="285750" indent="-285750">
              <a:buFontTx/>
              <a:buChar char="-"/>
            </a:pPr>
            <a:r>
              <a:rPr lang="nl-BE" dirty="0"/>
              <a:t>Autostart</a:t>
            </a:r>
          </a:p>
          <a:p>
            <a:pPr marL="285750" indent="-285750">
              <a:buFontTx/>
              <a:buChar char="-"/>
            </a:pPr>
            <a:r>
              <a:rPr lang="nl-BE" dirty="0"/>
              <a:t>Bungeestart</a:t>
            </a:r>
          </a:p>
          <a:p>
            <a:pPr marL="285750" indent="-285750">
              <a:buFontTx/>
              <a:buChar char="-"/>
            </a:pPr>
            <a:endParaRPr lang="nl-BE" dirty="0"/>
          </a:p>
        </p:txBody>
      </p:sp>
    </p:spTree>
    <p:extLst>
      <p:ext uri="{BB962C8B-B14F-4D97-AF65-F5344CB8AC3E}">
        <p14:creationId xmlns:p14="http://schemas.microsoft.com/office/powerpoint/2010/main" val="2741804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701" y="418841"/>
            <a:ext cx="5238750" cy="1325563"/>
          </a:xfrm>
        </p:spPr>
        <p:txBody>
          <a:bodyPr>
            <a:normAutofit fontScale="90000"/>
          </a:bodyPr>
          <a:lstStyle/>
          <a:p>
            <a:r>
              <a:rPr lang="nl-BE" sz="3600" b="1" spc="50" dirty="0">
                <a:ln w="0"/>
                <a:solidFill>
                  <a:schemeClr val="bg2"/>
                </a:solidFill>
                <a:effectLst>
                  <a:innerShdw blurRad="63500" dist="50800" dir="13500000">
                    <a:srgbClr val="000000">
                      <a:alpha val="50000"/>
                    </a:srgbClr>
                  </a:innerShdw>
                </a:effectLst>
                <a:latin typeface="Eras Demi ITC" panose="020B0805030504020804" pitchFamily="34" charset="0"/>
              </a:rPr>
              <a:t>KBAC – Lierreglement</a:t>
            </a:r>
            <a:br>
              <a:rPr lang="nl-BE" sz="3600" b="1" spc="50" dirty="0">
                <a:ln w="0"/>
                <a:solidFill>
                  <a:schemeClr val="bg2"/>
                </a:solidFill>
                <a:effectLst>
                  <a:innerShdw blurRad="63500" dist="50800" dir="13500000">
                    <a:srgbClr val="000000">
                      <a:alpha val="50000"/>
                    </a:srgbClr>
                  </a:innerShdw>
                </a:effectLst>
                <a:latin typeface="Eras Demi ITC" panose="020B0805030504020804" pitchFamily="34" charset="0"/>
              </a:rPr>
            </a:br>
            <a:r>
              <a:rPr lang="nl-BE" sz="3600" b="1" spc="50" dirty="0">
                <a:ln w="0"/>
                <a:solidFill>
                  <a:schemeClr val="bg2"/>
                </a:solidFill>
                <a:effectLst>
                  <a:innerShdw blurRad="63500" dist="50800" dir="13500000">
                    <a:srgbClr val="000000">
                      <a:alpha val="50000"/>
                    </a:srgbClr>
                  </a:innerShdw>
                </a:effectLst>
                <a:latin typeface="Eras Demi ITC" panose="020B0805030504020804" pitchFamily="34" charset="0"/>
              </a:rPr>
              <a:t>DGLV -- implementering</a:t>
            </a:r>
            <a:endParaRPr lang="en-US" sz="3600" b="1" spc="50" dirty="0">
              <a:ln w="0"/>
              <a:solidFill>
                <a:schemeClr val="bg2"/>
              </a:solidFill>
              <a:effectLst>
                <a:innerShdw blurRad="63500" dist="50800" dir="13500000">
                  <a:srgbClr val="000000">
                    <a:alpha val="50000"/>
                  </a:srgbClr>
                </a:innerShdw>
              </a:effectLst>
              <a:latin typeface="Eras Demi ITC" panose="020B0805030504020804" pitchFamily="34" charset="0"/>
            </a:endParaRPr>
          </a:p>
        </p:txBody>
      </p:sp>
      <p:sp>
        <p:nvSpPr>
          <p:cNvPr id="5" name="Content Placeholder 4"/>
          <p:cNvSpPr>
            <a:spLocks noGrp="1"/>
          </p:cNvSpPr>
          <p:nvPr>
            <p:ph sz="quarter" idx="2"/>
          </p:nvPr>
        </p:nvSpPr>
        <p:spPr>
          <a:xfrm>
            <a:off x="4038599" y="1988066"/>
            <a:ext cx="5014966" cy="4351338"/>
          </a:xfrm>
        </p:spPr>
        <p:txBody>
          <a:bodyPr>
            <a:normAutofit fontScale="70000" lnSpcReduction="20000"/>
          </a:bodyPr>
          <a:lstStyle/>
          <a:p>
            <a:r>
              <a:rPr lang="nl-BE" dirty="0"/>
              <a:t>Lierterrein op EBZH 30 m x 880 m vrij van hindernissen</a:t>
            </a:r>
          </a:p>
          <a:p>
            <a:r>
              <a:rPr lang="nl-BE" dirty="0"/>
              <a:t>Lier</a:t>
            </a:r>
          </a:p>
          <a:p>
            <a:pPr lvl="1"/>
            <a:r>
              <a:rPr lang="nl-BE" dirty="0"/>
              <a:t>vrije ruimte straal 10 meter</a:t>
            </a:r>
          </a:p>
          <a:p>
            <a:pPr lvl="1"/>
            <a:r>
              <a:rPr lang="nl-BE" dirty="0"/>
              <a:t>Vrij over zicht hoek 70° - links en rechts</a:t>
            </a:r>
          </a:p>
          <a:p>
            <a:r>
              <a:rPr lang="nl-BE" dirty="0"/>
              <a:t>Lierstrook van 18 m x 150 m      kort gras   gelegen buiten de eigenlijk baanstrook van het vliegveld</a:t>
            </a:r>
          </a:p>
          <a:p>
            <a:r>
              <a:rPr lang="nl-BE" dirty="0"/>
              <a:t> Specifieke lierbaanstrook 50 meter breed </a:t>
            </a:r>
            <a:r>
              <a:rPr lang="nl-BE" dirty="0" err="1"/>
              <a:t>mbt</a:t>
            </a:r>
            <a:r>
              <a:rPr lang="nl-BE" dirty="0"/>
              <a:t> hindernisvrije vlakken</a:t>
            </a:r>
          </a:p>
          <a:p>
            <a:r>
              <a:rPr lang="nl-BE" dirty="0"/>
              <a:t>Startplaats</a:t>
            </a:r>
          </a:p>
          <a:p>
            <a:pPr lvl="1"/>
            <a:r>
              <a:rPr lang="nl-BE" dirty="0"/>
              <a:t>Baan vrij onder hoek van 45°</a:t>
            </a:r>
          </a:p>
          <a:p>
            <a:pPr lvl="1"/>
            <a:r>
              <a:rPr lang="nl-BE" dirty="0"/>
              <a:t>Graslengte max 10cm over 150m</a:t>
            </a:r>
          </a:p>
          <a:p>
            <a:pPr lvl="1"/>
            <a:r>
              <a:rPr lang="nl-BE" dirty="0"/>
              <a:t>Markering door 2 dwarse strepen </a:t>
            </a:r>
          </a:p>
          <a:p>
            <a:pPr marL="457200" lvl="1" indent="0">
              <a:buNone/>
            </a:pPr>
            <a:r>
              <a:rPr lang="nl-BE" dirty="0"/>
              <a:t>	3m x 1m</a:t>
            </a:r>
          </a:p>
          <a:p>
            <a:endParaRPr lang="nl-BE" dirty="0"/>
          </a:p>
          <a:p>
            <a:endParaRPr lang="en-US" dirty="0"/>
          </a:p>
        </p:txBody>
      </p:sp>
      <p:pic>
        <p:nvPicPr>
          <p:cNvPr id="10" name="Picture 9">
            <a:extLst>
              <a:ext uri="{FF2B5EF4-FFF2-40B4-BE49-F238E27FC236}">
                <a16:creationId xmlns="" xmlns:a16="http://schemas.microsoft.com/office/drawing/2014/main" id="{B51EAB66-DAE1-44E5-815F-1BC64AB55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99" y="0"/>
            <a:ext cx="2950602" cy="6858000"/>
          </a:xfrm>
          <a:prstGeom prst="rect">
            <a:avLst/>
          </a:prstGeom>
        </p:spPr>
      </p:pic>
      <p:sp>
        <p:nvSpPr>
          <p:cNvPr id="12" name="Rectangle 11">
            <a:extLst>
              <a:ext uri="{FF2B5EF4-FFF2-40B4-BE49-F238E27FC236}">
                <a16:creationId xmlns="" xmlns:a16="http://schemas.microsoft.com/office/drawing/2014/main" id="{94FE26A2-E68D-4580-9FBF-DCA0B5F991A0}"/>
              </a:ext>
            </a:extLst>
          </p:cNvPr>
          <p:cNvSpPr/>
          <p:nvPr/>
        </p:nvSpPr>
        <p:spPr>
          <a:xfrm>
            <a:off x="899327" y="2833641"/>
            <a:ext cx="2200589" cy="3587256"/>
          </a:xfrm>
          <a:prstGeom prst="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11" name="Rectangle 10">
            <a:extLst>
              <a:ext uri="{FF2B5EF4-FFF2-40B4-BE49-F238E27FC236}">
                <a16:creationId xmlns="" xmlns:a16="http://schemas.microsoft.com/office/drawing/2014/main" id="{AAA68C92-180E-4A18-9611-8CA2DADDF553}"/>
              </a:ext>
            </a:extLst>
          </p:cNvPr>
          <p:cNvSpPr/>
          <p:nvPr/>
        </p:nvSpPr>
        <p:spPr>
          <a:xfrm>
            <a:off x="1567542" y="3326003"/>
            <a:ext cx="864158" cy="309489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cxnSp>
        <p:nvCxnSpPr>
          <p:cNvPr id="14" name="Straight Arrow Connector 13">
            <a:extLst>
              <a:ext uri="{FF2B5EF4-FFF2-40B4-BE49-F238E27FC236}">
                <a16:creationId xmlns="" xmlns:a16="http://schemas.microsoft.com/office/drawing/2014/main" id="{98D2DB48-7DDC-419F-A36E-C8EC12B8A041}"/>
              </a:ext>
            </a:extLst>
          </p:cNvPr>
          <p:cNvCxnSpPr>
            <a:cxnSpLocks/>
          </p:cNvCxnSpPr>
          <p:nvPr/>
        </p:nvCxnSpPr>
        <p:spPr>
          <a:xfrm flipH="1">
            <a:off x="383511" y="418841"/>
            <a:ext cx="18136" cy="603722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6294672A-0802-45D4-BF34-A639E6608BD8}"/>
              </a:ext>
            </a:extLst>
          </p:cNvPr>
          <p:cNvCxnSpPr>
            <a:cxnSpLocks/>
          </p:cNvCxnSpPr>
          <p:nvPr/>
        </p:nvCxnSpPr>
        <p:spPr>
          <a:xfrm>
            <a:off x="875792" y="5342558"/>
            <a:ext cx="2232267"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4056BA8A-33C5-4AA4-B306-28379C27D902}"/>
              </a:ext>
            </a:extLst>
          </p:cNvPr>
          <p:cNvCxnSpPr>
            <a:cxnSpLocks/>
          </p:cNvCxnSpPr>
          <p:nvPr/>
        </p:nvCxnSpPr>
        <p:spPr>
          <a:xfrm>
            <a:off x="1567542" y="3768132"/>
            <a:ext cx="86415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9860C3EE-4213-4F60-9A18-85A390BCFFE1}"/>
              </a:ext>
            </a:extLst>
          </p:cNvPr>
          <p:cNvSpPr txBox="1"/>
          <p:nvPr/>
        </p:nvSpPr>
        <p:spPr>
          <a:xfrm rot="16200000">
            <a:off x="-51488" y="3209659"/>
            <a:ext cx="641522" cy="307777"/>
          </a:xfrm>
          <a:prstGeom prst="rect">
            <a:avLst/>
          </a:prstGeom>
          <a:noFill/>
        </p:spPr>
        <p:txBody>
          <a:bodyPr wrap="none" rtlCol="0">
            <a:spAutoFit/>
          </a:bodyPr>
          <a:lstStyle/>
          <a:p>
            <a:r>
              <a:rPr lang="en-US" sz="1400" dirty="0"/>
              <a:t>880 m</a:t>
            </a:r>
            <a:endParaRPr lang="nl-BE" sz="1400" dirty="0"/>
          </a:p>
        </p:txBody>
      </p:sp>
      <p:sp>
        <p:nvSpPr>
          <p:cNvPr id="26" name="Rectangle 25">
            <a:extLst>
              <a:ext uri="{FF2B5EF4-FFF2-40B4-BE49-F238E27FC236}">
                <a16:creationId xmlns="" xmlns:a16="http://schemas.microsoft.com/office/drawing/2014/main" id="{D337C560-507F-48D8-BC4A-696E7BC756CB}"/>
              </a:ext>
            </a:extLst>
          </p:cNvPr>
          <p:cNvSpPr/>
          <p:nvPr/>
        </p:nvSpPr>
        <p:spPr>
          <a:xfrm>
            <a:off x="1676218" y="3437453"/>
            <a:ext cx="550151" cy="307777"/>
          </a:xfrm>
          <a:prstGeom prst="rect">
            <a:avLst/>
          </a:prstGeom>
        </p:spPr>
        <p:txBody>
          <a:bodyPr wrap="none">
            <a:spAutoFit/>
          </a:bodyPr>
          <a:lstStyle/>
          <a:p>
            <a:r>
              <a:rPr lang="en-US" sz="1400" dirty="0"/>
              <a:t>18 m</a:t>
            </a:r>
            <a:endParaRPr lang="nl-BE" sz="1400" dirty="0"/>
          </a:p>
        </p:txBody>
      </p:sp>
      <p:sp>
        <p:nvSpPr>
          <p:cNvPr id="27" name="Rectangle 26">
            <a:extLst>
              <a:ext uri="{FF2B5EF4-FFF2-40B4-BE49-F238E27FC236}">
                <a16:creationId xmlns="" xmlns:a16="http://schemas.microsoft.com/office/drawing/2014/main" id="{37255E80-2A3E-40F6-8608-32AD65906B58}"/>
              </a:ext>
            </a:extLst>
          </p:cNvPr>
          <p:cNvSpPr/>
          <p:nvPr/>
        </p:nvSpPr>
        <p:spPr>
          <a:xfrm>
            <a:off x="1716849" y="5079624"/>
            <a:ext cx="550151" cy="307777"/>
          </a:xfrm>
          <a:prstGeom prst="rect">
            <a:avLst/>
          </a:prstGeom>
        </p:spPr>
        <p:txBody>
          <a:bodyPr wrap="none">
            <a:spAutoFit/>
          </a:bodyPr>
          <a:lstStyle/>
          <a:p>
            <a:r>
              <a:rPr lang="en-US" sz="1400" dirty="0"/>
              <a:t>50 m</a:t>
            </a:r>
            <a:endParaRPr lang="nl-BE" sz="1400" dirty="0"/>
          </a:p>
        </p:txBody>
      </p:sp>
      <p:sp>
        <p:nvSpPr>
          <p:cNvPr id="28" name="Rectangle 27">
            <a:extLst>
              <a:ext uri="{FF2B5EF4-FFF2-40B4-BE49-F238E27FC236}">
                <a16:creationId xmlns="" xmlns:a16="http://schemas.microsoft.com/office/drawing/2014/main" id="{27F87B4A-807F-4B79-9A98-7EADE0F8787B}"/>
              </a:ext>
            </a:extLst>
          </p:cNvPr>
          <p:cNvSpPr/>
          <p:nvPr/>
        </p:nvSpPr>
        <p:spPr>
          <a:xfrm>
            <a:off x="1567542" y="6339404"/>
            <a:ext cx="220227" cy="814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Rectangle 28">
            <a:extLst>
              <a:ext uri="{FF2B5EF4-FFF2-40B4-BE49-F238E27FC236}">
                <a16:creationId xmlns="" xmlns:a16="http://schemas.microsoft.com/office/drawing/2014/main" id="{39EF772B-2718-42F3-9C36-225000DCB3A2}"/>
              </a:ext>
            </a:extLst>
          </p:cNvPr>
          <p:cNvSpPr/>
          <p:nvPr/>
        </p:nvSpPr>
        <p:spPr>
          <a:xfrm>
            <a:off x="2211473" y="6339403"/>
            <a:ext cx="220227" cy="814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0" name="Straight Arrow Connector 29">
            <a:extLst>
              <a:ext uri="{FF2B5EF4-FFF2-40B4-BE49-F238E27FC236}">
                <a16:creationId xmlns="" xmlns:a16="http://schemas.microsoft.com/office/drawing/2014/main" id="{C99169B6-330C-46BB-9B39-46EC6A84BE7F}"/>
              </a:ext>
            </a:extLst>
          </p:cNvPr>
          <p:cNvCxnSpPr>
            <a:cxnSpLocks/>
          </p:cNvCxnSpPr>
          <p:nvPr/>
        </p:nvCxnSpPr>
        <p:spPr>
          <a:xfrm>
            <a:off x="1452968" y="3326003"/>
            <a:ext cx="0" cy="309488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799FA930-1F2D-4349-87FC-CAF47DD9F1F8}"/>
              </a:ext>
            </a:extLst>
          </p:cNvPr>
          <p:cNvSpPr txBox="1"/>
          <p:nvPr/>
        </p:nvSpPr>
        <p:spPr>
          <a:xfrm rot="16200000">
            <a:off x="1001854" y="4719559"/>
            <a:ext cx="641522" cy="307777"/>
          </a:xfrm>
          <a:prstGeom prst="rect">
            <a:avLst/>
          </a:prstGeom>
          <a:noFill/>
        </p:spPr>
        <p:txBody>
          <a:bodyPr wrap="square" rtlCol="0">
            <a:spAutoFit/>
          </a:bodyPr>
          <a:lstStyle/>
          <a:p>
            <a:r>
              <a:rPr lang="en-US" sz="1400" dirty="0"/>
              <a:t>150 m</a:t>
            </a:r>
            <a:endParaRPr lang="nl-BE" sz="1400" dirty="0"/>
          </a:p>
        </p:txBody>
      </p:sp>
      <p:sp>
        <p:nvSpPr>
          <p:cNvPr id="19" name="TextBox 18">
            <a:extLst>
              <a:ext uri="{FF2B5EF4-FFF2-40B4-BE49-F238E27FC236}">
                <a16:creationId xmlns="" xmlns:a16="http://schemas.microsoft.com/office/drawing/2014/main" id="{CBD04DCE-E4D3-4889-9C64-3AB9A2A2F2B5}"/>
              </a:ext>
            </a:extLst>
          </p:cNvPr>
          <p:cNvSpPr txBox="1"/>
          <p:nvPr/>
        </p:nvSpPr>
        <p:spPr>
          <a:xfrm rot="16200000">
            <a:off x="701499" y="4429875"/>
            <a:ext cx="641522" cy="307777"/>
          </a:xfrm>
          <a:prstGeom prst="rect">
            <a:avLst/>
          </a:prstGeom>
          <a:noFill/>
        </p:spPr>
        <p:txBody>
          <a:bodyPr wrap="square" rtlCol="0">
            <a:spAutoFit/>
          </a:bodyPr>
          <a:lstStyle/>
          <a:p>
            <a:r>
              <a:rPr lang="en-US" sz="1400" dirty="0"/>
              <a:t>180 m</a:t>
            </a:r>
            <a:endParaRPr lang="nl-BE" sz="1400" dirty="0"/>
          </a:p>
        </p:txBody>
      </p:sp>
      <p:cxnSp>
        <p:nvCxnSpPr>
          <p:cNvPr id="20" name="Straight Arrow Connector 19">
            <a:extLst>
              <a:ext uri="{FF2B5EF4-FFF2-40B4-BE49-F238E27FC236}">
                <a16:creationId xmlns="" xmlns:a16="http://schemas.microsoft.com/office/drawing/2014/main" id="{B91CE50E-CE3B-4757-81F6-8C022944A1B6}"/>
              </a:ext>
            </a:extLst>
          </p:cNvPr>
          <p:cNvCxnSpPr>
            <a:cxnSpLocks/>
          </p:cNvCxnSpPr>
          <p:nvPr/>
        </p:nvCxnSpPr>
        <p:spPr>
          <a:xfrm>
            <a:off x="1166358" y="2833641"/>
            <a:ext cx="0" cy="358725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 xmlns:a16="http://schemas.microsoft.com/office/drawing/2014/main" id="{F45302ED-2AE9-4F83-BC9D-EC383B6EA7A9}"/>
              </a:ext>
            </a:extLst>
          </p:cNvPr>
          <p:cNvSpPr/>
          <p:nvPr/>
        </p:nvSpPr>
        <p:spPr>
          <a:xfrm>
            <a:off x="1716849" y="0"/>
            <a:ext cx="611484" cy="61806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005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par>
                                <p:cTn id="26" presetID="10" presetClass="exit" presetSubtype="0" fill="hold" grpId="0" nodeType="with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xEl>
                                              <p:pRg st="5" end="5"/>
                                            </p:txEl>
                                          </p:spTgt>
                                        </p:tgtEl>
                                        <p:attrNameLst>
                                          <p:attrName>style.visibility</p:attrName>
                                        </p:attrNameLst>
                                      </p:cBhvr>
                                      <p:to>
                                        <p:strVal val="visible"/>
                                      </p:to>
                                    </p:set>
                                    <p:animEffect transition="in" filter="fade">
                                      <p:cBhvr>
                                        <p:cTn id="60" dur="500"/>
                                        <p:tgtEl>
                                          <p:spTgt spid="5">
                                            <p:txEl>
                                              <p:pRg st="5" end="5"/>
                                            </p:txEl>
                                          </p:spTgt>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
                                            <p:txEl>
                                              <p:pRg st="6" end="6"/>
                                            </p:txEl>
                                          </p:spTgt>
                                        </p:tgtEl>
                                        <p:attrNameLst>
                                          <p:attrName>style.visibility</p:attrName>
                                        </p:attrNameLst>
                                      </p:cBhvr>
                                      <p:to>
                                        <p:strVal val="visible"/>
                                      </p:to>
                                    </p:set>
                                    <p:animEffect transition="in" filter="fade">
                                      <p:cBhvr>
                                        <p:cTn id="81" dur="500"/>
                                        <p:tgtEl>
                                          <p:spTgt spid="5">
                                            <p:txEl>
                                              <p:pRg st="6" end="6"/>
                                            </p:tx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
                                            <p:txEl>
                                              <p:pRg st="7" end="7"/>
                                            </p:txEl>
                                          </p:spTgt>
                                        </p:tgtEl>
                                        <p:attrNameLst>
                                          <p:attrName>style.visibility</p:attrName>
                                        </p:attrNameLst>
                                      </p:cBhvr>
                                      <p:to>
                                        <p:strVal val="visible"/>
                                      </p:to>
                                    </p:set>
                                    <p:animEffect transition="in" filter="fade">
                                      <p:cBhvr>
                                        <p:cTn id="84" dur="500"/>
                                        <p:tgtEl>
                                          <p:spTgt spid="5">
                                            <p:txEl>
                                              <p:pRg st="7" end="7"/>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
                                            <p:txEl>
                                              <p:pRg st="8" end="8"/>
                                            </p:txEl>
                                          </p:spTgt>
                                        </p:tgtEl>
                                        <p:attrNameLst>
                                          <p:attrName>style.visibility</p:attrName>
                                        </p:attrNameLst>
                                      </p:cBhvr>
                                      <p:to>
                                        <p:strVal val="visible"/>
                                      </p:to>
                                    </p:set>
                                    <p:animEffect transition="in" filter="fade">
                                      <p:cBhvr>
                                        <p:cTn id="87" dur="500"/>
                                        <p:tgtEl>
                                          <p:spTgt spid="5">
                                            <p:txEl>
                                              <p:pRg st="8" end="8"/>
                                            </p:tx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
                                            <p:txEl>
                                              <p:pRg st="9" end="9"/>
                                            </p:txEl>
                                          </p:spTgt>
                                        </p:tgtEl>
                                        <p:attrNameLst>
                                          <p:attrName>style.visibility</p:attrName>
                                        </p:attrNameLst>
                                      </p:cBhvr>
                                      <p:to>
                                        <p:strVal val="visible"/>
                                      </p:to>
                                    </p:set>
                                    <p:animEffect transition="in" filter="fade">
                                      <p:cBhvr>
                                        <p:cTn id="90" dur="500"/>
                                        <p:tgtEl>
                                          <p:spTgt spid="5">
                                            <p:txEl>
                                              <p:pRg st="9" end="9"/>
                                            </p:tx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
                                            <p:txEl>
                                              <p:pRg st="10" end="10"/>
                                            </p:txEl>
                                          </p:spTgt>
                                        </p:tgtEl>
                                        <p:attrNameLst>
                                          <p:attrName>style.visibility</p:attrName>
                                        </p:attrNameLst>
                                      </p:cBhvr>
                                      <p:to>
                                        <p:strVal val="visible"/>
                                      </p:to>
                                    </p:set>
                                    <p:animEffect transition="in" filter="fade">
                                      <p:cBhvr>
                                        <p:cTn id="93" dur="500"/>
                                        <p:tgtEl>
                                          <p:spTgt spid="5">
                                            <p:txEl>
                                              <p:pRg st="10" end="10"/>
                                            </p:txEl>
                                          </p:spTgt>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animBg="1"/>
      <p:bldP spid="11" grpId="0" animBg="1"/>
      <p:bldP spid="21" grpId="0"/>
      <p:bldP spid="26" grpId="0"/>
      <p:bldP spid="27" grpId="0"/>
      <p:bldP spid="28" grpId="0" animBg="1"/>
      <p:bldP spid="29" grpId="0" animBg="1"/>
      <p:bldP spid="31" grpId="0"/>
      <p:bldP spid="19" grpId="0"/>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611560" y="1196752"/>
            <a:ext cx="5760640" cy="369332"/>
          </a:xfrm>
          <a:prstGeom prst="rect">
            <a:avLst/>
          </a:prstGeom>
          <a:noFill/>
        </p:spPr>
        <p:txBody>
          <a:bodyPr wrap="square" rtlCol="0">
            <a:spAutoFit/>
          </a:bodyPr>
          <a:lstStyle/>
          <a:p>
            <a:r>
              <a:rPr lang="nl-BE" dirty="0"/>
              <a:t>LIERSTART</a:t>
            </a:r>
            <a:endParaRPr 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3" y="2204864"/>
            <a:ext cx="3375248" cy="419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3568" y="2109788"/>
            <a:ext cx="4608512" cy="1754326"/>
          </a:xfrm>
          <a:prstGeom prst="rect">
            <a:avLst/>
          </a:prstGeom>
          <a:noFill/>
        </p:spPr>
        <p:txBody>
          <a:bodyPr wrap="square" rtlCol="0">
            <a:spAutoFit/>
          </a:bodyPr>
          <a:lstStyle/>
          <a:p>
            <a:pPr marL="285750" indent="-285750">
              <a:buFontTx/>
              <a:buChar char="-"/>
            </a:pPr>
            <a:r>
              <a:rPr lang="nl-BE" dirty="0"/>
              <a:t>Veld van ongeveer 1000m x 150m nodig</a:t>
            </a:r>
          </a:p>
          <a:p>
            <a:pPr marL="285750" indent="-285750">
              <a:buFontTx/>
              <a:buChar char="-"/>
            </a:pPr>
            <a:r>
              <a:rPr lang="nl-BE" dirty="0"/>
              <a:t>Motor gemonteerd op (vracht)wagen</a:t>
            </a:r>
          </a:p>
          <a:p>
            <a:pPr marL="285750" indent="-285750">
              <a:buFontTx/>
              <a:buChar char="-"/>
            </a:pPr>
            <a:endParaRPr lang="nl-BE" dirty="0"/>
          </a:p>
          <a:p>
            <a:pPr marL="285750" indent="-285750">
              <a:buFontTx/>
              <a:buChar char="-"/>
            </a:pPr>
            <a:endParaRPr lang="nl-BE" dirty="0"/>
          </a:p>
          <a:p>
            <a:pPr marL="285750" indent="-285750">
              <a:buFontTx/>
              <a:buChar char="-"/>
            </a:pPr>
            <a:endParaRPr lang="nl-BE" dirty="0"/>
          </a:p>
          <a:p>
            <a:pPr marL="285750" indent="-285750">
              <a:buFontTx/>
              <a:buChar char="-"/>
            </a:pPr>
            <a:endParaRPr lang="en-US" dirty="0"/>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368" y="3608082"/>
            <a:ext cx="2661890" cy="2763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549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8194" name="Picture 2" descr="https://www.tost.de/tost-cms/wp-content/uploads/2020/07/weak-links-Nr.-1-7-300x2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1651" y="2235760"/>
            <a:ext cx="3210694" cy="22902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368780578"/>
              </p:ext>
            </p:extLst>
          </p:nvPr>
        </p:nvGraphicFramePr>
        <p:xfrm>
          <a:off x="1547813" y="1700808"/>
          <a:ext cx="2890000" cy="3949898"/>
        </p:xfrm>
        <a:graphic>
          <a:graphicData uri="http://schemas.openxmlformats.org/drawingml/2006/table">
            <a:tbl>
              <a:tblPr/>
              <a:tblGrid>
                <a:gridCol w="612564">
                  <a:extLst>
                    <a:ext uri="{9D8B030D-6E8A-4147-A177-3AD203B41FA5}">
                      <a16:colId xmlns="" xmlns:a16="http://schemas.microsoft.com/office/drawing/2014/main" val="20000"/>
                    </a:ext>
                  </a:extLst>
                </a:gridCol>
                <a:gridCol w="1138718">
                  <a:extLst>
                    <a:ext uri="{9D8B030D-6E8A-4147-A177-3AD203B41FA5}">
                      <a16:colId xmlns="" xmlns:a16="http://schemas.microsoft.com/office/drawing/2014/main" val="20001"/>
                    </a:ext>
                  </a:extLst>
                </a:gridCol>
                <a:gridCol w="1138718">
                  <a:extLst>
                    <a:ext uri="{9D8B030D-6E8A-4147-A177-3AD203B41FA5}">
                      <a16:colId xmlns="" xmlns:a16="http://schemas.microsoft.com/office/drawing/2014/main" val="20002"/>
                    </a:ext>
                  </a:extLst>
                </a:gridCol>
              </a:tblGrid>
              <a:tr h="432013">
                <a:tc>
                  <a:txBody>
                    <a:bodyPr/>
                    <a:lstStyle/>
                    <a:p>
                      <a:pPr algn="ctr"/>
                      <a:r>
                        <a:rPr lang="en-US" sz="1300" b="1" dirty="0" err="1">
                          <a:effectLst/>
                        </a:rPr>
                        <a:t>Kleur</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300" b="1" dirty="0" err="1">
                          <a:effectLst/>
                        </a:rPr>
                        <a:t>Kracht</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502555">
                <a:tc>
                  <a:txBody>
                    <a:bodyPr/>
                    <a:lstStyle/>
                    <a:p>
                      <a:pPr algn="ctr"/>
                      <a:r>
                        <a:rPr lang="nl-BE" sz="1300" dirty="0">
                          <a:effectLst/>
                        </a:rPr>
                        <a:t>Zwart</a:t>
                      </a: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effectLst/>
                        </a:rPr>
                        <a:t>10kN</a:t>
                      </a:r>
                      <a:r>
                        <a:rPr lang="en-US" sz="1300" baseline="0" dirty="0">
                          <a:effectLst/>
                        </a:rPr>
                        <a:t>     </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300" dirty="0">
                          <a:effectLst/>
                        </a:rPr>
                        <a:t>100kgf</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02555">
                <a:tc>
                  <a:txBody>
                    <a:bodyPr/>
                    <a:lstStyle/>
                    <a:p>
                      <a:pPr algn="ctr"/>
                      <a:r>
                        <a:rPr lang="en-US" sz="1300" dirty="0">
                          <a:effectLst/>
                        </a:rPr>
                        <a:t>Bruin</a:t>
                      </a: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300" dirty="0">
                          <a:effectLst/>
                        </a:rPr>
                        <a:t>8,5</a:t>
                      </a:r>
                      <a:r>
                        <a:rPr lang="nl-BE" sz="1300" baseline="0" dirty="0">
                          <a:effectLst/>
                        </a:rPr>
                        <a:t>kN </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300" dirty="0">
                          <a:effectLst/>
                        </a:rPr>
                        <a:t>85kgf</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02555">
                <a:tc>
                  <a:txBody>
                    <a:bodyPr/>
                    <a:lstStyle/>
                    <a:p>
                      <a:pPr algn="ctr"/>
                      <a:r>
                        <a:rPr lang="nl-BE" sz="1300" dirty="0">
                          <a:effectLst/>
                        </a:rPr>
                        <a:t>Rood</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effectLst/>
                        </a:rPr>
                        <a:t>7,5</a:t>
                      </a:r>
                      <a:r>
                        <a:rPr lang="en-US" sz="1300" baseline="0" dirty="0">
                          <a:effectLst/>
                        </a:rPr>
                        <a:t>kN </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300" dirty="0">
                          <a:effectLst/>
                        </a:rPr>
                        <a:t>75kgf</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502555">
                <a:tc>
                  <a:txBody>
                    <a:bodyPr/>
                    <a:lstStyle/>
                    <a:p>
                      <a:pPr algn="ctr"/>
                      <a:r>
                        <a:rPr lang="nl-BE" sz="1300" dirty="0">
                          <a:effectLst/>
                        </a:rPr>
                        <a:t>Blauw</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effectLst/>
                        </a:rPr>
                        <a:t>6</a:t>
                      </a:r>
                      <a:r>
                        <a:rPr lang="en-US" sz="1300" baseline="0" dirty="0">
                          <a:effectLst/>
                        </a:rPr>
                        <a:t>kN</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300" dirty="0">
                          <a:effectLst/>
                        </a:rPr>
                        <a:t>60kgf</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502555">
                <a:tc>
                  <a:txBody>
                    <a:bodyPr/>
                    <a:lstStyle/>
                    <a:p>
                      <a:pPr algn="ctr"/>
                      <a:r>
                        <a:rPr lang="nl-BE" sz="1300" dirty="0">
                          <a:effectLst/>
                        </a:rPr>
                        <a:t>Wit</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effectLst/>
                        </a:rPr>
                        <a:t>5kN</a:t>
                      </a: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300" dirty="0">
                          <a:effectLst/>
                        </a:rPr>
                        <a:t>50kgf</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502555">
                <a:tc>
                  <a:txBody>
                    <a:bodyPr/>
                    <a:lstStyle/>
                    <a:p>
                      <a:pPr algn="ctr"/>
                      <a:r>
                        <a:rPr lang="nl-BE" sz="1300" dirty="0">
                          <a:effectLst/>
                        </a:rPr>
                        <a:t>Geel</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effectLst/>
                        </a:rPr>
                        <a:t>4kN</a:t>
                      </a: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300" dirty="0">
                          <a:effectLst/>
                        </a:rPr>
                        <a:t>40kgf</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502555">
                <a:tc>
                  <a:txBody>
                    <a:bodyPr/>
                    <a:lstStyle/>
                    <a:p>
                      <a:pPr algn="ctr"/>
                      <a:r>
                        <a:rPr lang="nl-BE" sz="1300" dirty="0">
                          <a:effectLst/>
                        </a:rPr>
                        <a:t>Groen</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effectLst/>
                        </a:rPr>
                        <a:t>3kN</a:t>
                      </a: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sz="1300" dirty="0">
                          <a:effectLst/>
                        </a:rPr>
                        <a:t>3kgf</a:t>
                      </a:r>
                      <a:endParaRPr lang="en-US" sz="1300" dirty="0">
                        <a:effectLst/>
                      </a:endParaRPr>
                    </a:p>
                  </a:txBody>
                  <a:tcPr marL="66558" marR="66558" marT="33279" marB="332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12" name="TextBox 11"/>
          <p:cNvSpPr txBox="1"/>
          <p:nvPr/>
        </p:nvSpPr>
        <p:spPr>
          <a:xfrm>
            <a:off x="5066577" y="4581128"/>
            <a:ext cx="3600400" cy="369332"/>
          </a:xfrm>
          <a:prstGeom prst="rect">
            <a:avLst/>
          </a:prstGeom>
          <a:noFill/>
        </p:spPr>
        <p:txBody>
          <a:bodyPr wrap="square" rtlCol="0">
            <a:spAutoFit/>
          </a:bodyPr>
          <a:lstStyle/>
          <a:p>
            <a:r>
              <a:rPr lang="nl-BE" dirty="0"/>
              <a:t>1kN = 1000 Newton of 100kgf</a:t>
            </a:r>
            <a:endParaRPr lang="en-US" dirty="0"/>
          </a:p>
        </p:txBody>
      </p:sp>
    </p:spTree>
    <p:extLst>
      <p:ext uri="{BB962C8B-B14F-4D97-AF65-F5344CB8AC3E}">
        <p14:creationId xmlns:p14="http://schemas.microsoft.com/office/powerpoint/2010/main" val="2339666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7172" name="Picture 4" descr="PPT - Winching Operations PowerPoint Presentation, free download -  ID:2738549">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906" y="844822"/>
            <a:ext cx="7498606" cy="562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16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899592" y="1052736"/>
            <a:ext cx="3312368" cy="369332"/>
          </a:xfrm>
          <a:prstGeom prst="rect">
            <a:avLst/>
          </a:prstGeom>
          <a:noFill/>
        </p:spPr>
        <p:txBody>
          <a:bodyPr wrap="square" rtlCol="0">
            <a:spAutoFit/>
          </a:bodyPr>
          <a:lstStyle/>
          <a:p>
            <a:r>
              <a:rPr lang="nl-BE" dirty="0"/>
              <a:t>HET VOORLOOPSTUK</a:t>
            </a:r>
            <a:endParaRPr lang="en-US" dirty="0"/>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645024"/>
            <a:ext cx="6867128" cy="2575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47813" y="1844824"/>
            <a:ext cx="4320331" cy="1200329"/>
          </a:xfrm>
          <a:prstGeom prst="rect">
            <a:avLst/>
          </a:prstGeom>
          <a:noFill/>
        </p:spPr>
        <p:txBody>
          <a:bodyPr wrap="square" rtlCol="0">
            <a:spAutoFit/>
          </a:bodyPr>
          <a:lstStyle/>
          <a:p>
            <a:pPr marL="285750" indent="-285750">
              <a:buFontTx/>
              <a:buChar char="-"/>
            </a:pPr>
            <a:r>
              <a:rPr lang="nl-BE" dirty="0"/>
              <a:t>Tussen breukstuk en parachute</a:t>
            </a:r>
          </a:p>
          <a:p>
            <a:pPr marL="285750" indent="-285750">
              <a:buFontTx/>
              <a:buChar char="-"/>
            </a:pPr>
            <a:r>
              <a:rPr lang="nl-BE" dirty="0"/>
              <a:t>Geen/weinig elastisch materiaal</a:t>
            </a:r>
          </a:p>
          <a:p>
            <a:pPr marL="285750" indent="-285750">
              <a:buFontTx/>
              <a:buChar char="-"/>
            </a:pPr>
            <a:endParaRPr lang="nl-BE" dirty="0"/>
          </a:p>
          <a:p>
            <a:pPr marL="285750" indent="-285750">
              <a:buFontTx/>
              <a:buChar char="-"/>
            </a:pPr>
            <a:endParaRPr lang="en-US" dirty="0"/>
          </a:p>
        </p:txBody>
      </p:sp>
      <p:pic>
        <p:nvPicPr>
          <p:cNvPr id="22532" name="Picture 4" descr="AEV Soft Shackle - American Expedition Vehicles - AEV">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104" y="1664096"/>
            <a:ext cx="3265562" cy="165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04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827584" y="1124744"/>
            <a:ext cx="2304256" cy="369332"/>
          </a:xfrm>
          <a:prstGeom prst="rect">
            <a:avLst/>
          </a:prstGeom>
          <a:noFill/>
        </p:spPr>
        <p:txBody>
          <a:bodyPr wrap="square" rtlCol="0">
            <a:spAutoFit/>
          </a:bodyPr>
          <a:lstStyle/>
          <a:p>
            <a:r>
              <a:rPr lang="nl-BE" dirty="0"/>
              <a:t>DE KABELPARACHUTE</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2019985"/>
            <a:ext cx="375693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Winch parachutes - TOS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112" y="1988840"/>
            <a:ext cx="29146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77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3" name="TextBox 2"/>
          <p:cNvSpPr txBox="1"/>
          <p:nvPr/>
        </p:nvSpPr>
        <p:spPr>
          <a:xfrm>
            <a:off x="1115616" y="1340768"/>
            <a:ext cx="3024336" cy="369332"/>
          </a:xfrm>
          <a:prstGeom prst="rect">
            <a:avLst/>
          </a:prstGeom>
          <a:noFill/>
        </p:spPr>
        <p:txBody>
          <a:bodyPr wrap="square" rtlCol="0">
            <a:spAutoFit/>
          </a:bodyPr>
          <a:lstStyle/>
          <a:p>
            <a:r>
              <a:rPr lang="nl-BE" dirty="0"/>
              <a:t>DE LIERKABEL</a:t>
            </a:r>
            <a:endParaRPr lang="en-US" dirty="0"/>
          </a:p>
        </p:txBody>
      </p:sp>
      <p:sp>
        <p:nvSpPr>
          <p:cNvPr id="4" name="TextBox 3"/>
          <p:cNvSpPr txBox="1"/>
          <p:nvPr/>
        </p:nvSpPr>
        <p:spPr>
          <a:xfrm>
            <a:off x="1187624" y="1988840"/>
            <a:ext cx="4248472" cy="2308324"/>
          </a:xfrm>
          <a:prstGeom prst="rect">
            <a:avLst/>
          </a:prstGeom>
          <a:noFill/>
        </p:spPr>
        <p:txBody>
          <a:bodyPr wrap="square" rtlCol="0">
            <a:spAutoFit/>
          </a:bodyPr>
          <a:lstStyle/>
          <a:p>
            <a:pPr marL="285750" indent="-285750">
              <a:buFontTx/>
              <a:buChar char="-"/>
            </a:pPr>
            <a:r>
              <a:rPr lang="nl-BE" dirty="0"/>
              <a:t>Voldoende lang</a:t>
            </a:r>
          </a:p>
          <a:p>
            <a:pPr marL="285750" indent="-285750">
              <a:buFontTx/>
              <a:buChar char="-"/>
            </a:pPr>
            <a:r>
              <a:rPr lang="nl-BE" dirty="0"/>
              <a:t>Treksterkte </a:t>
            </a:r>
          </a:p>
          <a:p>
            <a:pPr marL="285750" indent="-285750">
              <a:buFontTx/>
              <a:buChar char="-"/>
            </a:pPr>
            <a:r>
              <a:rPr lang="nl-BE" dirty="0"/>
              <a:t>Stalen kabel VS kunststofkabels</a:t>
            </a:r>
          </a:p>
          <a:p>
            <a:pPr marL="285750" indent="-285750">
              <a:buFontTx/>
              <a:buChar char="-"/>
            </a:pPr>
            <a:r>
              <a:rPr lang="nl-BE" dirty="0"/>
              <a:t>Veiligheidszones</a:t>
            </a:r>
          </a:p>
          <a:p>
            <a:pPr marL="742950" lvl="1" indent="-285750">
              <a:buFontTx/>
              <a:buChar char="-"/>
            </a:pPr>
            <a:r>
              <a:rPr lang="nl-BE" dirty="0"/>
              <a:t>10m rondom lier</a:t>
            </a:r>
          </a:p>
          <a:p>
            <a:pPr marL="742950" lvl="1" indent="-285750">
              <a:buFontTx/>
              <a:buChar char="-"/>
            </a:pPr>
            <a:r>
              <a:rPr lang="nl-BE" dirty="0"/>
              <a:t>25m weerszijde kabel</a:t>
            </a:r>
          </a:p>
          <a:p>
            <a:pPr marL="0" lvl="1" indent="-285750">
              <a:buFontTx/>
              <a:buChar char="-"/>
            </a:pPr>
            <a:r>
              <a:rPr lang="nl-BE" dirty="0"/>
              <a:t>Kabelherstellingen</a:t>
            </a:r>
          </a:p>
          <a:p>
            <a:pPr marL="0" lvl="1" indent="-285750">
              <a:buFontTx/>
              <a:buChar char="-"/>
            </a:pPr>
            <a:endParaRPr lang="nl-BE" dirty="0"/>
          </a:p>
        </p:txBody>
      </p:sp>
      <p:pic>
        <p:nvPicPr>
          <p:cNvPr id="2050" name="Picture 2" descr="Pilots warned to stay clear of gliding sites - FLYER">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1997" y="1520143"/>
            <a:ext cx="3314753"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49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1844824"/>
            <a:ext cx="3392987" cy="400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73906" y="1412776"/>
            <a:ext cx="4158134" cy="369332"/>
          </a:xfrm>
          <a:prstGeom prst="rect">
            <a:avLst/>
          </a:prstGeom>
          <a:noFill/>
        </p:spPr>
        <p:txBody>
          <a:bodyPr wrap="square" rtlCol="0">
            <a:spAutoFit/>
          </a:bodyPr>
          <a:lstStyle/>
          <a:p>
            <a:r>
              <a:rPr lang="nl-BE" dirty="0"/>
              <a:t>KABELGELEIDING EN KAPMECHANISME</a:t>
            </a:r>
            <a:endParaRPr lang="en-US" dirty="0"/>
          </a:p>
        </p:txBody>
      </p:sp>
      <p:sp>
        <p:nvSpPr>
          <p:cNvPr id="3" name="TextBox 2"/>
          <p:cNvSpPr txBox="1"/>
          <p:nvPr/>
        </p:nvSpPr>
        <p:spPr>
          <a:xfrm>
            <a:off x="1259632" y="2420888"/>
            <a:ext cx="3312368" cy="646331"/>
          </a:xfrm>
          <a:prstGeom prst="rect">
            <a:avLst/>
          </a:prstGeom>
          <a:noFill/>
        </p:spPr>
        <p:txBody>
          <a:bodyPr wrap="square" rtlCol="0">
            <a:spAutoFit/>
          </a:bodyPr>
          <a:lstStyle/>
          <a:p>
            <a:pPr marL="285750" indent="-285750">
              <a:buFontTx/>
              <a:buChar char="-"/>
            </a:pPr>
            <a:r>
              <a:rPr lang="nl-BE" dirty="0"/>
              <a:t>Geleid kabel naar trommel</a:t>
            </a:r>
          </a:p>
          <a:p>
            <a:pPr marL="285750" indent="-285750">
              <a:buFontTx/>
              <a:buChar char="-"/>
            </a:pPr>
            <a:endParaRPr lang="en-US" dirty="0"/>
          </a:p>
        </p:txBody>
      </p:sp>
    </p:spTree>
    <p:extLst>
      <p:ext uri="{BB962C8B-B14F-4D97-AF65-F5344CB8AC3E}">
        <p14:creationId xmlns:p14="http://schemas.microsoft.com/office/powerpoint/2010/main" val="3033324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12" name="Tekstvak 11"/>
          <p:cNvSpPr txBox="1"/>
          <p:nvPr/>
        </p:nvSpPr>
        <p:spPr>
          <a:xfrm>
            <a:off x="0" y="692696"/>
            <a:ext cx="9144000" cy="523220"/>
          </a:xfrm>
          <a:prstGeom prst="rect">
            <a:avLst/>
          </a:prstGeom>
          <a:noFill/>
        </p:spPr>
        <p:txBody>
          <a:bodyPr wrap="square" rtlCol="0">
            <a:spAutoFit/>
          </a:bodyPr>
          <a:lstStyle/>
          <a:p>
            <a:pPr lvl="0">
              <a:buClr>
                <a:srgbClr val="FF0000"/>
              </a:buClr>
            </a:pPr>
            <a:r>
              <a:rPr lang="nl-NL" sz="2800" b="1" dirty="0"/>
              <a:t>6.1 Algemene voorschriften</a:t>
            </a:r>
            <a:endParaRPr lang="nl-NL" sz="2800" dirty="0"/>
          </a:p>
        </p:txBody>
      </p:sp>
      <p:sp>
        <p:nvSpPr>
          <p:cNvPr id="3" name="TextBox 2"/>
          <p:cNvSpPr txBox="1"/>
          <p:nvPr/>
        </p:nvSpPr>
        <p:spPr>
          <a:xfrm>
            <a:off x="539552" y="1412776"/>
            <a:ext cx="7488832" cy="2585323"/>
          </a:xfrm>
          <a:prstGeom prst="rect">
            <a:avLst/>
          </a:prstGeom>
          <a:noFill/>
        </p:spPr>
        <p:txBody>
          <a:bodyPr wrap="square" rtlCol="0">
            <a:spAutoFit/>
          </a:bodyPr>
          <a:lstStyle/>
          <a:p>
            <a:pPr marL="285750" indent="-285750">
              <a:buFontTx/>
              <a:buChar char="-"/>
            </a:pPr>
            <a:r>
              <a:rPr lang="nl-BE" dirty="0"/>
              <a:t>LOOK OUT</a:t>
            </a:r>
          </a:p>
          <a:p>
            <a:pPr marL="742950" lvl="1" indent="-285750">
              <a:buFontTx/>
              <a:buChar char="-"/>
            </a:pPr>
            <a:r>
              <a:rPr lang="nl-BE" dirty="0"/>
              <a:t>In ALLE richtingen kijken</a:t>
            </a:r>
          </a:p>
          <a:p>
            <a:pPr marL="285750" indent="-285750">
              <a:buFontTx/>
              <a:buChar char="-"/>
            </a:pPr>
            <a:r>
              <a:rPr lang="nl-BE" dirty="0"/>
              <a:t>Achter startende vliegtuigen lopen</a:t>
            </a:r>
          </a:p>
          <a:p>
            <a:pPr marL="742950" lvl="1" indent="-285750">
              <a:buFontTx/>
              <a:buChar char="-"/>
            </a:pPr>
            <a:endParaRPr lang="nl-BE" dirty="0"/>
          </a:p>
          <a:p>
            <a:pPr marL="285750" indent="-285750">
              <a:buFontTx/>
              <a:buChar char="-"/>
            </a:pPr>
            <a:r>
              <a:rPr lang="nl-BE" dirty="0"/>
              <a:t>Uit de buurt van lierkabels blijven</a:t>
            </a:r>
          </a:p>
          <a:p>
            <a:pPr marL="285750" indent="-285750">
              <a:buFontTx/>
              <a:buChar char="-"/>
            </a:pPr>
            <a:r>
              <a:rPr lang="nl-BE" dirty="0"/>
              <a:t>Goede uitrusting</a:t>
            </a:r>
          </a:p>
          <a:p>
            <a:pPr marL="285750" indent="-285750">
              <a:buFontTx/>
              <a:buChar char="-"/>
            </a:pPr>
            <a:endParaRPr lang="nl-BE" dirty="0"/>
          </a:p>
          <a:p>
            <a:pPr marL="285750" indent="-285750">
              <a:buFontTx/>
              <a:buChar char="-"/>
            </a:pPr>
            <a:endParaRPr lang="nl-BE" dirty="0"/>
          </a:p>
          <a:p>
            <a:endParaRPr lang="nl-BE" dirty="0"/>
          </a:p>
        </p:txBody>
      </p:sp>
      <p:sp>
        <p:nvSpPr>
          <p:cNvPr id="2" name="TextBox 1"/>
          <p:cNvSpPr txBox="1"/>
          <p:nvPr/>
        </p:nvSpPr>
        <p:spPr>
          <a:xfrm>
            <a:off x="1691680" y="4437112"/>
            <a:ext cx="2197978" cy="923330"/>
          </a:xfrm>
          <a:prstGeom prst="rect">
            <a:avLst/>
          </a:prstGeom>
          <a:noFill/>
        </p:spPr>
        <p:txBody>
          <a:bodyPr wrap="square" rtlCol="0">
            <a:spAutoFit/>
          </a:bodyPr>
          <a:lstStyle/>
          <a:p>
            <a:pPr marL="285750" indent="-285750">
              <a:buFontTx/>
              <a:buChar char="-"/>
            </a:pPr>
            <a:r>
              <a:rPr lang="nl-BE" dirty="0"/>
              <a:t>LOOK OUT</a:t>
            </a:r>
          </a:p>
          <a:p>
            <a:pPr marL="285750" indent="-285750">
              <a:buFontTx/>
              <a:buChar char="-"/>
            </a:pPr>
            <a:r>
              <a:rPr lang="nl-BE" dirty="0"/>
              <a:t>VOORBEREIDING</a:t>
            </a:r>
          </a:p>
          <a:p>
            <a:pPr marL="285750" indent="-285750">
              <a:buFontTx/>
              <a:buChar char="-"/>
            </a:pPr>
            <a:endParaRPr lang="en-US" dirty="0"/>
          </a:p>
        </p:txBody>
      </p:sp>
    </p:spTree>
    <p:extLst>
      <p:ext uri="{BB962C8B-B14F-4D97-AF65-F5344CB8AC3E}">
        <p14:creationId xmlns:p14="http://schemas.microsoft.com/office/powerpoint/2010/main" val="4019897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3" name="TextBox 2"/>
          <p:cNvSpPr txBox="1"/>
          <p:nvPr/>
        </p:nvSpPr>
        <p:spPr>
          <a:xfrm>
            <a:off x="899592" y="1124744"/>
            <a:ext cx="3168352" cy="369332"/>
          </a:xfrm>
          <a:prstGeom prst="rect">
            <a:avLst/>
          </a:prstGeom>
          <a:noFill/>
        </p:spPr>
        <p:txBody>
          <a:bodyPr wrap="square" rtlCol="0">
            <a:spAutoFit/>
          </a:bodyPr>
          <a:lstStyle/>
          <a:p>
            <a:r>
              <a:rPr lang="nl-BE" dirty="0"/>
              <a:t>Kabel inhaken</a:t>
            </a:r>
            <a:endParaRPr lang="en-US" dirty="0"/>
          </a:p>
        </p:txBody>
      </p:sp>
      <p:sp>
        <p:nvSpPr>
          <p:cNvPr id="4" name="TextBox 3"/>
          <p:cNvSpPr txBox="1"/>
          <p:nvPr/>
        </p:nvSpPr>
        <p:spPr>
          <a:xfrm>
            <a:off x="993551" y="1554113"/>
            <a:ext cx="6192688" cy="2308324"/>
          </a:xfrm>
          <a:prstGeom prst="rect">
            <a:avLst/>
          </a:prstGeom>
          <a:noFill/>
        </p:spPr>
        <p:txBody>
          <a:bodyPr wrap="square" rtlCol="0">
            <a:spAutoFit/>
          </a:bodyPr>
          <a:lstStyle/>
          <a:p>
            <a:pPr marL="285750" indent="-285750">
              <a:buFontTx/>
              <a:buChar char="-"/>
            </a:pPr>
            <a:r>
              <a:rPr lang="nl-BE" dirty="0"/>
              <a:t>Lierkabel laten liggen indien zwaailicht aan</a:t>
            </a:r>
          </a:p>
          <a:p>
            <a:pPr marL="285750" indent="-285750">
              <a:buFontTx/>
              <a:buChar char="-"/>
            </a:pPr>
            <a:r>
              <a:rPr lang="nl-BE" dirty="0"/>
              <a:t>Voorloopstuk goed leggen</a:t>
            </a:r>
          </a:p>
          <a:p>
            <a:pPr marL="285750" indent="-285750">
              <a:buFontTx/>
              <a:buChar char="-"/>
            </a:pPr>
            <a:r>
              <a:rPr lang="nl-BE" dirty="0"/>
              <a:t>Juiste breukstuk nemen en tonen</a:t>
            </a:r>
          </a:p>
          <a:p>
            <a:pPr marL="285750" indent="-285750">
              <a:buFontTx/>
              <a:buChar char="-"/>
            </a:pPr>
            <a:r>
              <a:rPr lang="nl-BE" dirty="0"/>
              <a:t>Stuur iedereen weg</a:t>
            </a:r>
          </a:p>
          <a:p>
            <a:pPr marL="285750" indent="-285750">
              <a:buFontTx/>
              <a:buChar char="-"/>
            </a:pPr>
            <a:r>
              <a:rPr lang="nl-BE" dirty="0"/>
              <a:t>Kabel inhaken</a:t>
            </a:r>
          </a:p>
          <a:p>
            <a:pPr marL="285750" indent="-285750">
              <a:buFontTx/>
              <a:buChar char="-"/>
            </a:pPr>
            <a:r>
              <a:rPr lang="nl-BE" dirty="0"/>
              <a:t>Kabel aantrekken</a:t>
            </a:r>
          </a:p>
          <a:p>
            <a:pPr marL="285750" indent="-285750">
              <a:buFontTx/>
              <a:buChar char="-"/>
            </a:pPr>
            <a:endParaRPr lang="nl-BE" dirty="0"/>
          </a:p>
          <a:p>
            <a:pPr marL="285750" indent="-285750">
              <a:buFontTx/>
              <a:buChar char="-"/>
            </a:pPr>
            <a:endParaRPr lang="en-US" dirty="0"/>
          </a:p>
        </p:txBody>
      </p:sp>
      <p:sp>
        <p:nvSpPr>
          <p:cNvPr id="5" name="TextBox 4"/>
          <p:cNvSpPr txBox="1"/>
          <p:nvPr/>
        </p:nvSpPr>
        <p:spPr>
          <a:xfrm>
            <a:off x="937688" y="3640334"/>
            <a:ext cx="1440160" cy="369332"/>
          </a:xfrm>
          <a:prstGeom prst="rect">
            <a:avLst/>
          </a:prstGeom>
          <a:noFill/>
        </p:spPr>
        <p:txBody>
          <a:bodyPr wrap="square" rtlCol="0">
            <a:spAutoFit/>
          </a:bodyPr>
          <a:lstStyle/>
          <a:p>
            <a:r>
              <a:rPr lang="nl-BE" dirty="0" err="1"/>
              <a:t>Tiplopen</a:t>
            </a:r>
            <a:endParaRPr lang="en-US" dirty="0"/>
          </a:p>
        </p:txBody>
      </p:sp>
      <p:sp>
        <p:nvSpPr>
          <p:cNvPr id="6" name="TextBox 5"/>
          <p:cNvSpPr txBox="1"/>
          <p:nvPr/>
        </p:nvSpPr>
        <p:spPr>
          <a:xfrm>
            <a:off x="1043607" y="4077072"/>
            <a:ext cx="4032299" cy="923330"/>
          </a:xfrm>
          <a:prstGeom prst="rect">
            <a:avLst/>
          </a:prstGeom>
          <a:noFill/>
        </p:spPr>
        <p:txBody>
          <a:bodyPr wrap="square" rtlCol="0">
            <a:spAutoFit/>
          </a:bodyPr>
          <a:lstStyle/>
          <a:p>
            <a:pPr marL="285750" indent="-285750">
              <a:buFontTx/>
              <a:buChar char="-"/>
            </a:pPr>
            <a:r>
              <a:rPr lang="nl-BE" dirty="0"/>
              <a:t>Vleugel horizontaal</a:t>
            </a:r>
          </a:p>
          <a:p>
            <a:pPr marL="285750" indent="-285750">
              <a:buFontTx/>
              <a:buChar char="-"/>
            </a:pPr>
            <a:r>
              <a:rPr lang="nl-BE" dirty="0"/>
              <a:t>Look out!</a:t>
            </a:r>
          </a:p>
          <a:p>
            <a:pPr marL="285750" indent="-285750">
              <a:buFontTx/>
              <a:buChar char="-"/>
            </a:pPr>
            <a:r>
              <a:rPr lang="nl-BE" dirty="0"/>
              <a:t>Tip loslaten</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928" y="1448748"/>
            <a:ext cx="3053399" cy="251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1444" y="4204325"/>
            <a:ext cx="3191558" cy="2063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93551" y="5236262"/>
            <a:ext cx="2592288" cy="369332"/>
          </a:xfrm>
          <a:prstGeom prst="rect">
            <a:avLst/>
          </a:prstGeom>
          <a:noFill/>
        </p:spPr>
        <p:txBody>
          <a:bodyPr wrap="square" rtlCol="0">
            <a:spAutoFit/>
          </a:bodyPr>
          <a:lstStyle/>
          <a:p>
            <a:r>
              <a:rPr lang="nl-BE" dirty="0"/>
              <a:t>Afbreken start</a:t>
            </a:r>
            <a:endParaRPr lang="en-US" dirty="0"/>
          </a:p>
        </p:txBody>
      </p:sp>
      <p:sp>
        <p:nvSpPr>
          <p:cNvPr id="8" name="TextBox 7"/>
          <p:cNvSpPr txBox="1"/>
          <p:nvPr/>
        </p:nvSpPr>
        <p:spPr>
          <a:xfrm>
            <a:off x="1094812" y="5605594"/>
            <a:ext cx="2630026" cy="1200329"/>
          </a:xfrm>
          <a:prstGeom prst="rect">
            <a:avLst/>
          </a:prstGeom>
          <a:noFill/>
        </p:spPr>
        <p:txBody>
          <a:bodyPr wrap="square" rtlCol="0">
            <a:spAutoFit/>
          </a:bodyPr>
          <a:lstStyle/>
          <a:p>
            <a:pPr marL="285750" indent="-285750">
              <a:buFontTx/>
              <a:buChar char="-"/>
            </a:pPr>
            <a:r>
              <a:rPr lang="nl-BE" dirty="0"/>
              <a:t>“STOP”</a:t>
            </a:r>
          </a:p>
          <a:p>
            <a:pPr marL="285750" indent="-285750">
              <a:buFontTx/>
              <a:buChar char="-"/>
            </a:pPr>
            <a:r>
              <a:rPr lang="nl-BE" dirty="0"/>
              <a:t>Loshaken</a:t>
            </a:r>
          </a:p>
          <a:p>
            <a:pPr marL="285750" indent="-285750">
              <a:buFontTx/>
              <a:buChar char="-"/>
            </a:pPr>
            <a:r>
              <a:rPr lang="nl-BE" dirty="0"/>
              <a:t>Tip neerleggen</a:t>
            </a:r>
          </a:p>
          <a:p>
            <a:pPr marL="285750" indent="-285750">
              <a:buFontTx/>
              <a:buChar char="-"/>
            </a:pPr>
            <a:endParaRPr lang="en-US" dirty="0"/>
          </a:p>
        </p:txBody>
      </p:sp>
    </p:spTree>
    <p:extLst>
      <p:ext uri="{BB962C8B-B14F-4D97-AF65-F5344CB8AC3E}">
        <p14:creationId xmlns:p14="http://schemas.microsoft.com/office/powerpoint/2010/main" val="3459079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683568" y="1412776"/>
            <a:ext cx="1943745" cy="369332"/>
          </a:xfrm>
          <a:prstGeom prst="rect">
            <a:avLst/>
          </a:prstGeom>
          <a:noFill/>
        </p:spPr>
        <p:txBody>
          <a:bodyPr wrap="square" rtlCol="0">
            <a:spAutoFit/>
          </a:bodyPr>
          <a:lstStyle/>
          <a:p>
            <a:r>
              <a:rPr lang="nl-BE" dirty="0"/>
              <a:t>De kabelrijder</a:t>
            </a:r>
            <a:endParaRPr lang="en-US" dirty="0"/>
          </a:p>
        </p:txBody>
      </p:sp>
      <p:sp>
        <p:nvSpPr>
          <p:cNvPr id="3" name="TextBox 2"/>
          <p:cNvSpPr txBox="1"/>
          <p:nvPr/>
        </p:nvSpPr>
        <p:spPr>
          <a:xfrm>
            <a:off x="971600" y="2276872"/>
            <a:ext cx="3384376" cy="1200329"/>
          </a:xfrm>
          <a:prstGeom prst="rect">
            <a:avLst/>
          </a:prstGeom>
          <a:noFill/>
        </p:spPr>
        <p:txBody>
          <a:bodyPr wrap="square" rtlCol="0">
            <a:spAutoFit/>
          </a:bodyPr>
          <a:lstStyle/>
          <a:p>
            <a:pPr marL="285750" indent="-285750">
              <a:buFontTx/>
              <a:buChar char="-"/>
            </a:pPr>
            <a:r>
              <a:rPr lang="nl-BE" dirty="0"/>
              <a:t>Passagiers beschermd?</a:t>
            </a:r>
          </a:p>
          <a:p>
            <a:pPr marL="285750" indent="-285750">
              <a:buFontTx/>
              <a:buChar char="-"/>
            </a:pPr>
            <a:r>
              <a:rPr lang="nl-BE" dirty="0"/>
              <a:t>Rechtdoor rijden!</a:t>
            </a:r>
          </a:p>
          <a:p>
            <a:pPr marL="285750" indent="-285750">
              <a:buFontTx/>
              <a:buChar char="-"/>
            </a:pPr>
            <a:r>
              <a:rPr lang="nl-BE" dirty="0"/>
              <a:t>Constante snelheid</a:t>
            </a:r>
          </a:p>
          <a:p>
            <a:pPr marL="285750" indent="-285750">
              <a:buFontTx/>
              <a:buChar char="-"/>
            </a:pPr>
            <a:endParaRPr lang="en-US" dirty="0"/>
          </a:p>
        </p:txBody>
      </p:sp>
    </p:spTree>
    <p:extLst>
      <p:ext uri="{BB962C8B-B14F-4D97-AF65-F5344CB8AC3E}">
        <p14:creationId xmlns:p14="http://schemas.microsoft.com/office/powerpoint/2010/main" val="1806834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906" y="2996952"/>
            <a:ext cx="7522744" cy="352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73906" y="1228110"/>
            <a:ext cx="2808312" cy="369332"/>
          </a:xfrm>
          <a:prstGeom prst="rect">
            <a:avLst/>
          </a:prstGeom>
          <a:noFill/>
        </p:spPr>
        <p:txBody>
          <a:bodyPr wrap="square" rtlCol="0">
            <a:spAutoFit/>
          </a:bodyPr>
          <a:lstStyle/>
          <a:p>
            <a:r>
              <a:rPr lang="nl-BE" dirty="0"/>
              <a:t>Fases lierstart</a:t>
            </a:r>
            <a:endParaRPr lang="en-US" dirty="0"/>
          </a:p>
        </p:txBody>
      </p:sp>
      <p:sp>
        <p:nvSpPr>
          <p:cNvPr id="3" name="TextBox 2"/>
          <p:cNvSpPr txBox="1"/>
          <p:nvPr/>
        </p:nvSpPr>
        <p:spPr>
          <a:xfrm>
            <a:off x="1170799" y="1700808"/>
            <a:ext cx="2376264" cy="1477328"/>
          </a:xfrm>
          <a:prstGeom prst="rect">
            <a:avLst/>
          </a:prstGeom>
          <a:noFill/>
        </p:spPr>
        <p:txBody>
          <a:bodyPr wrap="square" rtlCol="0">
            <a:spAutoFit/>
          </a:bodyPr>
          <a:lstStyle/>
          <a:p>
            <a:pPr marL="342900" indent="-342900">
              <a:buAutoNum type="arabicParenR"/>
            </a:pPr>
            <a:r>
              <a:rPr lang="nl-BE" dirty="0" err="1"/>
              <a:t>Grondrol</a:t>
            </a:r>
            <a:endParaRPr lang="nl-BE" dirty="0"/>
          </a:p>
          <a:p>
            <a:pPr marL="342900" indent="-342900">
              <a:buAutoNum type="arabicParenR"/>
            </a:pPr>
            <a:r>
              <a:rPr lang="nl-BE" dirty="0"/>
              <a:t>Begin lierstart</a:t>
            </a:r>
          </a:p>
          <a:p>
            <a:pPr marL="342900" indent="-342900">
              <a:buAutoNum type="arabicParenR"/>
            </a:pPr>
            <a:r>
              <a:rPr lang="nl-BE" dirty="0"/>
              <a:t>Tijdens lierstart</a:t>
            </a:r>
          </a:p>
          <a:p>
            <a:pPr marL="342900" indent="-342900">
              <a:buAutoNum type="arabicParenR"/>
            </a:pPr>
            <a:r>
              <a:rPr lang="nl-BE" dirty="0"/>
              <a:t>Einde lierstart</a:t>
            </a:r>
          </a:p>
          <a:p>
            <a:endParaRPr lang="en-US" dirty="0"/>
          </a:p>
        </p:txBody>
      </p:sp>
    </p:spTree>
    <p:extLst>
      <p:ext uri="{BB962C8B-B14F-4D97-AF65-F5344CB8AC3E}">
        <p14:creationId xmlns:p14="http://schemas.microsoft.com/office/powerpoint/2010/main" val="197882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827584" y="1412776"/>
            <a:ext cx="2304256" cy="369332"/>
          </a:xfrm>
          <a:prstGeom prst="rect">
            <a:avLst/>
          </a:prstGeom>
          <a:noFill/>
        </p:spPr>
        <p:txBody>
          <a:bodyPr wrap="square" rtlCol="0">
            <a:spAutoFit/>
          </a:bodyPr>
          <a:lstStyle/>
          <a:p>
            <a:r>
              <a:rPr lang="nl-BE" dirty="0"/>
              <a:t>1) </a:t>
            </a:r>
            <a:r>
              <a:rPr lang="nl-BE" dirty="0" err="1"/>
              <a:t>Grondrol</a:t>
            </a:r>
            <a:endParaRPr lang="en-US" dirty="0"/>
          </a:p>
        </p:txBody>
      </p:sp>
      <p:sp>
        <p:nvSpPr>
          <p:cNvPr id="3" name="TextBox 2"/>
          <p:cNvSpPr txBox="1"/>
          <p:nvPr/>
        </p:nvSpPr>
        <p:spPr>
          <a:xfrm>
            <a:off x="1200465" y="1965235"/>
            <a:ext cx="3600400" cy="1200329"/>
          </a:xfrm>
          <a:prstGeom prst="rect">
            <a:avLst/>
          </a:prstGeom>
          <a:noFill/>
        </p:spPr>
        <p:txBody>
          <a:bodyPr wrap="square" rtlCol="0">
            <a:spAutoFit/>
          </a:bodyPr>
          <a:lstStyle/>
          <a:p>
            <a:pPr marL="285750" indent="-285750">
              <a:buFontTx/>
              <a:buChar char="-"/>
            </a:pPr>
            <a:r>
              <a:rPr lang="nl-BE" dirty="0"/>
              <a:t>Vleugels horizontaal</a:t>
            </a:r>
          </a:p>
          <a:p>
            <a:pPr marL="285750" indent="-285750">
              <a:buFontTx/>
              <a:buChar char="-"/>
            </a:pPr>
            <a:r>
              <a:rPr lang="nl-BE" dirty="0"/>
              <a:t>Linkerhand bij ontkoppelknop</a:t>
            </a:r>
          </a:p>
          <a:p>
            <a:pPr marL="285750" indent="-285750">
              <a:buFontTx/>
              <a:buChar char="-"/>
            </a:pPr>
            <a:r>
              <a:rPr lang="nl-BE" dirty="0"/>
              <a:t>Stuurknuppel neutraal</a:t>
            </a:r>
          </a:p>
          <a:p>
            <a:pPr marL="285750" indent="-285750">
              <a:buFontTx/>
              <a:buChar char="-"/>
            </a:pPr>
            <a:r>
              <a:rPr lang="nl-BE" dirty="0" smtClean="0"/>
              <a:t>Voetenstuur voor de startrichting</a:t>
            </a:r>
            <a:endParaRPr lang="en-US" dirty="0"/>
          </a:p>
        </p:txBody>
      </p:sp>
    </p:spTree>
    <p:extLst>
      <p:ext uri="{BB962C8B-B14F-4D97-AF65-F5344CB8AC3E}">
        <p14:creationId xmlns:p14="http://schemas.microsoft.com/office/powerpoint/2010/main" val="359718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539552" y="1124744"/>
            <a:ext cx="3096344" cy="369332"/>
          </a:xfrm>
          <a:prstGeom prst="rect">
            <a:avLst/>
          </a:prstGeom>
          <a:noFill/>
        </p:spPr>
        <p:txBody>
          <a:bodyPr wrap="square" rtlCol="0">
            <a:spAutoFit/>
          </a:bodyPr>
          <a:lstStyle/>
          <a:p>
            <a:r>
              <a:rPr lang="nl-BE" dirty="0"/>
              <a:t>2) Begin lierstart</a:t>
            </a:r>
            <a:endParaRPr lang="en-US" dirty="0"/>
          </a:p>
        </p:txBody>
      </p:sp>
      <p:sp>
        <p:nvSpPr>
          <p:cNvPr id="3" name="TextBox 2"/>
          <p:cNvSpPr txBox="1"/>
          <p:nvPr/>
        </p:nvSpPr>
        <p:spPr>
          <a:xfrm>
            <a:off x="899592" y="1558533"/>
            <a:ext cx="4392339" cy="923330"/>
          </a:xfrm>
          <a:prstGeom prst="rect">
            <a:avLst/>
          </a:prstGeom>
          <a:noFill/>
        </p:spPr>
        <p:txBody>
          <a:bodyPr wrap="square" rtlCol="0">
            <a:spAutoFit/>
          </a:bodyPr>
          <a:lstStyle/>
          <a:p>
            <a:pPr marL="285750" indent="-285750">
              <a:buFontTx/>
              <a:buChar char="-"/>
            </a:pPr>
            <a:r>
              <a:rPr lang="nl-BE" dirty="0"/>
              <a:t>Nooit steil starten</a:t>
            </a:r>
          </a:p>
          <a:p>
            <a:pPr marL="285750" indent="-285750">
              <a:buFontTx/>
              <a:buChar char="-"/>
            </a:pPr>
            <a:r>
              <a:rPr lang="nl-BE" dirty="0"/>
              <a:t>Geleidelijk klimstand vergroten</a:t>
            </a:r>
          </a:p>
          <a:p>
            <a:pPr marL="285750" indent="-285750">
              <a:buFontTx/>
              <a:buChar char="-"/>
            </a:pPr>
            <a:r>
              <a:rPr lang="nl-BE" dirty="0"/>
              <a:t>kabelbreuk</a:t>
            </a:r>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313" y="4273303"/>
            <a:ext cx="57150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007" y="2481863"/>
            <a:ext cx="57150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655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773906" y="1340768"/>
            <a:ext cx="2357934" cy="369332"/>
          </a:xfrm>
          <a:prstGeom prst="rect">
            <a:avLst/>
          </a:prstGeom>
          <a:noFill/>
        </p:spPr>
        <p:txBody>
          <a:bodyPr wrap="square" rtlCol="0">
            <a:spAutoFit/>
          </a:bodyPr>
          <a:lstStyle/>
          <a:p>
            <a:r>
              <a:rPr lang="nl-BE" dirty="0"/>
              <a:t>3) Tijdens de lierstart</a:t>
            </a:r>
            <a:endParaRPr lang="en-US" dirty="0"/>
          </a:p>
        </p:txBody>
      </p:sp>
      <p:sp>
        <p:nvSpPr>
          <p:cNvPr id="3" name="TextBox 2"/>
          <p:cNvSpPr txBox="1"/>
          <p:nvPr/>
        </p:nvSpPr>
        <p:spPr>
          <a:xfrm>
            <a:off x="971600" y="1844824"/>
            <a:ext cx="4608363" cy="2862322"/>
          </a:xfrm>
          <a:prstGeom prst="rect">
            <a:avLst/>
          </a:prstGeom>
          <a:noFill/>
        </p:spPr>
        <p:txBody>
          <a:bodyPr wrap="square" rtlCol="0">
            <a:spAutoFit/>
          </a:bodyPr>
          <a:lstStyle/>
          <a:p>
            <a:pPr marL="285750" indent="-285750">
              <a:buFontTx/>
              <a:buChar char="-"/>
            </a:pPr>
            <a:r>
              <a:rPr lang="nl-BE" dirty="0"/>
              <a:t>Piloot verantwoordelijk voor de start</a:t>
            </a:r>
          </a:p>
          <a:p>
            <a:pPr marL="285750" indent="-285750">
              <a:buFontTx/>
              <a:buChar char="-"/>
            </a:pPr>
            <a:r>
              <a:rPr lang="nl-BE" dirty="0"/>
              <a:t>Liertekens</a:t>
            </a:r>
          </a:p>
          <a:p>
            <a:pPr marL="742950" lvl="1" indent="-285750">
              <a:buFontTx/>
              <a:buChar char="-"/>
            </a:pPr>
            <a:r>
              <a:rPr lang="nl-BE" dirty="0"/>
              <a:t>Te snel</a:t>
            </a:r>
          </a:p>
          <a:p>
            <a:pPr marL="742950" lvl="1" indent="-285750">
              <a:buFontTx/>
              <a:buChar char="-"/>
            </a:pPr>
            <a:endParaRPr lang="nl-BE" dirty="0" smtClean="0"/>
          </a:p>
          <a:p>
            <a:pPr marL="742950" lvl="1" indent="-285750">
              <a:buFontTx/>
              <a:buChar char="-"/>
            </a:pPr>
            <a:endParaRPr lang="nl-BE" dirty="0"/>
          </a:p>
          <a:p>
            <a:pPr marL="742950" lvl="1" indent="-285750">
              <a:buFontTx/>
              <a:buChar char="-"/>
            </a:pPr>
            <a:endParaRPr lang="nl-BE" dirty="0" smtClean="0"/>
          </a:p>
          <a:p>
            <a:pPr marL="742950" lvl="1" indent="-285750">
              <a:buFontTx/>
              <a:buChar char="-"/>
            </a:pPr>
            <a:endParaRPr lang="nl-BE" dirty="0"/>
          </a:p>
          <a:p>
            <a:pPr marL="742950" lvl="1" indent="-285750">
              <a:buFontTx/>
              <a:buChar char="-"/>
            </a:pPr>
            <a:endParaRPr lang="nl-BE" dirty="0" smtClean="0"/>
          </a:p>
          <a:p>
            <a:pPr marL="742950" lvl="1" indent="-285750">
              <a:buFontTx/>
              <a:buChar char="-"/>
            </a:pPr>
            <a:r>
              <a:rPr lang="nl-BE" dirty="0" smtClean="0"/>
              <a:t>Te </a:t>
            </a:r>
            <a:r>
              <a:rPr lang="nl-BE" dirty="0"/>
              <a:t>traag</a:t>
            </a:r>
          </a:p>
          <a:p>
            <a:pPr marL="285750" indent="-285750">
              <a:buFontTx/>
              <a:buChar char="-"/>
            </a:pPr>
            <a:endParaRPr lang="en-US"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588" y="4005064"/>
            <a:ext cx="3744749" cy="191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0720" y="2348880"/>
            <a:ext cx="4911665" cy="135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118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3" name="TextBox 2"/>
          <p:cNvSpPr txBox="1"/>
          <p:nvPr/>
        </p:nvSpPr>
        <p:spPr>
          <a:xfrm>
            <a:off x="611560" y="1412776"/>
            <a:ext cx="3168352" cy="369332"/>
          </a:xfrm>
          <a:prstGeom prst="rect">
            <a:avLst/>
          </a:prstGeom>
          <a:noFill/>
        </p:spPr>
        <p:txBody>
          <a:bodyPr wrap="square" rtlCol="0">
            <a:spAutoFit/>
          </a:bodyPr>
          <a:lstStyle/>
          <a:p>
            <a:r>
              <a:rPr lang="nl-BE" dirty="0"/>
              <a:t>4) Einde lierstart</a:t>
            </a:r>
            <a:endParaRPr lang="en-US" dirty="0"/>
          </a:p>
        </p:txBody>
      </p:sp>
      <p:sp>
        <p:nvSpPr>
          <p:cNvPr id="4" name="TextBox 3"/>
          <p:cNvSpPr txBox="1"/>
          <p:nvPr/>
        </p:nvSpPr>
        <p:spPr>
          <a:xfrm>
            <a:off x="1079215" y="1965235"/>
            <a:ext cx="3096195" cy="1200329"/>
          </a:xfrm>
          <a:prstGeom prst="rect">
            <a:avLst/>
          </a:prstGeom>
          <a:noFill/>
        </p:spPr>
        <p:txBody>
          <a:bodyPr wrap="square" rtlCol="0">
            <a:spAutoFit/>
          </a:bodyPr>
          <a:lstStyle/>
          <a:p>
            <a:pPr marL="285750" indent="-285750">
              <a:buFontTx/>
              <a:buChar char="-"/>
            </a:pPr>
            <a:r>
              <a:rPr lang="nl-BE" dirty="0"/>
              <a:t>Klimstand vlakker</a:t>
            </a:r>
          </a:p>
          <a:p>
            <a:pPr marL="285750" indent="-285750">
              <a:buFontTx/>
              <a:buChar char="-"/>
            </a:pPr>
            <a:r>
              <a:rPr lang="nl-BE" dirty="0"/>
              <a:t>Neus komt aan de horizon</a:t>
            </a:r>
          </a:p>
          <a:p>
            <a:pPr marL="285750" indent="-285750">
              <a:buFontTx/>
              <a:buChar char="-"/>
            </a:pPr>
            <a:r>
              <a:rPr lang="nl-BE" dirty="0"/>
              <a:t>Lierman doet gas dicht</a:t>
            </a:r>
          </a:p>
          <a:p>
            <a:pPr marL="285750" indent="-285750">
              <a:buFontTx/>
              <a:buChar char="-"/>
            </a:pPr>
            <a:r>
              <a:rPr lang="nl-BE" dirty="0"/>
              <a:t>BOKS(T) - en</a:t>
            </a:r>
            <a:endParaRPr lang="en-US" dirty="0"/>
          </a:p>
        </p:txBody>
      </p:sp>
      <p:sp>
        <p:nvSpPr>
          <p:cNvPr id="2" name="AutoShape 2" descr="Ontmoet Firmin Crets - Het Nieuwsblad Mobile"/>
          <p:cNvSpPr>
            <a:spLocks noChangeAspect="1" noChangeArrowheads="1"/>
          </p:cNvSpPr>
          <p:nvPr/>
        </p:nvSpPr>
        <p:spPr bwMode="auto">
          <a:xfrm>
            <a:off x="63500" y="-136525"/>
            <a:ext cx="1352550"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Ontmoet Firmin Crets - Het Nieuwsblad Mobile"/>
          <p:cNvSpPr>
            <a:spLocks noChangeAspect="1" noChangeArrowheads="1"/>
          </p:cNvSpPr>
          <p:nvPr/>
        </p:nvSpPr>
        <p:spPr bwMode="auto">
          <a:xfrm>
            <a:off x="215900" y="15875"/>
            <a:ext cx="1352550"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Ontmoet Firmin Crets - Het Nieuwsblad Mobil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5742" y="1700808"/>
            <a:ext cx="2330105" cy="32909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7624" y="3933056"/>
            <a:ext cx="288032" cy="1477328"/>
          </a:xfrm>
          <a:prstGeom prst="rect">
            <a:avLst/>
          </a:prstGeom>
          <a:noFill/>
        </p:spPr>
        <p:txBody>
          <a:bodyPr wrap="square" rtlCol="0">
            <a:spAutoFit/>
          </a:bodyPr>
          <a:lstStyle/>
          <a:p>
            <a:r>
              <a:rPr lang="nl-BE" dirty="0"/>
              <a:t>B</a:t>
            </a:r>
          </a:p>
          <a:p>
            <a:r>
              <a:rPr lang="nl-BE" dirty="0"/>
              <a:t>O</a:t>
            </a:r>
          </a:p>
          <a:p>
            <a:r>
              <a:rPr lang="nl-BE" dirty="0"/>
              <a:t>K</a:t>
            </a:r>
          </a:p>
          <a:p>
            <a:r>
              <a:rPr lang="nl-BE" dirty="0"/>
              <a:t>S</a:t>
            </a:r>
          </a:p>
          <a:p>
            <a:r>
              <a:rPr lang="nl-BE" dirty="0"/>
              <a:t>T</a:t>
            </a:r>
            <a:endParaRPr lang="en-US" dirty="0"/>
          </a:p>
        </p:txBody>
      </p:sp>
      <p:sp>
        <p:nvSpPr>
          <p:cNvPr id="9" name="TextBox 8"/>
          <p:cNvSpPr txBox="1"/>
          <p:nvPr/>
        </p:nvSpPr>
        <p:spPr>
          <a:xfrm>
            <a:off x="1331640" y="3933056"/>
            <a:ext cx="1295673" cy="369332"/>
          </a:xfrm>
          <a:prstGeom prst="rect">
            <a:avLst/>
          </a:prstGeom>
          <a:noFill/>
        </p:spPr>
        <p:txBody>
          <a:bodyPr wrap="square" rtlCol="0">
            <a:spAutoFit/>
          </a:bodyPr>
          <a:lstStyle/>
          <a:p>
            <a:r>
              <a:rPr lang="nl-BE" dirty="0" err="1"/>
              <a:t>ijprikken</a:t>
            </a:r>
            <a:endParaRPr lang="en-US" dirty="0"/>
          </a:p>
        </p:txBody>
      </p:sp>
      <p:sp>
        <p:nvSpPr>
          <p:cNvPr id="10" name="TextBox 9"/>
          <p:cNvSpPr txBox="1"/>
          <p:nvPr/>
        </p:nvSpPr>
        <p:spPr>
          <a:xfrm>
            <a:off x="1344042" y="4207617"/>
            <a:ext cx="1427758" cy="252259"/>
          </a:xfrm>
          <a:prstGeom prst="rect">
            <a:avLst/>
          </a:prstGeom>
          <a:noFill/>
        </p:spPr>
        <p:txBody>
          <a:bodyPr wrap="square" rtlCol="0">
            <a:spAutoFit/>
          </a:bodyPr>
          <a:lstStyle/>
          <a:p>
            <a:r>
              <a:rPr lang="nl-BE" dirty="0" err="1"/>
              <a:t>ntkoppelen</a:t>
            </a:r>
            <a:endParaRPr lang="en-US" dirty="0"/>
          </a:p>
        </p:txBody>
      </p:sp>
      <p:sp>
        <p:nvSpPr>
          <p:cNvPr id="11" name="TextBox 10"/>
          <p:cNvSpPr txBox="1"/>
          <p:nvPr/>
        </p:nvSpPr>
        <p:spPr>
          <a:xfrm>
            <a:off x="1327531" y="4490654"/>
            <a:ext cx="1120455" cy="406265"/>
          </a:xfrm>
          <a:prstGeom prst="rect">
            <a:avLst/>
          </a:prstGeom>
          <a:noFill/>
        </p:spPr>
        <p:txBody>
          <a:bodyPr wrap="square" rtlCol="0">
            <a:spAutoFit/>
          </a:bodyPr>
          <a:lstStyle/>
          <a:p>
            <a:r>
              <a:rPr lang="nl-BE" dirty="0"/>
              <a:t>leppen</a:t>
            </a:r>
            <a:endParaRPr lang="en-US" dirty="0"/>
          </a:p>
        </p:txBody>
      </p:sp>
      <p:sp>
        <p:nvSpPr>
          <p:cNvPr id="12" name="TextBox 11"/>
          <p:cNvSpPr txBox="1"/>
          <p:nvPr/>
        </p:nvSpPr>
        <p:spPr>
          <a:xfrm>
            <a:off x="1332111" y="4760398"/>
            <a:ext cx="1151657" cy="335756"/>
          </a:xfrm>
          <a:prstGeom prst="rect">
            <a:avLst/>
          </a:prstGeom>
          <a:noFill/>
        </p:spPr>
        <p:txBody>
          <a:bodyPr wrap="square" rtlCol="0">
            <a:spAutoFit/>
          </a:bodyPr>
          <a:lstStyle/>
          <a:p>
            <a:r>
              <a:rPr lang="nl-BE" dirty="0" err="1"/>
              <a:t>nelheid</a:t>
            </a:r>
            <a:endParaRPr lang="en-US" dirty="0"/>
          </a:p>
        </p:txBody>
      </p:sp>
      <p:sp>
        <p:nvSpPr>
          <p:cNvPr id="13" name="TextBox 12"/>
          <p:cNvSpPr txBox="1"/>
          <p:nvPr/>
        </p:nvSpPr>
        <p:spPr>
          <a:xfrm>
            <a:off x="1331640" y="5013176"/>
            <a:ext cx="1296144" cy="540739"/>
          </a:xfrm>
          <a:prstGeom prst="rect">
            <a:avLst/>
          </a:prstGeom>
          <a:noFill/>
        </p:spPr>
        <p:txBody>
          <a:bodyPr wrap="square" rtlCol="0">
            <a:spAutoFit/>
          </a:bodyPr>
          <a:lstStyle/>
          <a:p>
            <a:r>
              <a:rPr lang="nl-BE" dirty="0" err="1"/>
              <a:t>ransponder</a:t>
            </a:r>
            <a:endParaRPr lang="en-US" dirty="0"/>
          </a:p>
        </p:txBody>
      </p:sp>
    </p:spTree>
    <p:extLst>
      <p:ext uri="{BB962C8B-B14F-4D97-AF65-F5344CB8AC3E}">
        <p14:creationId xmlns:p14="http://schemas.microsoft.com/office/powerpoint/2010/main" val="403481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522" y="908720"/>
            <a:ext cx="2579174" cy="581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9674" y="3916361"/>
            <a:ext cx="4199883" cy="270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73906" y="1078984"/>
            <a:ext cx="3384376" cy="369332"/>
          </a:xfrm>
          <a:prstGeom prst="rect">
            <a:avLst/>
          </a:prstGeom>
          <a:noFill/>
        </p:spPr>
        <p:txBody>
          <a:bodyPr wrap="square" rtlCol="0">
            <a:spAutoFit/>
          </a:bodyPr>
          <a:lstStyle/>
          <a:p>
            <a:r>
              <a:rPr lang="nl-BE" dirty="0"/>
              <a:t>Lierstart met zijwind</a:t>
            </a:r>
            <a:endParaRPr lang="en-US" dirty="0"/>
          </a:p>
        </p:txBody>
      </p:sp>
      <p:sp>
        <p:nvSpPr>
          <p:cNvPr id="4" name="TextBox 3"/>
          <p:cNvSpPr txBox="1"/>
          <p:nvPr/>
        </p:nvSpPr>
        <p:spPr>
          <a:xfrm>
            <a:off x="1259632" y="1916832"/>
            <a:ext cx="2304256" cy="923330"/>
          </a:xfrm>
          <a:prstGeom prst="rect">
            <a:avLst/>
          </a:prstGeom>
          <a:noFill/>
        </p:spPr>
        <p:txBody>
          <a:bodyPr wrap="square" rtlCol="0">
            <a:spAutoFit/>
          </a:bodyPr>
          <a:lstStyle/>
          <a:p>
            <a:pPr marL="342900" indent="-342900">
              <a:buAutoNum type="arabicParenR"/>
            </a:pPr>
            <a:r>
              <a:rPr lang="nl-BE" dirty="0"/>
              <a:t>Voor de start</a:t>
            </a:r>
          </a:p>
          <a:p>
            <a:pPr marL="342900" indent="-342900">
              <a:buAutoNum type="arabicParenR"/>
            </a:pPr>
            <a:r>
              <a:rPr lang="nl-BE" dirty="0"/>
              <a:t>Rollen op de grond</a:t>
            </a:r>
          </a:p>
          <a:p>
            <a:pPr marL="342900" indent="-342900">
              <a:buAutoNum type="arabicParenR"/>
            </a:pPr>
            <a:r>
              <a:rPr lang="nl-BE" dirty="0"/>
              <a:t>Op enige hoogte</a:t>
            </a:r>
            <a:endParaRPr lang="en-US" dirty="0"/>
          </a:p>
        </p:txBody>
      </p:sp>
    </p:spTree>
    <p:extLst>
      <p:ext uri="{BB962C8B-B14F-4D97-AF65-F5344CB8AC3E}">
        <p14:creationId xmlns:p14="http://schemas.microsoft.com/office/powerpoint/2010/main" val="613972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683568" y="1196752"/>
            <a:ext cx="3024336" cy="369332"/>
          </a:xfrm>
          <a:prstGeom prst="rect">
            <a:avLst/>
          </a:prstGeom>
          <a:noFill/>
        </p:spPr>
        <p:txBody>
          <a:bodyPr wrap="square" rtlCol="0">
            <a:spAutoFit/>
          </a:bodyPr>
          <a:lstStyle/>
          <a:p>
            <a:r>
              <a:rPr lang="nl-BE" dirty="0"/>
              <a:t>SLEEPSTART</a:t>
            </a:r>
            <a:endParaRPr lang="en-US" dirty="0"/>
          </a:p>
        </p:txBody>
      </p:sp>
      <p:sp>
        <p:nvSpPr>
          <p:cNvPr id="3" name="TextBox 2"/>
          <p:cNvSpPr txBox="1"/>
          <p:nvPr/>
        </p:nvSpPr>
        <p:spPr>
          <a:xfrm>
            <a:off x="1160447" y="1988840"/>
            <a:ext cx="3384376" cy="923330"/>
          </a:xfrm>
          <a:prstGeom prst="rect">
            <a:avLst/>
          </a:prstGeom>
          <a:noFill/>
        </p:spPr>
        <p:txBody>
          <a:bodyPr wrap="square" rtlCol="0">
            <a:spAutoFit/>
          </a:bodyPr>
          <a:lstStyle/>
          <a:p>
            <a:pPr marL="285750" indent="-285750">
              <a:buFontTx/>
              <a:buChar char="-"/>
            </a:pPr>
            <a:r>
              <a:rPr lang="nl-BE" dirty="0"/>
              <a:t>Sleepstartmethode</a:t>
            </a:r>
          </a:p>
          <a:p>
            <a:pPr marL="285750" indent="-285750">
              <a:buFontTx/>
              <a:buChar char="-"/>
            </a:pPr>
            <a:r>
              <a:rPr lang="nl-BE" dirty="0"/>
              <a:t>Kabel inhaken</a:t>
            </a:r>
          </a:p>
          <a:p>
            <a:pPr marL="285750" indent="-285750">
              <a:buFontTx/>
              <a:buChar char="-"/>
            </a:pPr>
            <a:r>
              <a:rPr lang="nl-BE" dirty="0"/>
              <a:t>Sleepstart (met zijwind)</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789040"/>
            <a:ext cx="3865612" cy="264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973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971600" y="1196752"/>
            <a:ext cx="3312368" cy="369332"/>
          </a:xfrm>
          <a:prstGeom prst="rect">
            <a:avLst/>
          </a:prstGeom>
          <a:noFill/>
        </p:spPr>
        <p:txBody>
          <a:bodyPr wrap="square" rtlCol="0">
            <a:spAutoFit/>
          </a:bodyPr>
          <a:lstStyle/>
          <a:p>
            <a:r>
              <a:rPr lang="nl-BE" dirty="0"/>
              <a:t>Sleepstartmethode</a:t>
            </a:r>
            <a:endParaRPr lang="en-US" dirty="0"/>
          </a:p>
        </p:txBody>
      </p:sp>
      <p:sp>
        <p:nvSpPr>
          <p:cNvPr id="3" name="TextBox 2"/>
          <p:cNvSpPr txBox="1"/>
          <p:nvPr/>
        </p:nvSpPr>
        <p:spPr>
          <a:xfrm>
            <a:off x="1547813" y="1916832"/>
            <a:ext cx="4104307" cy="2308324"/>
          </a:xfrm>
          <a:prstGeom prst="rect">
            <a:avLst/>
          </a:prstGeom>
          <a:noFill/>
        </p:spPr>
        <p:txBody>
          <a:bodyPr wrap="square" rtlCol="0">
            <a:spAutoFit/>
          </a:bodyPr>
          <a:lstStyle/>
          <a:p>
            <a:pPr marL="285750" indent="-285750">
              <a:buFontTx/>
              <a:buChar char="-"/>
            </a:pPr>
            <a:r>
              <a:rPr lang="nl-BE" dirty="0"/>
              <a:t>Sleephaak / oprolsysteem</a:t>
            </a:r>
          </a:p>
          <a:p>
            <a:pPr marL="285750" indent="-285750">
              <a:buFontTx/>
              <a:buChar char="-"/>
            </a:pPr>
            <a:r>
              <a:rPr lang="nl-BE" dirty="0"/>
              <a:t>Sleepbaan </a:t>
            </a:r>
            <a:r>
              <a:rPr lang="nl-BE" dirty="0" smtClean="0"/>
              <a:t>min 500m</a:t>
            </a:r>
            <a:endParaRPr lang="nl-BE" dirty="0"/>
          </a:p>
          <a:p>
            <a:pPr marL="285750" indent="-285750">
              <a:buFontTx/>
              <a:buChar char="-"/>
            </a:pPr>
            <a:r>
              <a:rPr lang="nl-BE" dirty="0"/>
              <a:t>geen kunstvlucht</a:t>
            </a:r>
          </a:p>
          <a:p>
            <a:pPr marL="285750" indent="-285750">
              <a:buFontTx/>
              <a:buChar char="-"/>
            </a:pPr>
            <a:r>
              <a:rPr lang="nl-BE" dirty="0"/>
              <a:t>1 piloot</a:t>
            </a:r>
          </a:p>
          <a:p>
            <a:pPr marL="285750" indent="-285750">
              <a:buFontTx/>
              <a:buChar char="-"/>
            </a:pPr>
            <a:r>
              <a:rPr lang="nl-BE" dirty="0"/>
              <a:t>Landen dubbelsleep</a:t>
            </a:r>
          </a:p>
          <a:p>
            <a:pPr marL="285750" indent="-285750">
              <a:buFontTx/>
              <a:buChar char="-"/>
            </a:pPr>
            <a:r>
              <a:rPr lang="nl-BE" dirty="0"/>
              <a:t>Lengte sleepkabel</a:t>
            </a:r>
          </a:p>
          <a:p>
            <a:pPr marL="285750" indent="-285750">
              <a:buFontTx/>
              <a:buChar char="-"/>
            </a:pPr>
            <a:r>
              <a:rPr lang="nl-BE" dirty="0"/>
              <a:t>Sleper sterk genoeg?</a:t>
            </a:r>
          </a:p>
          <a:p>
            <a:pPr marL="285750" indent="-285750">
              <a:buFontTx/>
              <a:buChar char="-"/>
            </a:pPr>
            <a:endParaRPr lang="en-US" dirty="0"/>
          </a:p>
        </p:txBody>
      </p:sp>
      <p:pic>
        <p:nvPicPr>
          <p:cNvPr id="6146" name="Picture 2" descr="https://upload.wikimedia.org/wikipedia/commons/0/02/Swift_aerobatic_display_team_at_kemble_ar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3098" y="1916832"/>
            <a:ext cx="3163652" cy="218535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https://attachment.outlook.live.net/owa/MSA%3Atom-conings%40hotmail.com/service.svc/s/GetAttachmentThumbnail?id=AQMkADAwATY3ZmYAZS1iZTk4LTI4OAA5LTAwAi0wMAoARgAAA3S2INQo2OVIh0lC8nj2SOQHAAzkDyWMmVFAiFh5kKODBngAAAIBDAAAAAzkDyWMmVFAiFh5kKODBngABNAf4o4AAAABEgAQAPAyjLeghYhKpWFD3jlZ3mw%3D&amp;thumbnailType=2&amp;isc=1&amp;token=eyJhbGciOiJSUzI1NiIsImtpZCI6IjMwODE3OUNFNUY0QjUyRTc4QjJEQjg5NjZCQUY0RUNDMzcyN0FFRUUiLCJ0eXAiOiJKV1QiLCJ4NXQiOiJNSUY1emw5TFV1ZUxMYmlXYTY5T3pEY25ydTQifQ.eyJvcmlnaW4iOiJodHRwczovL291dGxvb2subGl2ZS5jb20iLCJ1YyI6IjJjMTIzM2EwZDAyNzQ2NjVhODdlZmY2ZjM2NGNmYWM2IiwidmVyIjoiRXhjaGFuZ2UuQ2FsbGJhY2suVjEiLCJhcHBjdHhzZW5kZXIiOiJPd2FEb3dubG9hZEA4NGRmOWU3Zi1lOWY2LTQwYWYtYjQzNS1hYWFhYWFhYWFhYWEiLCJpc3NyaW5nIjoiV1ciLCJhcHBjdHgiOiJ7XCJtc2V4Y2hwcm90XCI6XCJvd2FcIixcInB1aWRcIjpcIjE4Mjk1ODE5NTYzMjc1NjFcIixcInNjb3BlXCI6XCJPd2FEb3dubG9hZFwiLFwib2lkXCI6XCIwMDA2N2ZmZS1iZTk4LTI4ODktMDAwMC0wMDAwMDAwMDAwMDBcIixcInByaW1hcnlzaWRcIjpcIlMtMS0yODI3LTQyNTk4Mi0zMTk3NjQyODg5XCJ9IiwibmJmIjoxNjA4OTg3MTYwLCJleHAiOjE2MDg5ODc3NjAsImlzcyI6IjAwMDAwMDAyLTAwMDAtMGZmMS1jZTAwLTAwMDAwMDAwMDAwMEA4NGRmOWU3Zi1lOWY2LTQwYWYtYjQzNS1hYWFhYWFhYWFhYWEiLCJhdWQiOiIwMDAwMDAwMi0wMDAwLTBmZjEtY2UwMC0wMDAwMDAwMDAwMDAvYXR0YWNobWVudC5vdXRsb29rLmxpdmUubmV0QDg0ZGY5ZTdmLWU5ZjYtNDBhZi1iNDM1LWFhYWFhYWFhYWFhYSIsImhhcHAiOiJvd2EifQ.kpluRiozrwx4GZvjWzRkdTP7FabEXnK01yLqM1uT9PPvXTX11-f4vorKuT9nUth2elwbbEZIPoFdfIn1o-bUca2AnXjQGWEcJT-MH1bcFXUEaHiA4f9ay-3ZNXw-9JE9RBGFrc7BUluiHoObaM0pAqnlV6KDBn4ZbM6JvBVrjLLS0i8AGQ7z4F5nxjE8oEids0y5R4y2YQVWEmjz-JTjCY0cS05oTZ2vOe_t4jJG9kOPYRgF7bVBwvv8eS-dc83me-Js7r5PEtvAzUsaLZSofvt4l-ldJ6LzlPAW-PbPLij3vGd_JUXkepykugJGQv4qo0IQvdS7rv1SixFR1QMEAA&amp;X-OWA-CANARY=xxvyMzzp5kqeMh55pRE5h5Ba_TKdqdgYU38J6F6Kzjbi6XXX9KTJFn2Dmgr3-jhIjU8JJR8yIxI.&amp;animation=tru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iVBORw0KGgoAAAANSUhEUgAABGUAAAJ6CAYAAACBuv8qAAAAAXNSR0IArs4c6QAAAARnQU1BAACxjwv8YQUAAP+6SURBVHhexP0JkiTJ0oSHzdLv5+kJCoTgLQhSAJ6IWHgFCvC6Z2ifqqm7hUdkVvbMPFAjLd3ddl/CIzIqq+rX//P//f/95y+FP//8U/Trr9Th/KJ6vf/ya9q//br0pGv2wh96R6aKYB/G5P/2228qf/z4IV9XWPZrGUOv8Mcf/653y5N72j8HxwsSM/0E8FI/+V9h+vvjjz+PaAbezlF44pyQXaslFdrOjzH57cWIdB+mMfWjP39WvtKt95qNl76Q/lbrA/z48ccvf1aVfqvvJf7jz+J1rIzHHyg1EMUe/PHHH7YvQY2aeKwZfMTPBnntUXW2qrho/T8rhxOMz1vElm5UfY9AcnAfibn6V5QUu6vV121rvZXlKieWrzhohI/jq8T4888fXWuU0tRk/X3VZ2IwVoRe8SkqtOLHZ/lhfaj/yatBSybFZ/+4j3377d5rKchv0dlnDvmpvDsOxRrBatCWGW/o0kfarYemmsg60J9HHOxYd4C1pv2u+iebqdtVnxsb5xgE4U8f4lXzuibueBrb7McT6HDgL3G0ZlXbSAbTp2rdlo9eH9LFl3wfeNDHJzbOZccSVqP9tT1jPPFbsRHVbmF/c9yD4sF9HAdFbuBrthvyOWXUiwWffUps2p00eXD+/vaQS/oRoHHLWSo7k8jlv14ar15nVh72qAx/9zX3x8rtFrf9E0fR9fIcSfAGGvuam4wBvmdfHcvj8mefMxeQTxXqm8yueQf4+ZV7gRL/8ccP1bXPl0/lMNYWDtUXO1xQbjgIX7HR8zVEhmiUHA1kxJJ6iTyv1rno894+4aivRdYxpF1t7e9V2nLb/VHXwt9+d58QaH29gPLDzqZ2Drqd/WgFCapNZK6f3+t+6jf25Y5/023MuVVPpUP8eq+39HHugVYqq5JpvxZLhj+F2HP+yg0+Eq+q5COdluVeADBvWLnpXKT7kAe85B05urn3jF9EVz/WpW7dX+ue5rv0fq+5hI/uhnUSA1zEghnoQMT2/Y7jOkf379cahN9//13t5GKwbut8r/ngvCCXshYPrfQrMcA1zzuQcw8Opg312FKeblC1juXkMFONLciaPXNS2TwcwVWr3qoH6hsl9umbUIr2YDAW+NY41Pn1W43d77/9Ltn3732eg2HkaDunP3UxqT7UK+er9qDiJt+c//DU95Z5rlomYUmqgg/mWLwGOuSJXWnYv0WPKO2uVfxag5zbcyzwN0vnmoDtuYr0F+x7sWvk+Nj2gLmnD9i47hjWt033G/YwZRg0jq1nW3LPWG3l6MW31lNBbfTqFRkFfjzf9oG9Zwv1HW/iadyc01XvBPKpL9/VOT7nfP/+/eJj+lKfdADzM/ZloXKj+ezLHSPXVffFn+Ny/aCOf3TndalWo22LpAcPclNAxljN8QDii/7w+VN2LVn+AFHULrE0ynl8wZ+6Qa7nAdd52zq/gPqTj61TcUokuXiZZ8ufYr8CGbOGdP2H2udce/ibOWXMIfZNdDn/sXPkzp2G3GaMWTM7P92vwXVTKBbv3cN252AJKo74T3gnib19bIQXPiWbFh29km8wrJf8GBxs9gDtXE0lxeCnEX+hT7Bjbnxliz4X0s/hGFkI7t9Jfw8Z3UB9mAyFcZwaHVXT91DykGnRkiFBbvFqr6Ntre/Y8bGMVvkF7MokH2Tr+eQAWi+M5aCv4NxqDnpTxLn9skFSQnUSwwjUrzvaslv2HSTO5L3DZ1rgc82JmYvq+HlwdebLeGhTYzwwQa6yxu9C6W+32/kYxQMdR/6ob82bjeSFCCjH/GgWmDcuFJPqWBdF9LiZLJx9tNDVnwExLxjNxAWPrhEVZf1IP3TmN9BmiwK8JA722WM4GKul2zmTe3ykH8lFOrEhlxifZWFU32B5fkbF0vw90EsgeiXupGQfnaHr8ZmdYNxrvHrMLnGfYsi03pCJ6k35et3By3UwPtdAoco6lJ1ZFyi3nrs6j2hDrpcc09Evze9yDioPDt3ssb9j24Req97GVm7ixyUaS4uQiSnx8CsafUUvOn3E5yOmqOuywpf8pT+WgOQVPRFjzji1DqWGavQVSaRA1wFspcvI+TrwiGLzAU+6NYfrgd9JjZVXkdqirhcv+9G0mXOrH/igN/MZVeCMbbcO6kW5nk2smAM7TxrmrUBqUx92F70Nxc3emxx4WNbtgPUNiOfrRfpomroTyTMJuO64QOeI8GyPGmOKPjlwjvqG/erL7jh38Gk6Yb19juEPO+s6ftbs9/qwpzVVMiQiqVjPucxxwM8Omjol1Sc6gZ/kRRzbbkXCTJpw+8FpQfm16PQJ1G7ecvvsqnVdR1dj2iUyt0oBfo3l3gM8ZnzQrAx83GLY9pJf1WlzXEBTLOKYbI9JCVodPutnY9fJdbl5Ae1PRXIp5d4vqb4yFJ914fii2zksZ7taQE99FRGnqeLHp7KOz9EXZOTTriSTvPQAPrNe0XuF+OYcSz+VV5VuOscdaaBZ6APHutIJ625+4p+UD+kgvB9F5fSX37/9bqoP5mcctzOWxcemUV4uBxxxe++TfvuShPVch3zWgStI+0S90PS567jUM+bAefucSB8gED21S90PZCTqFLrRIA9YWR+J+w5EgpRbjdW0UZ+aZl4nkCtwQTlI75rbz0J5yG/nWD6ZSwhZxsaxLU+JTA9kaNeh7Ervtxo/+sj4bNhHfO68FVWUdfIbMaAEhpLQgqK5eoH0HUA/+RgEbyN1SpMHP7FDyWHyNjn5gBMXfjpq2/f4Sn5F8gHk+QTLrfN1fPz0iXWo7rYD0TZv53DagM1Kgg9Kn6ICKNZwQVXUMpaeVC6U/rA0mVDzyCiL2H6lJHk79aY/ELU1n2p3fSA8EYx0f5S+yax1Uk3Ms4EswlbxlWkT7z64iYb0gw8Etdbdf5xR+hxRnCrVV16UuH2Lu8LZRyU9oBz+D0LGNvA4m5fN4zGhNslYLD8i5K6Hv+RrHbzvZWnrUK3s+JDERSR7FnX/5Jswnu+JGfOyFqDlG+9NQ3/xmk5M3YmzHbD2pk1yffQ9DtbjDcVDxkvr8UmnoFx4EdMMXm43wZizQD18yowvN3u54Vv2FZufCKCxyjrW2LIuGtLnQK/JkOaXQF1navn0uQrHEQXlxFqtcSXnjif5lEm1bU7EFUf7oP8h5NnjBLHaCJRI49Q6mKCh3JGRe3/Qyzqc6+IVIs9PTvWAmdjwhg94jJGNDio4D+fXWkZ0LswN9Sey0ltqzZY3+SAv5+ccQ4wSOTpvBiMZpG8taAq0A2NuvVnvtu2AeWq2i5xjez7arvXgq0rO0jCQM9+tViAP10P0AVDX+qg5+B0/xdAHxF4HN+IcqjK2vOlapRs7sStaxcucAnSqLl4RbXTazQaioZO+xo/qCAo+lzsOhI5FArl2bb3HNopu1/puVXxo3FoeLF+KgT5tYnttuC8Q54ZlqKA+AW/nFXedO/7svq4PzEP4tpv1Oyzj3PQ3SbDFh/3Qth115/bsBySufaKvahEf2v3gB37p1bjzII8m+1nIMRwAX9/qgyBNeFPeXdLaoy6J9FxXDASSee/Z4xAf7CntqJC4Pw0FP6hAPO1RVYoQjRi0O6N1TUhu+Ig8c+F+8A0jjx8lY/pjfJgGkYOEE2+RecDnJBV09SY+Ouj64WzH59qjc8eQvPoHrbzlewdwrfKTvyZtjVQkJInlC6AjX251af8c8hG+is5Z7xvua89BHXpYLF3nGbkIRrEdwaXuidd4WA9Dc6jVQc7iGzvvK7a9cfqFqmcdO3kMnZ5vzCjr3YqUjfg5YV55K32NYRHnA+XUp505yLcjNHbE5kGfyDH2+oqvPAS5rkVQ2n1cMR/MuKcbiiFyHT3zmUsDzkkY2K76UTnGjnf2D8pftUd6TQfz2jSRHKqmNojPJ6Cv60CNm8YO447leM7p9BG5dWjnnMEXfDVdDnLPNnkkz3bVKh7ztOddXNE5Z3NuNWKlnIcyQFbyxxrhmmE/QVuZ5Ir8WVfJzro1TrvDYhOwCIStVjVygdCBrHj6wBrzAdtKafmhJBaTAmUgsqFZTo3NjEnaVKoqrWP9qrU+bVWq7f6Y6PCmtP/80/63zEi/d/9745IvsYQpd6l31d8Bu027DRyLvkqzYzouOmnfUXz0qWKLrribnjBjg5nHJQ715olfL5bqJIaSXwURVRtkrfB1ai6ONdPyoxSbiAKBM+6Z3yWnQuSi5gFa8OyPspj9ia9WUTUGaR2pB4t0gS37tda7TLLWqgr+a21og5sepGf56twJ6ZQufqkqyd0OpEYcySvOuBhSPttnTTdVQvM80jnA+VaElT48EKPqohJpWNr/mduvv9YFqH0jm3kAecJm2MldHRpTSlolvlD7oMy42/IOjUMdRMj4KBeLC7RVSC+bq2IMl36AsMk8maGstsrQgYydxk8BjfRFaNm6EDWUs/LsMew9cO83JpAShI/2IsTo1FrUaq6q1mwjNvFTNfVx8dUyoiNUddoxBopHOftYkB48UTGqTAzXWTWOFOpVdOEBTNSuSmJdowHyYn33teKPsqBU7FwvrBdd6ReFH15dWqtM9A31Cao5SR5oUeba5cSKH90isqWUpO32hd+86NabSmT68HeR7RwmJGq+9TaRjs+OpWjihmK2m4em1grrjn4WG0IeX6HIRC27+iwmk0pZ5Bwm1dtsF9b4dCmyZak7B3jyNnWKMi6IM7bw/IFyj4+OYkUfmJ/4/lUSzuPkhZyoAro9PvGhVVNrh3JS9s+1j7auZNQ77kkLyKVT8elQQ7xQ5eo6/mrOau/Ih8jYILvYFK09iIDo9p4Dz3Y1pqWDT3AdY+TWo5o4IP6jO+v4PPWBfhW1zlldkxid6FOqDnmeXTfsZudF/QrzE48y+cQGnsnXhVMO0tZPPYu+f+f8xBc34eSNDnknd+KduRj2RaU0qlJe2qatyln2k5J4niR9gnP///5v/9sv//7xfe3zfrCT8TIvtZy/OsdSlsBaVcrGZerpf6f5FtigS96h34voxPTDuk3fEotc0gfgazGmdTR7nTPoifqc6tzw36orngzEcJHxzdoGOzf8K4LqOp/6HoNDD/w5V8RP7D7/sS2ec3aZ8aBccTj6vNUYrNKGpOX1yF5E27HRCazvusaPg5I4DiUoXlNybbOLDHvFblkeZNFzBpd9/kflBDlexy3SnDEBrccH+nIqn+eH+5VjYcXHfLQn0l6yeil2kdcwo4QDZI6fTuhhZJHK2D8gMn/2hMhThTBtKfMrfpqPUsz1Bng8qmx/6PBhffW7S2c+oLzrreMY5O85z5oFyodS9W6Ll752/hJWvapXqgN95qnAGEXmc9D9wb9zRst25DFBTCA1bDWGaXuMVn6Tir/XM7x6rzf5qPHN9cgyE/5SD/y5jnEmVrWhwUsdYqVA6Dg0Dzpx6lgZX+AY6MPDHl5RGWZ9Q5Z63PSNKTl2fh4Pjxd1+4esv3kF5kD+7ZNzj3adr3sA4tiY9XJYBl4kXijQ2XYsfO0kN+w/g5sLYsDE2v41sEWHCzm+8BG7nQNOJn2GufDiZ/f569x+Ck7/EXsuPgOqLPR7v52wx9n1icSZdGLx7uZX9Hj5Ylbj9m6wjjDn2LodxlCG13TmrTzv6ee8KxuTivZ/jbMhXwPSKL2sAzhRyRo+bZLMQ0oLlbVuXHTz8gLx61z5xs+1z1MO0v4K+p1pXTjv+hVJ5dqo+/jxhx+uKZccVV95DFfcBEDI7ce6JnzUeTVkULkTH1iOnpoXyL5KwlncPrsFEjfrsRJUqVz7Ym29K71DWVWf+iZsdrahOAH+Q8V3v+8B4GmPUX9df9L7GWTsoSdkT1vo3C5z8YDMc/pyy/ONnW6ENRz4eL3eQa4dGePEnb0xr7VqPtn/1sW+0vDaqRy5yD+khT1Y/ahm+o0sNxVqIxx9oxa7PY7WvUBuNx93fljgOj451IdidLhLutP+BkRFtr3Oy1r3qIz1fgI+HzjXN2Pb5wL+se8xTqybz/Br7kI3lDw5LTyn5XElNj5dKe5UPvwUpMJ4YsN66P1N6733DHxkjHSjJaNq894utW+5al8QjR+1/7KeitZ1ZaJ1KS9IvOJnDOc5qvO0XnJJEk3OqlDyjLcO6s4Iod/xoUoX8gm5vTpU2LZXzPwuKmVLzADxyu0nsFKSfeCx6V2/yHF2Ds4JGaXHEbnX2KbYqSjga487fhhWSvRXP99i9tF5cP7ik/YzvcPQSVE++QZPzj+nSo5WcLPXiLBl38rmX9/+1bYZp6+RPX7OoWIMH5wz/C2W7G+J6b5fYVaPddWypsWHV0yv3+pfHYoBs+Ty2nbIhJIRTy30Gh4fZNVw0AJ6FavOycjxq3OeD3mlx7Un47t/gn2HfZc9L7u5Q7LWS5u3Eys/6wNy4RsQeCYXKOMZd8q7SLrkXr7/1IfV2ntQRb+VpcdexLhqfOGfucCnsNw69s2eqE4WcQ1YugU+UyUPILsijXGRFPExdED0XO+26pSuv8NV/3NEf+Y7ffgz4s5z4ikUuk/68PD7+7dvtG6Eq7ibucBMThfiiIEq1e65zDVc5xPjjn4rJ+L3/ns2Xk/3HyzNZnIH6KsPNM9+lo6ujYpZ7RLvGL13sldo37UJSsq1+PsbiSmtZPnco3Y+QNeY3RyyrXfRH/UTyEITyUF96PzYG7I/kD98sH10uw7blc8le84B3SfAr5HyUbl4ToqvcdnzMEYpU21gIDcd2ElQpkM2tV7kO5m0YTn4ls+EMkgQJ7n+SGz7nMA2doAiapMPInvy8wprwB8Q2SmfbapPcmjn12PSxz+N9Pfs9/M4kMueS9M1p+TNUZWiFhyA7RjXeVadE5j5bf8c8meN1rd98kxdJwn6VfeNxIx1hTYxLlLtU6AI/QSc086bBJMTcEnbdcezjXm+mZnIzQq08nuDdzrIPvHxCunLJOXeFwKOBXe1yfLV3sWoDFSKHpnOmfNoHeavMekNEWLMTWigl3HrMPWW9brS6bmfY88NmPpW9TVeqw+yuhLFAY1HaCgQSxDfekKxlaurTy5vQLu9/W2cucx1kpuoyaOtBxJFmYsQziJbFrQL+ND50Rc00FFL5jEQZO4byIyh+1sfmGk/nCsX4KeIeFojWicmievQq9rJYyXyM+h+gTV+hVkXuq2+UO+4xEeSfahqzov9jw9edROksdJNi/cU2/hQu/t28f8FZNtgfsG0Y3zi80T0kItIuE3T/v7v7/pjtYgANsTRTf1b2KfWCJQYk+S0AtaLuj5kfuv1BLtiyYfGS6xOz8lcxwce5z+GS0N5mtfjXIjP9XvfJdND5/oARN+cVa9T9NBpXGNuOJ59TwrSl8XbIvPDQK72huqdv+JLZfuSSc6LKld/ey0uu8b0HWAnR42t7zLzmD3854EN+Xm8a1b0U0btL0h6jBNXMWRC2bZdvkZkVz2PFTV8Q/F1h3V7DLvvtNX3yhE+hPmd6u0LTI1LXbZF3f9AOvXmvMQStC6Vk1qSO7foNtUx9/R1pN2U+fUHk5DTsd/r+R4byq3j+cy+jkyg3WPPwxIZdN4iYhG3DrTqqs2XqPobEC1jXUPVRiadjoNffMpDycyHhzl5mk+sdx/QgXIuQp1zh7bJMij26rOOklWMzXOJTUBbDzvaFshfNfWwpmT55l0puyxEXbp9rDZUcdmf0i4LkTTVLl045Yhj9V8vO0cv63vi8XrSulWR3P3cORm7vXmOO23OeIkz453ImgPoxWdy3TG3TmKf2Lpbrypqg+1/21NiozEv1oWkUWgdPuz74UbyuZI9TjiOYpUK52cZt2yjslb8b3o45JzYTzlf6t32KjHH3pGoWuYSP8mPYwGdoqz/3OPpeol+Ec5k1wRcus55qXnph6Mai9bLXAWnn2DyXN51XuHUm+sjfkKBut1jpW4coUpb59uybf7E6RMtHcvGB5HIiZiU2c9l89/89/+TspiO5qTu9h17o3bAAL5tzENEUMoMzvQZW3hQLefVVgfqlRuj3AzKO79fNoDL6df1feITJ3L5HjmDs32dyO3bg9ibU2P6BdNXeMUtfr1XE14IXV10SoMNQDrDfgL5CY03ueKnx+kr2D1vO7ed585r896AflRhl86b9upbeO0r41cjqDZAZv0eFy5L2MnGN8rFsA4tu2zAtw/NCXWO4z8RxceEYl3GtC42wzkZIrXG7o/splnB694hpHcqPEA3EF1/BWKp7Hf9IS5q2B4xzjZIvsF1BAx0+PAlPRSK2OoZa2QAmb6+Tf/quPiMDtTnzQl6GhNdcArb9/6gF1mAHWumPtqqrdh1YMsByMX5OMay4SKCDjcv2HWMJ8gOP3UA/M8++ubHeiB6YNeM2J0+Zv1T7DF6bYsseu+AHmsOzeSG17SfgBw95iX1epMse6DmvHkT536kEH2TIz/FuERFoYi5q9WoffFEbhaYysecyy32gIcgT9DKaVs+jP95XEvA8k0+fJhoKHb3dcbXuPZekot3QLy5XibiC8RG+T+r4+ziGzU9fCgbbph8/vF3J77JN3OUr18/4eJr5PJPIL7xC13GpEKdfdcYLRb6dc5xbUSvXqrXGGuvkL9ef20X/xSYeB0ccdsmvO8/vssWKIfyzTjmngNH2dNWH4qwPvM/+bO0T6/tCdZ5vOAD+/nh7QTy5I7att7xEKhWbzkHtmzXb7KCx4A+k7PjnFj59Xq/QAPQ1c4zwJ+uM7Uba73SX1HFa5/TRvVuXq/Thnopu2scoD4wlx3D7awFyO3E9TcGwOSz5/uGWXuScr7muOE4Qa41a43Kn2PBi9zhuV5xruK8Y+OrylzD0Ce+fuWrPuRwH5APPfbtv50TmGNEfkH5Rzvjkfy2qq+htJFlr0d99pMfpNLenBq1IZffaq8cqtwhfF4gg2TVtniU33ale6XoFZPzM550fkp3/FcUvj2gc+536Wnu0O3gsw8a8zrgLL0i9XkbiIcEln2Zs3zV3DCrzFiQfAGl2gxl6aY/U5a6Qdv1yGRfcnILD1CfbcAe64o9ncCPrlV1aNxKK7EZh3Jov9WeH6zF6zHX+hw2yS28f/+b/5JrINd1iQf9BR6ysWaT+9mnYMonwgczJojsyQ5c+tJUb6tPQGNQQDektp8Y2qZAicif37YuUmTv9vPSKPJYC2U38816dGSrIWc/oE7c7DE/2BuowJTfXm/kopJzc/gunq5JVUZP9lV3Ufzi8Y3+qql/AD2d41pg5gXxQ96ppz+0g52TIl5kAbIt13vXt907JAcw55Q6v0Ib2fbHfpo2NnyjaI/Xicyrx6Ko2uHFJ+cJY8f1JfFYGexPtDnvkpv6m3+JrQZOC1mIcTBhFd68yaklJvZqys6m235fmOJbxQEvDPtXE0M8q5n8kNNJdJNP6om7czC2LTpbMPkTUyd1dO3Xgx1bxOkXizZf4YpucIkltmXSaX1gPWjbBvukULFsmAvG2LbpO297Xr5CbK553GEp+l2r0pF4y7g4D4AevJkrYuY1LpbX1v2D3zkvXvWo2iXrVNRPGt027EdxODrvWqF2W03HRt4sdKjU2+pHw1tgYAfRuW4uc5zhqVgg9+CUrUQKnLIgeYOZE/Uh2v2TTnIwwpvwuRcetsNZI/Eo7L43l6K9YbgEW9/lGheoeTOKOMXn0Pw16Iu4Na+UaMKbOsw5H8K0kS4+89zVQmLKhfieM/GrbZ9TbxgPIM2+losVID9uSgA8rNc86N1t1RP3C6i/vPDXvlK+wuk38U67+H6C9wrGr2zsABe3HBILX9TElaxavEZcNNYN4ADysKWphi/umBJCH0QG4OWcsJGRhzEXxDmIw4I/tDt+cLGtOi3yZjzUF60vI+1uqP0E9butTh3Fgzfiym/XgXVc9yirYl8luvimSkHu20xYfZBsEzyTzQOW/5RTB4unJNyemG30niAdZIcYn/RHvs14hP1CJOkPA0KzgB6k1XrQnlC8nLOxQc39MIjLKzbiVZt1qGt3NaRTyMNhccTirTzVS+d+8yjnGLjferVOocXoIYdy/iU7vbceoTDNvvMK8lXlxRYUk4ce2i9rv6avK058VpF8Eg+JPVJnTDxXzbqjfaiqEhs17bfhc/vuxDasNca66tg82CdH6bd8AjlrYdpsuB84QOw9Z+q5nrUzZekbgB0Z/MhO/ayrE8lB3YRRdhz7Xjj++Le+zaPdpZ+zWN/3fyXRuq9S6zdrErivYK9V6n3fNFFNXVGlFP/72oBfj43lIP4id+p77vMwxg/zitDp3rSp7bp+4bUT59Nl0c0OPfitVwyd18HFj+yTa+sUmzpyee+2/MQNlZKnPyCi6C2fRfjStyBxVlhrrR+8zPOgrFQC1dJEPOuF9Asbe7Ag10ykMVE+YxzAurSqH5ULh3KrZqlqDER+uMa6Yh2svjVY2xDrYfJBfIhfpH5DBXhZU4CShzL/+//+v6tNTl89lEk78tSD1JElzilf8a+uB4ivd7XmAz+A9f4MW/xicPq224UZCyXPmv2OlBoKaOSHQvLthxjEy1zAl1/p85Y1zdhWXjXRyC2uNqodED4r0znYD+0JNKPPmnfcXgcwsakY1rGtc6xWseIX8K1TPxCta52uRSXLeu0YIPrxR7wTW8d1m7sf4T3DfK9XVQXUaWP3O/44eo+Tf9U8/1TQXWMQFD/r1Psx/iCuRdk/xV72ksuzbRhjxcN3UfwBr7ICyeeEszBpzHqATleFzkCliYCbf4eSXOLENJKDjmIzqZt8gYm+5J13NkKfPNfYzseY9SfMXAD+4vPZz9Zn4cLfG4R1pt3qG/VQx4zeUH8EeiFiOD8QPypWic6ViKlCcN3j/TV2XDe73cHcl6sj5gjssbW97ahWvQ7GjRPC7iJDv1Cmi3cAPmyNLSc3avjRPHjuCD3/Ir82Cge60LVZb5cx7RNM9RPoTcJXr8XWz8zvNWDfgeNtrOGS3hOB0c4DrFDhjKKx6jixDBKevD0PXJyGs8IrX0G0p2y1h59VLYfT57VRan1OYbBE1c/rYTM+bLpe7xqLlmhdtK7K6G2qIIRwWfBNrWPrp3nFE7W99a0bXFsvEJ+faVv3jLPaykS46n3oW1TnHbarzYx71vE/PVmvOFL0fDiDqtM+CJ2VF1RAn6rHcNuHrNvNgdW3IfN8+9i1qrePzdmH7auWNVTzyf4kdmKA4osKF/4Fm3/qcJ2qK5PXS9MTZHYxHXqHTOeCbnAuBq3GPPo6QH2BLsekiYK+P+JISOOzbtC2DbVX/WIsjuFoj6UrQzUuiO/YqV2vzI2Thme+sASB5ckJiXNhRGp8/AlXwG+uS9tN3zCpYT/ut1oo6J0cxau3RS0D3ItAaisJk54FD1sgVr2JzLrBGW0pH6zYn3Bk25IWkSv3IPlDq8zbDejr2ld1u1j2odxwPwH5SEV1rhN8uMIusF7rDorf6oF1YPZYvMQhzwcGMGManjPD/UlJ1XNKGbntYzLL2AS+v3PM3OuVpoWPQEa8modyGM3UVqwiPTjptkOW/3rXOup5JBwxWaNuZ66cC2x8uv8mHaN9EjL/UUwI7Hp8Bs4XRqjXuQXL0s16k6315Ah/I9/oR5b24tf7bEut5zt9UlH86Fx8lTDHSpmiS/EL5IKwTZdCfFoL7Frq/rVUHhzH2IXnrHRUF7tQla4vFiY2u9bBaHO+e67sT+PeY7/odhTKgFJtKvJpp60hX7CafUHmKkh78ontiinrGESPh+v5lRvpiE/srG0/sH7C8t+YfQ7OdpAcu6svYB3eK6tLXUfvETDlT/mbNbFiCQ7o93gdKIHH3xrCsM/+AqERD8qlqrZFVkeNG32Xxi1QoXx5nyga4QJMoOwr04lrNiIX8oLg+bcB4rDrFBK7HU/Kr/sDbbTegyxzCukHMeyRN/srCAuxptcFtyn/7CT21dJ+4j75M48fyFgvmF5wrm+Vaa2SOyxypAxPnjWeHlNa4RrYAOfiOthRC1EyynglRmcyOOi1hjq3N9hnOJWNtEPe1EF8O48OMjD5O58r5Uarqm/xOt87UN3UkzcuDFCQsYgcm3eYtn8HiYs7u5xzR/uOa27px1ZO3y7UssQ7Eb09D1d/C6vOoq2LGv/VB59mafziPz539CuSi2zYLM682mzpoG/WIxL3FWY/vDn5/LhBT7+LT0p+0wkq7w/6jiupgEpuxj4F3ufBqx3VyzEv49myJ2ic3ozVkivvr3HqTs/wPTbFO9wh05P3bpNt0jaJo4bGK+0B9xadrkv3oDo6gwX4wH/cbbcpnfNlC/0a3T3W6VqLRcT+GSSP22AFLcd3kFj1duGfwFRETrgR8eaqbe/24U66oZh77DzaOqS8gllRZEinxiw35KhoDDqvhTbZll9DubTf3PgCSpHy2Yg8fQjCX6BZdNoHmQOpYUusuhZ67/SvJSyFlKFg1dsXPorwgUw59odl6pP4KZbkGdMGnjQ3RfKHo/a7cgKjPbiCdbvRoA2VWxFWnK8hCQX3xe3S0Zg4FizV60i/qNvhK9qoXknVMWsdsqaczIrvPrkO0NV4FlDlnJdOkR5WSddtyrRdXqGMyv7xYcmA9Abhj9jkj1t5r3jqB2JkRZk33Zdh1eMWYC8fA6tFpcj2qmxdxVJg0bIpSKvPTdu14AnlI/PnxN8jMXVd77bPDbU0jpqBEi9qv+l3cqKIXYjxk1xJ066ikXMmMoCcr6H7nNn8Z+Dv6lMWMOBTj30r8c74mFh38WEC5BQfSk88cvV5bF1VVc/aXcqBXKDYygXfz2w+JsSD77rEi09MxsIP5CyET0x+akz+toHHN5qmbcrtm3p8ANI4cwzct4xNMx9g+xP2DyJ3Hz2vxN/zb50dJ7bJ3QTii7K4VeMascemFF02YvcO02dycHndQ2YuISxtHTAfu18Iy1Oq8jvBGGitl37GeiJxQGRTJ/Llp8DamPc/wdSZOO3Bbsf+Po5nrh+h8zU5v+RIsffXe7zwiJvY8OY9ApAe8irKU3O3PUB8zb/Gv2YI4r9h6YE8YF1hV6S45gr4i09KfkjmNT7jXHNNueulc/F6BaZJJXXF6rUy96/Avq85eK/zep661JMPD/We1scJdP2nGMq+eSB++CPplOQgnQrLwxpyJQdszpwnbIPcdTP9VhGq3H1jntZcNdKH5ANQSX39TRmf4FbKQJg/k6Nsw5YHsZt41akJ3VRI7ymeO9BztZMesdHNZL4Dfs58aJ/9AKfek06Q+JSYEWdtwIXI11ewC9YNYbPHbvYxvAkWDjhjRJW6XcycEc72RsZ/xg2e4gulg55zcT+C1J/yj+/ws1mZX/o6IZxL3XJb7/i7MADtw3NTAZNDGuAVNfwmh5TEDME5dbq65oo2aaPvjee+BpHXtk6t6Dd9rQ99EN9C8yzDf9aTySexskLt5uPi68A9nmME4Udv4pUMbjjvYp/AD/qxyTkJOcSWTRS3+F4v5waH9Dz/axZXgvtGdesohn497gryg7wxo7P53ofsg3UKL/85C6774KDp0yOUWh19/uZDOIh9yifowxyptf9XuqecFuMHn2+L5dzT+nwVruMwdt+rlE1R1B1hIz7fgryUW4+B/DtP/raHxgZ2j+15XiFnbhi3J+Anfdd71dcYNJ+2Y2/etoGpqu0w7fY7nDFSAuqKWaR682VTagrT6wu5+wbd8wTaD2Br39l8oLHpeP6JTwsKpy7nkvTKn36vua5RWdvKo0kJFA++jirBRadYelihZCVUiW/5az662kNR6f4Glvk6mXlHSjR/+CMv662Y5f/VWniC++YbwPUQof0l1sxpgb53v4XYkIZkYZsvXfhm3zDPwXd6E8TStynqULZ6OVeNc5XuH3uK+QslTL8ULQFh0UwuDenWi3h+8Lx9rvXX/k5kPli7yQfE54azx3/2QHDmAjTP5KCbbXStgy67teTpHwViNZkPyjue+LNP6qfsk5v7oxprUeef17D5Wz7BwwjG7ttv3yTf+td4gNb9Gkd882xHX2nZD2OXB0X+aXLb/+aSNrJ7Zh4mfHB+kSdAPzk6HjlL1OXOH8CzLn3NeLmfirv481f7ZSm9IHGBdZJHz3+JNm/bTcQeTJ3srfiB5noDyZ8yuX4C2zlX/xqdxyOy/B28gHXDGu6BX7YhcgOJj1y/VpT5r2LaSL98PiE+ruDDbV9ryi++co1h3XGc/mnXm/aCP77771+Ih7cu0SVPXJVH+7DoEaTWpsoF/fXr4T1XVySeCtkbztN5+KGDuMW7+SBmV8HM/Sug+6xPnK4uhFH66+8ZmYcL9Ln2qa35RrbXY2LNeLZvv9XGx/zW5/SH3Z91f4s5c8G8cq3JniVjdNs/SJ8SlzZ/k9MlPcD3zil4/NaNVHbuKpcZPro2fH3//l0la0D3IhoXI3r4gh+fT7BOraMK6LzJv4WNFb/40mkF4mQNzhizDmj1iOw+4Ecc3ooPi6P3EsauZmStdcxwO33DR149dwgYKOwTwsoYx4nLTVds5z8DP430RolPSk0IJxeLqI7f6uIC8Yd9/cd92fxct4xN+0r+OiY62Ll+0ubfwRhwcXE84tz7P4mc508LQAYc+cTVbtcn5mT9LDDFX/Kx7+2PpvnFXRcgdJLDLK80c6VIOzwWNTR5J66yodP+XGWDv4+B5cOm4fmq9ctNEn3SJnaFOHNc2yaorLr2T4FeQKygyqtJPegx+OqDrM6FL5BzJhTfHitDsYb8LE/cR+/znJ+AP9Ec/0J8MlY1G2a+QG5WfSMcqvP7OHgB1RvZZ6RBTNb/ScUnB9XrwDfjA9gXA9nXcYG7IODj7Iv7OKDBMH/Oy02vkNyC96PUKH3Giw9/e9wqq67DgzSGfb6c5021VDJuPIBSftV+vmn6DJf+lQvcECcfCBKVP2A5/7juOzA+AX1KDN6fxvMJrGnoG32t/ctfSa95qfZXSIzbiMA/4kfXHy69XxXXxj2mNhtzXoXWh9YBjGsk+FmnQolR03wzn+1XoBpqaM/UOrhfC52HxwFafV25lpzcFHFA4opPDjOY1K668tl+cl4HVrc+Xta5UC/y9RrZ/jWm8LVG7/1JLsnZnrHL2wRSx6PvfPVee1+poSl+rRHlA6r0TTFzYd+nR3Qiu6FlgFROqnfHqhfn47p3qMPjjJ4UL/uJbMzekE8zsbdxU0Mzx/ohJH1Suffpal7gTK77WbD2F81JzlHr60V7qy8kRyVWdfRMzaXfTYFd9TkhRWRbHvhBBvcq+9y58hwk/ZgxcUfbfb1+8EbofHbc+AD4lkQ6zb/I00f6ED7l1nGfKdEnV8fhw88iybmG2Rca1mooRtar4Zw24uMa27RBw/m4n9bVPlqxbe+548NlHnrEByam3e+N3c9A8/oF8IGe4xB7nxORu+QdHfYMP1gw/5qL/XjPBvji/hpkr7H+b7/8GP+qeF6bhDJvlwLu4vMEatwCE8X/mcl5Acfa7SdMmfV3W/2pZmVOSqpnb/V47fGjf/qBIkf3GUTm/rsP0sGHWq8xUhGmr5nnhucwoG7qca6SNn6SyxMss9w9vwO+5zpkn9T3r60ESSp+IXjmY6cHKp2Ti+oLY32ujQHsiAU1Z6xf93WC+xW+za2xVxDsKk99/mWWecBSPNWTi/sFMuZqN08otmQr3g4c+5OmTuYl/unHV9i6Ps8y5pP/FSqTTmOPVfLL/gPi03ne/Yc/yfeK3A95rHPu+3zvOUpMFwt7raa8Elh/6NdJxsVVKUBnGVbpDmaBYrttnOz2OTd+YJnxFEdLBx0RnYkOMbp6wC7td9bBjKGTpLBzuOa2gdw6ecKfTXtinqTzyXj6gAfdzA3M/n8F+Wj1PQ6Bc4w/l8xTLw7xmCvG4BwHb4IG/D2/AF9z3iSqt+hkcdOEN/MEyeUJsquyvGlzki7UvqnLWj4MSSIvROaifTTIh8NGPUfI+0GP8i2eWKXDyRLf/rC6x4J61kxuMmKHjsfhvi5egctrxpVeeiQ28OV4Hn+n4bZqBB9l8lRhlkGeXQXWq/w7nsZACrs/8QmooxP/K64bqoMzjydMW21mymLrO3b1u/RmDoZ5zrdLxhxvraoPR3X4Qy693HnDU6xue656XSeUxHUTojVRMWqe9RMtRGWXCyhxkwdInRYflHROIes8F6i3DZiy+HqCYrcueviXdttcYgxIF52i+fQ/pPVeYNR4TaiP2WfkomzSrDoXyZlXVdx2S2BESnXte6sPUOcgLZ071AulIi/1gi9W8njE/Zxbvt7gPmbcfLqGhGo0dm6suT/0Bwr/9a9/iUUf+bW6ILqUMwZ6vMQr4vewv9eNO7bMZ+ZHa1c+bCsXw88EXFTlm3bpZb0GNn22f0LmGNzGsZzlJiRYteLdxtTJPcK6+94hH2rpyzr/Lv5YX7uUW9zXeCmfYnqd2SZ78dxjycc+qw8ctKXDnuG4yFDJzwK4wVIJs+3hMXfYZN6AcqlSPtsuD94ctmw5uH50HxeQtRwov9LR+VuQxCLp7fHh2lM32xbd7jECdPWrJJVj4hBDMvnebYAXjQnx68U1j/0CDY3Tqzhdbk8GfkKKxzlNu2Tuh5F40mu+69R2G0jepuQ6/TB/8eE10oID+k+CBa9DK3lf9BgblFcH+GQP/PbN+8CJrD/gNYj9NX90rn3c+Sdi9mitlyqXTrnHDXOPDucP+XiO7N/x3C/WI2tDf09vxNIHiFKnib98ABypNGAwJm4Bcs69KPyZfwCLcyX9yD3U7Dcy2hDtEOD8Ypy+97czQGxA9g8wfQL7dXxYtH3vtnWCtOMj+UC63pYckW0dk7nHH2OWzwQzr/jiXu/337+t//CmWCXiPPCsGo7hmKu9xWrHb3QWeh7AtE8JL+3kSM5Zg5NOpP8l9HnbvKRumfsDpocnf0+Qv8LOww+D5nk0ceaavk1MXnR1TyE+OTvjXCM4l6z3nDMidDMe0q3Xt5pb1oDtvZavSF/apjDrgHP2j/EbAchOPx4j9mGvScBcpp9rXku29vkiHh5EB8hvtxND+eibNXPfQ97nIibNO5E1yv33jzpP0ScX+6afrrPWkZE77ejAC4HwbO/cDPpjea6Lr1G682YGVJP8LmMmvvVc9LiXHI2ZH8A2+XPOZR7KyiX6VFofL1TdH+JtPTB9T/wWwZUIdleOsySbupHyM2AHZTFNVAZdm/5/DizeLIgnH8l/4r3u5mecUn+C+LkIQe03tol10l7Qn2Pbuc7Fb7qg7vGwLERmHqOMk+ciObrem7JQOl0Dm/+Maw7T8gXQSVxo5eB8cqMYCuLbfTCZ4WIh7JLHXmsd/baZfv/TUJ4P8eAzX3tOXX6J01UZXWfsCvc1Rlfjyzj+A9jj7fLMC34ICTeRm37TxY8y/0YOJXyUheq8UV9+6kgfll4j61zANqnEL+cKR+yLgtyY4I9NWbkU4PriXOupeRccvJXnk+7A1PtKd4KcNXa9v5a1ytknra/eFxa1zokVH50xBssv9GB3Ag3+OhDfrP+NC2f5hFeZiOQHWV3koXc4x+TSj5A8fo1SFaGuMes6PhBQ/P5t/KHCgn5a0uN7WQty5NJkPT843Hwa+mAvpvn15jlhjGm/gOfCNlAeFmZuACrnGD0hdhyB8mV9JIfhJzEl+cL3E/ipK1b5RkJylMf2PYH+d3348Qcg/RvgOlZ+Zcv4c2MMvYLj9DxRF3efJ/5mqX3G78qlylx/4LE/B3iKT/Rw7L642UrS8TyxvkpjxJL+xDK8Ah/koRvTUtE3ulo3/ElA76WSWJf6AfLg3kAPS8m1+rnGRAp3GwD3lU8hY0K1/Ko1dKnP9abxbFDV2F14Xi+yY0epDxWUUOQ+J9V8RHSqZkbBaywPJ+w/NPGvf/1X2e8153tmI7pnzvBzH5a1f/V7jQHCQS/EnLMP/dd//Z/0gd/+2IcSCz0VGEr+NAzJjfmmz9h4XZf+kTuY9yQTORdsw5ib8Otr7c4dim5AnYcnGfeMUcZ0PvyMPTrfaj8mH/d9w3FS3/LYAse/9s/5e01Acy2kD8wb/qIz/aQ94zAG+pfQpaK8GEPkrZKYT3A/TPHtsX3WPzH14iegShudmXd04NF3+J7zncskfhClb/FUPfvQXwExmGd8OuZzPAigE3pC9MDW7XN9ybYv9srp7x7TD+AiE0qVdfv9+7/Lzn34BMu+cW29Q/arp/wM5oB7Zf0NxqpXj8RPCU5b6Mx98nOfM/VPwr3uIaq+de0zY/oKp1z+Goovf9ZL/z8F/da1UNey8tXXePmUX8dKCjoXUjZz67TSTq/1vW70QAwiXlHUAfWzn6/g/UHkQQwR2TzTxOncOvYTuP1sDyJ/hvll6UN6oXTwThtt7+KCq94VmSwvAhaXY888wwMeh72ZQX/q62FF9ckCP/qascb06ueO7eNr3VewTWy3j6uvn9nYJ+IOW4ix8EY3/XtMTI2unn2KH51oUUcn+jpsl3xTnrDus38IH6EL4HU1mLG2vVMD9uP6luXc2TFSn+1sBvFrXPuEHhcodMHTfJ3tJyhu5/kKzqMbL3DN1S5nv6pybTfC068QVlcQ+1fSeNpcpeomnTMVQx6mm6rH7y5rDDmqnfP1cq7iejqBX8e6KIvl+fIFxzfIQon9oWHHA4kJJLWKfGtOWzc5TdtA/Sv+xW/lrbnu+b7YVhGe+N1H3QBNPVB1tQePdnSSe7DmNP34AFFlvILsbZ8imrGhL9SZP81FkzXJ+vUh0IV3fSi1q+51LU9kTbju+KzMZIIdD2YY+/hJP06fT2OiddVs/+HqOqqNLgf9zs3UCfnvGOjKUYfELz8dI1fnxbk0qXl9gMQF8GYu5m0sXvmZuSknmpvVse7U0lUnZw51o3hxi3+T1zwK6ygdZJwrmHLjs86DQYQwOZZcR97w+QzQKd/yE2pJ2edbLfJVxLVK0vaffOtt2/QhzuAHud5pDGBvkYAFpHODwy4uUJzsU+deMCC9IuS62WskBm/kekL6Gn/nq4dhHe8rdNbd6jb3ChydS2iBgYCKFf4cs2mDGBl51bJecF+ZL+wdyz68vmLvtmN0MWDGtE078Jqjxhs+PU628f3QXkfwLCNfxnD6VvEzsLNukL+va+v6p6Nlq361WSiex4vrsX1BPJz0B2T2OdTIPTkD6+UbIrsv7k/oCq8n8lSrY9VLPOLlQzlkPer82iB7rnVN+xynvbHn9cTJT65X7LUJKLO/hEceju0HWdRn7hNq/8beXB/m+35H9iXbobEx4TM+fM7xMJpv+vjblPr1yb72esyvmHkmxxPwPJfE8JzZZj74sV18BUsW36234fg7j0+o3jtO4gPK8MMD1F/Rl8AfufUxbWmTT4e8w6bKkby0LrRG4XuN+Ny/Ql4V01AdR4Xk/EnqEz6Psr/Y1xo7eCJePkCuFSB9xmaOufzNepchPMY2VAbSA3pAV+u0JGrLHcfS3blPJBYGyyM8kdvyE9kBy/Z6uUAGtuT6Rxq6j9Z+ctcPb8pSpw8as9r38sAS17R1/6U+QgZ2JupXnxNzfECNDoox3jQxDU5sVfvZSP3kG3b57FcfOnJR4zXIwK4IJzd6iFa8TbxZZ5EcP/XdbS+iPXC+QEC2vVLxGFW7FO9yMySd3Q7CejfWn8L+7fCMR9UnRufa8mv9TiCLJ2QZ8yRx8e464tfBYg7CX/7rQCegvuJKbt1XkERKXf8A6K0NIr47r4kz1xPwMp5ZF3iPbuSMk8trf+Cj/4Sk47F0Xfbt8wnxC1buoY59x73fE47/Wie+3XiOoA8YJZr5uYbvWhvlfm2WI8vUiZ8PntofNOb+EAtlv9B4KpDMpF/GssfX2Q9a4dneFH7arVCvitN1zWdVT/vUF0Z1wrmlkYpZ8tks6rN9wmy/z1DJ68SlTxMv/E+nVCF+4sAFWPPwyt8T0peCbcoWtjjIuLiNmxt0nggRlqqWNa/4PQ5e/fYel/Gyvu13Xeutbo51E15917c+yk5jWu3gHA90lF+HkLxeYo0PahyRi1AC21R2sU871xjetUZZm4vQ3XIDnmuOf9xQjnxmXslBfSk4w+01UO59Pm+xK8odj9wo1sttcTpADMq+ZDnX/VPqalf/KAF5qL/E02F/ISOyauNP41Ot8omMfUWhtfb8oAc9SD/x4toFvz94kaL6BVCrw+OvCNLFxnuF9ZQLL+Ka5f52ze+U8t6End5lbx+zXqKKBTQm8KUtCx2S1hs82epQQ3QevCSlupsjt2dISr+ptO0TnDsVtwHrgA+IjDXIdXTSFZuXdejY9gOQ65tp0rva2yQ+rgTLrlHq/tz6zXXEer7ue33aDv9eR2tdLp/Grg/mp2jj2W/iuOk+KZ6b0p8fyC7YiciurVRyrvlX9okRObCvtD3u0TEf8ni4BJN36li+CcQf8ahXS+S63lZpO8tjn3UQhA8ydndYKf7Qu+aYeXf+0Qc00b3uS84ne2D1RIeYhSVftPlcX0Q1DxPEiMz2tgl231xOnxuMKft9cpyyrQ+tOetzUm6riHzC3xrzdcRyyvcU3XpXCd3P/31dDaY87RORrz5Q73NyT90ep00wDtK0laxyy/ltnucE2Rr6CTlzic2en4nmlSw5nAg/sQCuoorfPGDx9ar5qqCY+va1aZ+jXBOvMdqWshCbrQN1jNR5KR/XQexssxGe/DVvgrDqU/t5VAIjTnIVSv8Sd8oakU8769Mmttc0EL996gEN38yV6/Y/AMeU2me4rHbFqzfTePr2AA8Usuh/HhTYvhsPwFtuMmaHCMMi4oB7J9vwO2WLTvmIq3aVbAQe5D0BweuuxesJLzL9USUW5lDZ43uliacxR+VQe4G7T31ToduR+aTafnfbslBxZBfoPOu5hxi3r+YyiM0FuB8hLvLwO6fkfsMD6xnbt27ID3+RJs6kExmf1zq0N3+K9YO8xqwHDMGP/glJsO3xuTfRCx58CehFd5zxn8zZz0Bz9+D0zPM+VgVS7GMia8a03Z8+sm4YM13U40c2ZUulYxj9E++B5VN6LkO1ynez9Cj91v6TWGHV219iPvUb3XUx7fbUEr/pCeKLuu1COOMp76Zg+vdxANXDBsjP6NcpB5Nj/zs/5V2wLXu5Ai3y+xjzg4SRQzJXeypa7KLrxhB2Luq/brhMylYxClInI18XdZOKRo/d2f/07wR8fdCXp47Zx4R7dvV5qCywD/GgKPu1c3s+3JE7cP3oPswqleUX9wQga0P7Yx96FT97JmM5gakeDq2AG14jVNRYJUdSiYia46hxhwxYVz5ASklKnocD+MvYcr3gJ4HxKmsUSjVx/RBgbLAF6ahSvljn1davnFR+fphpsdZbOgOafwL2JCF9wllTqhM0zd9y6RR55H2+5de4QijBl+IrVApa100ZwwnNPfOy/DWqoXuv/uYFjIzbGr+C19fpd8e0HOwHYu7rXicg/d/1TU+42naloPvQ9aF521s/RvBMO8Y+DzbvinB2nwD16mffwEZG6Q+yZTd8nV5vUdoeG6q25T44vwaYhwP7fEo6iUU7edCGP3NxKbHa9V7EWt38+MTPfpjCfFrmvdjyrWM95ICYzrGdlhy92JxwbtZNPe3tw2sWxM+TP5rJm3psfF23/+Dp80Uw9bQ+6jzkW0IzH2LrXHnwM3PDPnnE7+xj5Dum9w9a0Qu9wxyLlw//JkrlHD/HueY3MVnRmbrTZvqeOpe+VlGS5mWM4kcVyefBCz57OA0e5PMtpnxb7BV8L7FzmvOWfGo2VSouMXrenvoyry9tLmQ+QfzKXi7cBw612tcG+7Xz3LY7T/0tqsLMJ+DzC+y997fgL4DYXBPnDxeC5FwzZj6BilznjWZVijH7hrbsemyA7jMw73aQGCB9CYEls1ftjb/VtVxB34GcUh3+QeYNcszynj/0C5JUDKTQTk5E5x3e6cT3jBck5NPGo4stdmWihTR14K9qFrb9c5jh2ImpySqjmcHOhxyfx2BfPIyzDxvY3u2DbcdYuBbek094Zz5pb/09JlM38ru+UZf2rhnIZ7y0l10Vuska/eNk3i3j9PMJzhxpr02/RCuHgmTRq6OiuQ2VbMWtNlq02VxpvbtIAvmWv2Y0XsWnjIiwK/aBqXcHsqvQfrxGEM3N/lWME9Gjz9g+2e2417XwCZ5zBhWvDnCdHzHEW2Xh9CN9NtI28IcZ++GVOLT5WiFtHeiUr3ybQZtfLmoj3tMHCMDegjZ7Cb6jT6RcqADnzeu+PyO5T/DBTzGrfN77up8dizL1PQZVV22X0mnBmZetP8Ma2+FjtmdeE2qXTvjMH3XsLmMfeWceHZqqrx6B3XeAH3T59dGph9VCqa8ctO87D8bc+9gDUG+R/JJPYrc/5ipjEMy2I1Y59JIH7avlFWiJej1I/4g1Eb/vMHXe+QJZh7IpVbJdfSiKNbzoUtccIiyl1dceY9rZyy8PqKXHPPoaH7vSRlg13wjJPrIq0eWPJzuggU1GduVbOsqxmudPoOVzxAlYJzIvNnXOgUCaxC65zOApRp8n2NbhD7joeu9R7vLZRgPOlb7fz/+NxMRP6WrcsQNXn7QkQQ/9/KvUuq9Rn2FxdC5+cKTqQs5R+hLZqz1TQJZ4hcSHD4fzH7z1Ubh8yMP8uOcCc25vQFRs99PyzJeFE5afbs57oiBxBRlxbrvq/QCdjOUZa8N5QXvOkwLrJw9Hpgf9QGlg9g3MvcISn1PSa12h5Jw33tf5BgY6ETFOierxSxyw5b/qb2poPz3GCvXlYvXgOhdU3W+fJ7Tzd7uwRTd6jGvaPICxbf7NtseKNnygecBPkb7lput05qe4+OfeJAaN335FF//OlX1La0/6hnNyS74GYhcg169rF8jb/VBTQPf6QMl64OnB0hmPv6dUGis5xxv5t/70AdJOiZ7nkXbHqCJW8cl5y0GXpv/cH2jPbCNE7d4uu56Yv9Vcr3XfvPhLCZCF4J+yE6dO6vwb8PghT/rBw+DL+FfB/Ged8PAl35IEMw9pttnmbcALEjN1dClTTzsl8aM//Sav8GITVLPa1xjB1nPekaWc8abd1EN2ykF83/jVnDKquRaCrb95AZLpL9mHpzz680Vyku95Y6F4Jcs9h7xWH9SqWs8971oPpUf9vD7lupVYkM9l5lAi8YLoB7PlPPc44mecP2xoFj7RzwD1T03iO4P7jDfOSqTcexEJGhwTneShTZ4ATsKWidACPEIg3/1v5gUwe+N5UIC17Z/pFvQFiPEqzl/B6v8/hUrLPtlU7ZcTQjejI2fq6cdf7YtPqJ47/BGHo/1tv6N/Z6xqR6+yfh6LHqOr7PBzYOoqN62t93296jXzBbyBWWn6tI/7RvYa2G4/5J1zJOdJ5H8FWF/HzXjiBczhV0An58LcGL+C+lf7AMg4wVM+b8yJIdKaHeO7UiUjj9/yB7ds5vxMSNZrAvKHn1O3Ltq6wfzJeS03XEDwr5/m3/x+jpe2B5s+a48dxIMqRgIfIWHYphpZxnq6l2wyPkTmYq7pQBEOn7c8Lyhedeb79+/dpon/7VMuy1ZzNXzFn+abOWFOxdk5hsDzWjCyTLUWe/0E8tEal9jD1dkOEjt79bI9EJ7kw5H1XZKb8mhxfE9IDr9InmR/j/cKduk1d/bb5XUMV4waM5D8yHU9mB1YplS6rigEFu/XX36MuXd08kKnG/HRWM12Hn9nv7F/GrMT0qvS9kWUbWZ7fLNP8gGCPjIKDYtla2I9oev5y9+++1kQwceGQo3+7JphuetPkO1F7gb89DNgTE/Qv/xBx/R3Xmvl/pYAPZi9eI3M45W8LonlbxrVHLD2iE9c1dvBAPl47TYjKAb+Hrq3HroE6SP63NjzR7FlO2XYkB9jEmoZxFjlAUA1BfvYfuq9CaREnvrGtDXOtnVM0XcuIGVAU+t0fTiectftx7aT6g3PHcsfjDVHkS8kv1ni1PHR5YER33QLHMNjWa3uh/knWH/vMK8tuPnkgUwwuc6Je4LrZx/3ZwMdiLy8Zn3+5z/4POEpPr7Zl7GPj6+QfQfb2OmbB8P+mjux9/yHB55y8hhsAlcbl6wBI/tDtUuN/qua2HrfQM957xjJPW0I7Pyv7Qlsw0b+pDNx/VLAmZ1lzmfnccXV/5kvZN7uU/BJfidyj3jG/QqXOJUCedCvmY8Ehejecqsmnx/XIXnrlKlklRs/vCVHXLM/ej1WvEssQNu8GiG/Ky9KsQuOdYLYkMfW5Lbl8hMlKAPnwbMCmDqGy7TjnOSSoJyPBRt6wtyM0MGtfZMsE7AJKBcWZb00QVp8JywXKuwZ/9WNcPQscy7eHC2P09N029nvO2JcwB5P+3vShSw/Ag5oPIpOO0wim/K26vI1ok//swkw3t4Y95xsn9c+VMvMXhPBrhnSHHanrlr1Rgb0Q2jBaaOn+K1z+gIyK17G5IbWj0xlkXz1eg4yLnN8noCPU3fGHtW3YN3YbtrueaV+0h3oM3+m337lvxp9q3EJjw9Y93H7CsTS2I5zPlC7D7VztF7kQHl3/6Y8QMYcawyLntE2vKrM352ZPx0njvwUnQ8GwgcZR/mjrtyqXf3MxSE3d/NGN3aTiCA/BEqwhvh2vdriFU4/E9LTsfXE1/vPIfEeUW4l77xOespr8aqg/uQdjYw1Noyp7Nr0ZzFzgiaKo/wBMXLdmXrocA6QAAd73YlLX3GptdC+44tqHfqg2+qXOFVPmziA1sV3AV6scs2KneoctJsXRAeg8xIaB9Z7HsrekZg3Gn7dqqNl8sWr/XPTM/c+dILo574DyL5wxgn/fICgGPE7u9s5aIhtKkQ/H6bLsPeAEa/1aZem8qPcbuLUvl5BuZJXIf1WlMUzP9dTY7fDk14dvIinPzC4voWDL8h9omz3jZmne8GceAyYf+vr4cGB7I9g7o2gPdWx4b5cyXyvX5SvFg328yL6KPnKxzbbF9TAl3LvWKX/1AfboFMfpMYH0K9AOMc0NLbqP2Q4tvctzUe1de+7DkXu2jMyNvKKfag/hH4C2SuHyrHzjm0yRg6UU8v9B2Qdn7zn2LS6yuhnPeIrY+/2lQelPWkCU+Kxz/qBh/trn/ZrOLeKIBtxWm9+Zkk/oPiaPFxWFsrDPPuJLcRe+OPP77+UV/2qWLWq9Nxgl2/kbOTBgv3Yb6/1gex/6UviQej7P2lZF8DHNzjHjXZIbb0b5hOlYtRaBzysc+wB5elc0Y8v5T3aV/R41qFWJ7z7EZ8mZZH2rPf41GvFoYw8bcvCm/NmnalLPTa5zjxCJtZdvutFU/bqfNeLfK1xHF0DZPcMZF6Pmeuy7BxfATl7qtYaZR2xybqeMZEpZZW77vWyERP3Y+qb4J+8E/Oz+bwXSj72vekV4v+Nytco28SZ+VJQn+vvEcSWD/thSqVbr/K6cmNtav+WyL7Yi9e1rymfP7JX53iFjM/MMfPLWln71VQA6XQw6xu2ySB8ju0rdo53j5MF/RzfiEx5sCC7L5MyYJBQRUlcnfyB2E44z4zN+5w+oU/xM7qf4OzXX4XHaNZZC7v/xe2FfR9LFMOX7JRPtJw5flpv5/ggXX4PFNcyGl+M6yv7V4h6Yk976rlgB+TtzXtveq/gDw7Wnf3NWJvnMUrsV+OF3vQRn7bzjeX5gSeI70mfoDJceYb+KipqvWP/tQ/FQb0o+a5xOebjFWY/tSnXeOlXl6rO3rHGoOurfYBcfMG94rRZ41O8VX/A4rc9FH2RpR8B7ZdxoPZphuvEm+srOag1eCn1k/iMfXRFlv9Mvq8gfxzLt9sg+We/97nnvszYtNd59pNJ4drkuNzcnzdZQfKTwYdQrk3YLR8Wip/cpVOIfOk1LrYF8n1C9Ca9wilPv0PkJHm9vKftAeZ89B55948N68awTXzXm9qBfGp4rucPbekfSAYl9fvQiY38sFb6nkQf/Fsv9sKl0Sg1+UmE9mnM+ofAnzxt2CdlMwZmvLnvaZ2oVliDULIxJ59gjfEbu+goxzqq1ZIr9FC7c5x5p/6KJorj8oWOc6XGPsSHDNbVJHRNXA9ddzHzPv1PYp14fwmNPeUNHA+0Xvt7wvywBJI1N/aQzpe2LS86t3I/dkUs/WDB93G1T/eHeaAh63uQlVthzutfge1r1CuuY5Pfls1YIJ8JDNe9ZziP3T/azjc5qv7LH9XT+vCzhsY+HBdGBy/ELkh98sDZBuZ5PL8m723OHdvtw36cm/Pb8cILn3u2Ne8VW+c5r5LHt+rV+dgUV+fbCXytPa7CoR3CrT5PlR1y+3df4vdngA3nhuvXXOI7bhODMUisjMfMJ0DGwygwZVVTCeDpw3AdK4867M/9kpyOF/D5hx5wsba6Pc5t/Lke+kns1C45B7TT1wlySB7JJXhlc7ZBbCkzHgBd2i6ROU58P/n/q/jUz4x7o17/QDPRuW7a+VLaV/HnBJThOZbCF+np/DjW8gQ+4zdlzl3157/57/+n4u+NNUpOmra44s1s0iGDIF0VLo3lIzo25c08NswMFnwvsB8ryegarmeDtqv2VTy1F2h5cErqG6s6gDYeG+vmOd6BY4LSHhs77YwLdptPCokMr6sCesW9MqUPK2a7/1v3Vfk1XuvtGHpXPThHL/DJ7jrmM8/UAe2p55KK+R5L8xnjS39m/QFPY5P4HNVym6NOrshPWL/6NOWUzRcn/I4JZnykl68QI2sb+dcG7hzAJY+2PyHvZStd6ZxaOxfXnT/nwb4ZASm3feLvPqR8inHqnjrPQA/NRJ/I71MrX53rdX4dOQWSx8sUHWlc8opesZRHy8hIvuqlTfLwp6fehW2Og24or91WnuhXyfmgD/dFvtlDZh37IAfbXXw25Av3J6Tq3qPj8w5fXucg5e5ju+JNjTV675EE448qlWqztlccJPWirVzqmBGSB0BnSbrufVoO7APZsAHpY1A7bL0rsqAWjR1WmDbxOThGxZzgJtTf2siNYMmnys3BgSOHhWG3xq5zUsyqZz6Xi9b7rW2ReXwbGS9VXwU24husuGWzr2Xtvwno+lo36XnYADTqu6k2MxkboVKZ+Zxy2dTwwtM+X4de6GCLjli0vS5iF73wpix5Rq4P8DDqTWXb4tO6rUcbOZzV15TIKeqt/WptyE1s63DCi2fYByIBdtWztui7PtzUAc9mw59abqcO1IbV/pq9ct8+f0jMXkS55KXvdPkAmvsf3njfMTSOarvfSNGHb5Jq521z7C5onvy0XvoRyKZeHjd70B/1lUnbtdvkvuqubkS4EGPKXZygP5kX7TD0t8xm37j24GrO8eqvit17za0SLI6Y8Q0LRulWYTf4ozwBE90qVd3+MbCfjdlGPTkGjCUevNb29W71pe+/pp1rtks99xPMUWwSG/705xI+te3XmH3YsoT3vUv2J49X9MnBNrRtwD8/UL8K+Ehcm7CGM6/eCyWvN/ja58RzP5GNlNR/6Zc94+e+Zd7w6X7z4Sl+gPwV33GxF3vJATLgPm1Z+NPXtAu8btG1LGO2/Gg9uwbInT67NC9rf/FbV/KOS/2Wk96NyDDlm0OxA2fe+ZsyrxBX+Nkx9xh5DbdSYfq/1/eaBVOOn5yr4hdZbB2NZVXnuR/YD1RrgnqJeCADf/0nPjsTznkB01+w5chc3xbU3JdYPvmD9+R7Y/sG8leE3fQH9jlov6c8iP1eS47/Pg+D3qBm366L3z5BPpfkHCd/JDMdJNIqux0XPc7rzq+5tH2P7z5Zv3RYW7VezgcnjoUe7tFru8jodzX0q6nNI7mVHnZ1rHbVbI+2xGoH6Xv6EVldz905b2ihKNnQ7sw7seUb2O3Y9p/yqr9jm7f9wMvvRm8bdCXlTSAMndHN/4p5R1lq8VFKv05CbDjs39h15+aTvVnyQQPygAfoWG8pfwnbOA7A39Xn1dfZfg30viLwxLuDccs4rLH+AnQD0hgv9Xnyp3Sfv/Y4MJWrfrW+juHEZWy7BIub8aUcYz11QdqUWiPRbUesMd0MhMS76ocYCPjcDPv3+rFuH/OAWaUJuMxFLOMYpH3n7XqQdUWhc6Tbn8C65EeWz1i59AC99b7Tcj00oDGsPJejoaM8yEmvViiZ+lsv8arMAxlATa16c5ZbFkin/FL6p7keJ+1PKNRdiC8HpQGDu5IiUmGOJnV61h3kD1tVq9z4Cc+co+DGaR0sMwfp/zvsqPVeuqw7LrZceBLX/tpvkfaBcX2YUFxXfTFrP+bXgUvt0fZ9IjEgzQCq8rP3G/l5OrDTeqDlPCbBh7Rmgubh+ZLSNGyiH09zMWE/ynwfakvQQbweFpo/D7FDbn6E5Ki5mTFA2iXT+LZj5lsfvDqucMasdvSBxrqOzE3iXnQIyKvjZs1or2o1tYsPZM/R/gLl2kfa9tNrsHXtp3SJ1zp8FTyW6mFylI7TkLVMPSbhyR96QtsVFLOwfMUZoLAa7nwudy4WxIeKLdPLh2Px4aD1E6deyN3v1lelyG5l7Zhu0xvreYwlj7B9K4eyyXmBVKGplcx7VWxeQKq8dbug5iQpdU7FSFzS6DfLK7jvFyh9fxZxoOEIwSi7DmJqIDtJD0dV73FtvuzhEa9K9ZsxabdWAvTE61Z7IfMByX5j9VH8XZ60+QUnYrv2Gcp6X230Lofts1Z0vsELip+HDCc6rPzWm1Xal8eo/MMvplWon0DX5Qb12W73w3yuL/6LDfHoq76ZQB86Xmz8ecA2jlcRRol9vhmRvD3nzG1fj3BWpD/+rzVm2n5cyXljP8T2fG+ek0ppH/44mPkK8OncPE6s6xBtyP13H+u9CHvipA5YC8gtW1QvslY/qZVN14rYQ1FD13mW1/4mVEmqTWDlmPOtaHhftPQWFb/8zr5OwH4hkq2JgMbUfeV36m/sfSVI++RhLQ/wh0z3470eXRazaOWoesVhHYxvNWSuIY2t6l4nXsM7B+zRkTNh9yUcaqo/9NN+rDl9gsTZJPYCeicFsx7ED4g8PM5Pn6NbZyL8yFRShcd41fjiUT8Yr3JRvble760PZN4ErEsffM4pPV/8RbrXBLEbh/pSTJ3LMWlQ1WeygvXcVl+QY8ecSgOxA0W2OVfAo0/4zJhkTMGsA6+eG5xIMKqCkiyeLqwfIgv4hH2d8TxolCR8Jg2mHWSmi3dQHn2yaKC0MT4PpSf8SfYa0U/e0JkrdAI9b+w73qwHT7b/KST+7IPn8fW8PAG1qHqjyjrAp9sizfmVnlCRV/xZt8z5pj1xu1n5G9A8jLnQ+PSmTuy54byKmfGklP7KufycB/5fOPpqvJ6Av1mCV+P2DrkZwW76ekL6Enyl/wrJcfq6o2T4D/00KoZe9Vb2cZELAfOVOZPOC2jemOMipTvoMhZd156qeHeaeCfT+LxO6Qr0UO8xLWfLX3jqY1Pgc3XowqtD+ykHZe+t0Nrbho9XwA83jb9/q4t/E3vOK6DP8YlvQXmrWDShm9O/ieVj9D15nvN1Arn3Bbczhhq/B/gHDP5AIJTanJvEPAkot8r11bU8euCV7cwrMulp3fs6i64+ZJ9ofXIOsicK8EOFxJ+U+NXa7dbnXKWe8zbwdWzEORA+rvB7w2Apj2YQg32Yv1+VMVU6gy59gt7AaTDGzv+yx5ftzJ9a2v6Q8XzPhSZ6uuEMh7ps2de8Xs3fPgPpLsvPERveFbv3uifo1ywkb0Yw2mden2D307a7H2O8pGPd6J1gfCZNXPy3OTz5r36FHvv3Asq7StaAfqr/E1jnODkkobeoNcA3mRruT3BfsMqtVBiGrNPAMssn9pBRITd0zQnsL+MbA58L6pNiLUcFP1ArT24WNOZ1zvDHj9UnO+1vkG09WVUC2PNHb/GV3JEmNz9ImedH+uf5Bc5t5hXstUJ56lGH5rWO9oxxYvK23my7rNWmgxxE7MVF3MPo3zrDLrGuJfQPB2ZdCCjPY/zp+45fVH3Y9/OD/0BPgI/P+WsdExkrEB/T18nz9cfrcqgJ9gPTAprQRa3ayScPJABlcqOOL0TmOcfkCdBBHvsJOHeusfW3z+l34sk3eNInT+b/+/fvkju/bZ82FDk2GQvKqf8Vpr+voD4+3TMUmEv9UfPvP1Rmfl+NiVAhicr5NeNXlMsRzHubOTaJNe9npHcQPPae1GMfiu8J+LVHD8VOFoqCceXjDH9JOs5Tv+uG9mY9MfVB2tM2SHXqT/lHKNPctKTPAb4yubiNayYScqx7vDz5DtIH92PnG94rOO61z7EJ5USA/lNI/LMMEv/xRvsNSPnvpl2RfXzhaI4R+rySAP3RjeEDfYKlX3V8vbJdekM22/ZQPmrN/WBjrPFEFNqwjTeU5uiCB2196OmmYc4fdfW/N1d8UP4dOI5zqbNB5H8nv+M6/30BC5IPNPn2+UylLf1HMA6pUt8u30O+PR77IkW7+MvjAyqN2QfbOU+JNR/+KYrbzps+LL3hnhvG848eTqo36SUOmPLkEIT/CV7t0fibH9ayfwbyrtQqFgeMFyGTXyj5Lao1fscLZ5OtoANqV55VQuvBJ/QCko/yGeT5W1//mlOhzmsJKA3dnKK2f4qL/pFrYY7BxJNu4Dw9F/qwR1n06D/liEGJD/+qwr3PyKc/dE69+JOfXuehha5KT7V6Z57b1/R7iTFdTH+Fd3k5vs9lr2m3J7bO9ouPGgnl2N+mtt4lEXnrhuUX0AyrHDmOjFaek6T0Arbrc7ravNuOcS5RzhXFSF9sgzb/rviMJTvJX2PbzLrzXP1p5PwKnYAFn3LZUq5BMtIXyXtIzljwxYuu3t8jeZ9IHqqXP9ZTPK6+wh8PUiDAua9z5uGezw23qYRXI3gZy8e8ihXZxR+g/VGPDUfv84S+tc+cN5GfONNKLskr17MgeU4KdvuMtPuPPN+KB4mDzsTWzx5HOeN6/ggHIQPfvv3+yzf9EV3fr+Jm2Y68sAkSI+A+Blv73oo712sd7Lw2rbF/wY8P6kHk82EASN2l6zPngFswpEh+r379ysbWMeS71rTq0v4asYPS36d+AfWnDtrzQ/zUmZgfrKnnA3fGJPbp5/SjWG0b/cheIfp03rr2Yf6ON2OcQBY9cOo85f8Jksc7/VNGexKID2jmljbnQeYmmHpnzsgmfYVXerd8xrkc9owbxB8657gz1uCV3Z7nZx0g32NfT7zUcaLtL9/OqRJuaekeU/eZ0o3+jpU2OMc7dD+DP8R08hoMMAl1kw68watBegX0bcOi+8r7ibLtA+M5QGD37bl/mfxXYKHnopBuJcbO++9j+vrK71fyT8CYzAcx6SPA9+z3E342h+hellmxwldMLqAHzRgVUTavgK50HiA/wxeQftMrmW9CW3boXHCKaKPfpI3qGE/H6EavzxWr8a5te7cpPWefXizufjc18wXOveKreHUGdu0Zr+wrE8k0Bzla9yufAeOhm3D5MHDBzdotrvg7Riy2ZYBO7PHNv9as9i/7K8uxWQ8QBhKDnMhP3yDJhwXyfbO/vOt3dGXHUWX2P2j5KhfKqdq5YQKSt04+xOSbNFpXrOH4eAC5zfyo6YHHpGMsgumV3APizfYFyDQPmwLtH4zl4K1z8MkdeT2nJiDm99AxzfyAV/25YI4Z4R/GULzypbEmZ/VtU5C5TB1oblpHctWu0A1lldGNPqVu5GquA8lfjLnuXxjH0sffH602/c18AnnE78FHd/bpHJ9pk3Pu9CG0/SlL+zIqD+bBxb5Msm4nVl96Pa11peTx4fm7Yrd3DPvVeKlmLcvr3N0mG8Rt+gposMe4Bqqcdt2t8vbo79rrwoPOK1tY8LkmSY6zOKy5Eq91XC96gawN6TVit8Z/mlMvWnN364ihORt2rJEZA6R14acvJz2gMuvaFdlXP4H0irDRWimivdDyJzyxHZcxO4Xme87Ijz0hOpZNMC05bX0vaZ+4jW+f2ynPQfIHyayR3L94/7AGfJnV2/fv/C0amJwzVP7Ury8B2vwQZPYJO39b5grbBnscpi0g36s/9yH9OPWvbV97VSt+ZPDy4X6CtvXcPn0D1ufyCdWbWr0mRPRXfu72yeMa2YjsyS4oKW8bXSev2HnuPI+AfM++gqlz4mlsnnw8QVnMHAvpl+gy9ztW5DF2/Yr0LbKp86QfxObUx1/olf3m3+1D5wOMtOeYTVvYWYOUrt/H/Y4dM7aUL83Eb+Ho3oyFL/qfb2xNSKfNJ2Lr2Ne14XvMNLqs2On/HAeALffoVtKrqHIir6Joo6e+L84V0++a0//L/+N/3pl9BCefYIHa+gm5A0lWvNG/qvPuibElJ3qSRj5AjCvnginJv4V8j86p4J8yzRM7E7K9pk1JvmBuyuF1cZFNnN8k8YlkPj40FsorOXj8vkLil8dRvyK+I6dO/H1imb9y77hW3z5PP094JYc32YlF7I627NzvzqVx/kRm5hI7fspCzW3zps/UwcW2QrHyqqVSGLpBdATZ7RzjC7/iDhmItxWzgX4AP3MBW75aPm0mwmcurRt/5j/ZoTf5Xov+6RHweWFfUTv9vMpr871JXsb0QHQB+Z/Alk2S/HCh8a940w4dXhPoaH2zZlo2bcCZ9wQy/6R/7g194Ws73vF48fInf3Dz6lc+ymbyWUUyLuSPml1RGpX6HkvbzpwzJkA3wFWqv7SxJ2bTKyinFvPBGmRPAMRf9hUgfoPIIepTP7mDvTaL3+bRi+3Enwx7iae/iZv+g44vlKW73tBz6Q+atjsts89ozb6IY5+8V7te+uYQ+1jxbjdt8IuHKTcOb4F9V09c+lhKGoPByrzB99qomCNexix+KH2OkNjm4ZuHOqlfBoi4Yhp1lnRtIzkkztau+uCDnPO//fZt8Zd8xJq5n/1IO4AbTnTUz4qVeNMm9dOv0frMX88v44VmcvntF//BTyvaD230J/DBoRzQq4PVl28Qyq5ktJKLdOM6vFprmh8E9YKvNUfMoVtn3M4rTgT8uD2+vLiwbcqvQlofNm1K6/RchClYN4iNUJVUox4Z153sXROyaJ3klfMJZEyEkqOC3twbaU8bzV/Zwb/YH2Dso/NOTyBGFVNv2lKf+FUb3IbvW21rH/TlR9V9zZk+6MeP78jgsa/6mx9AWfQYTGADR3qqFJ16v173fZVDjAHiGl1q2kO3OZU5TtYVCFkNzeXENpYc5DwF+Io/86yzr8nbPrD+Nc7az0sdCz+YIZvS8wtp8VTRGY9857TrG84NX+Qc/fhw3TrTNnXPK23ztr7EOh+uuK6XV2hz7Q/4+8F1acXsXNq3YlbfYpM+Mbd88+vX3zovNHgluQHduxQfGXOk8078M/+O17qRYxO/Zwme/ICpk/O0uMU37wmJH0zfkz+hNXPoXXIqM31+6b0liL+s5YkZi/GaP9BSX9QCjH2+EbXHaSK5IKOWPobIDyiPUogcqK6aEX5Ae/Z12k0/gVV3PilPfa6XQfyf/h5viQvLH2Mujsd3f3OMz0/j14mKVSOxfCceOvmbTPJZE519ApV5zqd8AuufXOb1pofggtyL5r5TeRG389T+XHVfm5QVCh+e9RfQoa4OPLAUgCQmmX3VJjHSXHpmv8XUWXYPdNV8heh+js99e4LPSf7ZeO+QvoYmZlzqTxtGsPO8niypzxhTHjzJJu/knzjHCFz18MGSvfp6QuLFZ/QfY4x5jN2kV9OMHSfmuihBPYahCfl6AHw2BOjUmf4noucSusbCZvraNzWuz7YR++n3ivCe+jX7SzvfNJh+SkNleFmLcKdebi7+CvCp/aTzEc24H7hNPxa6HS5+Lvn1eEKar1v+WUd86IU/54JVVLxy7gtL0cgZXH1tJM/0Uw8J6nAsib5EYgLlMmKt3AZu8qI5XqtOClOG2dVVyfc6FW03fx/4OwP+RSQ/fE7g/+ncnLDZcx6r391+QmwzjrEJznaA/pyX4El3+lD9zKjczPhPOPloX6jElF7broNp9xi7cOoE1zFRVXDbjKn/BM4Z7RntK3kBWPH1jRvAvglHN+eM0LZPQDe+Aensm0nLYc5+q97yIPspWD7br1SLNLbyJ/Y/gqSRa5PyppRs85bsI7Q+17zeKylDM//lW9dH5BbOn0YGXlnPiN2nOb7Tm/MJzvY7eO68dvwrO+6fQR/59qTjv/b7vOfEF6R9qev41cOv8peHYIyVjlefhBa2TygfNADV5UfHhq4rD78S6XwM/8qEP5TyIfV7/8ow4+Pzi2uZ+xo7X2fPnK/txEzOSNc663MYzHpquLb73WfqfOAjL3znWzTWjQ51X/9d3/aTLHNs6+7x0fo+6MneY2SqN/Fwk31MXsMvYHf6rDf1SX/wuHQz3vOBvs6xjiko3PY78Yo/cwa0+dVsyovvgUueBWxD8KavFy4umHFsc6V3mLEC1ZsPnnRORAekb5eStbjc4ofc9lrKmAT4mz6f8JTPyaNt2r4nEudVLNxtH6apT7syVz1IvyGw9HmJtu3US11jUefglF0gV/aBL+1FRaduWq/8YDv50eMHKr/9Xnn8Tl+g4vX8BatPnYdAXt23hVtYnb+HktrXZO7Yi8RU7d6QICWOVpWc2Dm5F3UmDNxOHoaydkalkgyi/xqK9oI2EsthcsHo2IJtxBbf+XoDPf12X5o2X11YNHWk1lh9FpzTJzj9nLj6vWPK8eN+PcP9+gweV/s+c8BNKJjtOUaxTezdft40yqreic18ek5D/wSS1yPUB9ZGrXv0mj1zOPN48veUa2xzoT0RXs4/I3pux8fEq9hbj/JqEzz5m3iKdeVd5zj7RW6YS6jUK4rz1KtlDWQcQusAcTu/S51YrQ4ff/H9CNRrHS2jAjX7wd6gzJxfXMUM/YugGmJ1iS15XJUEfyXTjtY4tD58bqZ0k9gXGz+EckjFR1dGcqH2Ipp1ZOztb3wwldrWXXjiFZxloUT4Wx84W6Ccq8S3WLiAas1qNLstaenKFlC2bOngY9ATol4K1nlW+2uQv+2T/pLvylnw2K8xaN3oTfoU0VW/a64BNwGiBz8dUngVLy3xJXN50ev21mnfVa1MnA9Ux9bbOhMlddl6+lWKwpzH5a8peOKf37DAv+IPlLbKFbMocxY/2AXwLh6Ip6L3YcaeGPLVKhzFlmyJfb+wdFBY9byZJTb+qz98MNUf3YS/hLj1ESif0tceQLtIe2jxib0Mq3So9Jec6L/HIIhn6xaQ4a6qNreubGLXdf3qQ/jhiWp+acfngK/T5Gxb7/9WpFrWqgv0qQp49OHBHULfFBek0x3Bd+blU+AlawTMOsB3WrhVu+WJ+x7kZ13vuczj/mOV8aGy3M7YP4OZl2N67NZY4x8G1JAO/AJqUlVZY9Dji509FcLqvB3DMsYNWoPViF5Sq+rCvBdFvsfe/D3OV7vA1+3EoFbzL077jl2RcpPf7TsEj2L/p6MN+IyH+7cfrlJunyfMm3lBsQXme2yARa5nzLZs5AoNW9YQvqM7URou+xqidr2y7jCRWb2tGFZsf6z9jtlQDgeWbROw/8Tgwdb1gaT97zmPXhDd+Jm80Ilp/1dht/gZvqrKetrur318hcjmeQ6oVq9NrK0K6uvH7tOT37Pfit95qt7zHL15zzDtvG6d+6RgVH8KmUuuEXtet+/kEQKRa4w6/4VSWfrVZN/kQe4PjadVyrp9IMcPArRN0QP4Ty5YgnkOJyd41/zhbtvNGyhTfT7ABy/q7EHt+wQ+8kOVtWt2fDlXgGfbK1aMevNrARcJFFqd6AGwUtl1cNuoatCR+F4JorN9tdUbCtyOre0pJRRWjGGXk8OklBaBO896iWGeQaxX/P8Edt47mG6WGuGfOp/ir9pdgf2m+PP8OMYsA40hlXqbupPEGz7/aRB3b7AV40Wc5AdmbhNnHyaQTR/grjfrV93A+lsPl4fbFWvHi811Q73j1ThvHrUn+/TFUeq9VczZkC2yImRLP0j1CFFZL9u3fbDDziURNp6skrv3CeuE5EwNvupY48fR8Z/82483/3YgTD33o9f+AG3xOh8hPtpGdCD5Y6w6R5W+ed+gNTmxEx/d03UrR6cqaquEp5IP14xK8xu0aWGZ41MkL4Cfe4//HjSHdcw4t/Ra9nat/SQcq/uFX2422vUZY6aTHE6d2VqeoyeGR10PT7ouIMcYakPlNutHrBPooP6EykClb442Zj8geRhOsFPuE9WULjkVFLfrIO3JC/CkWOsDS+L6ZquMrNUhkRl3n+RGq7hqrWtG6fDvVSllLkLbsbwXhM+Lyi6B/6OMVfKga4O+1/vKbX9LB07Ime68c/gDgskPWaw7dTj8Wq2+8ZfTVW44l+7lkjuX7llsqqH8Son989yTJtCRshw0LuqvbS8oP4yXxqzo/AClOCMP59Z7dmHqPoOx2faoM7Z8+4I+Ijffa4a3of5TIHcC6NsPimNnZGh6lytBi0pF86J8nDuHNKiLrusOHmOib8IcMlBi3u2zGuj913/91y/fvv1ryfBpstzoeem8Ve1czLdP42nuuN4UD3sHcl3lCctbTfOTnAB5OX81hdsPc6o683VpG+zF2eqVr3P2Qzpyt/0kA1uT5kL+yM1zjl78B+p18dX/lmuPLTX5rdf60L74jBcxrW/CG2/0P3WX+JGvgbQzlwrEe/GJH4p/+Dyg9IPba58jDy/1yQueeH8N7ud0Zb8ZC/rmMvHSl9BE8pp85ptzFI7uI3sfSMzYxH/sJw8sn8U69UU8hNBDCvMANl5ze7wn/VXs+WYNsfp2TK+pQsuzBjjH+KPca03UOLzKw5zd3wXVy85bX/n5XfvK7/pD3zsn+Rz1xEiJ3kW3Yf62MXWwreZrJnPZfjSnJbfHjeQUv6Bs22AJTCCytD/BNdlsMtcJn4j/RCgNd7ChdgM9+cDnOmkl6fqdNBIH6M5Tn36im/8I1O8R9Gw/weOZvoFr/57s0YXvxX6PGVB3+/XJ8AmmTxC/J78YvBamPD/1eIvW90/rrpT8s77Oviif2yniDeNtv9vX1FGbo3mrr/WCl/UPUjIXQLbNA9SX/YHrvF+B+ukrJ3zwwvQt1I2mV3DO6Fgp+UNZb5HNHKfeBWf7wPI11n550UaYDf2JwBqfh7HAx15DFeP4fRp4D2ZGCbC/oVnzqT/rwf6bAWhCNV4BdeULq/WxEzGu6G71vwz86V/4EqOw5ugnfccOylio3n4/xT/Qpf846JcfKJ0rotrFr05/3u8P9fhQusa42nov0+xxAfXQBHYBEv+Eqf01Wbbt1g3HAfmvg/PqjHO230F+xvkZn/H75Cs8dIHyvqd4Qfyfe3HqN7SMWNjyR7WrsWy+/+BXLVq34b5Yx3t1MYuuD3bkevlPPv7QN/peB3uGfI646ad43RC/Yd5ug1Jd4wlyjZsja50dKzx5rLa+mVMfFJOvDni0xQsVP9cp6T2DP34tvW6rr3M+DyR3zoHLw5lZL2CLbo7ganK1CZT7iL1yG7xpqzjdnuN7+hGqGd78lkDs+PDgb17sGHERT81+icRdVGPKOc4c4YW28uj5meNzIj4Ac+UPyns9CiWOD0odyPscyHqYsL3PRZA4fDDVh9NWT5w5rikVraqm8DA0wcOP+t3+py/9O+zi0Sf1oX0kF5hrLctWYs0bfOT+Vtv3ioH+hu1TQsnvjugG+/yzzH9fyHmHlH8/wCOveKDOuPJrHZyr7tM1djKqnq06hvrVUqnLyV2veXXi6Q8CE38SeaXMWAKvO58byCNz3+RRvPQNrP2lCNkm20UOoveEaTsRm0lB9L/8jb7CJzrg9A944EY/KFlHNTJ9lE6rJ7c5hgF+MtbLfxknf6CH9QdvInz8zxjhX22exxgQPrlOsD6BZdxr1PnNeoJdvil1TenYE4kdl/EfUs56aHnPK7nrgfAYMzB7BLiOXPvpWPW+/ECnHxBZ6p48NQWusVNn5i9gIjklTR8S/bf/z/9FWjFe408zDgqpxenSH6itqmuGnohJnbfo7w6evmhPv1NuPpvhnkSrWsZmiezqS9VHWM928cFCwo5Jt/1c+M4FOC3esKO+gSyxd/05kembInpRPzf8CdupJltge3LKQwm4FiILuX+WJSbQfA3sGAG6J+8K/MUuZWJMPgv99D9zY17mxfsK7HbewPN4h32Mk+HAK/7Er6WjiPSj69gpg9G3m6+Wgcgo9ZOfEmnjFA/y2g1NX2mzHnLhDuamNkykB7yGPN7UMd16O+eM9R7H57Hf+vY/8zQcYyI6U/e0n31epXy1s2261g4H/a8R0Qe7Ykqu9yMHjQPy4qO/ygvQ6WrjR/uUZr3V7cXtPKnMV59PGTE5gMaYdlE2+mhn/k/od/5RiigG3eYGW2NQtrIv0lz3TTSYfsML1JIN428OOozNstf7a6iHWluOLfuqJ68z5omv5K+w8qN/UMG84a+qaeXDHDpDQzdC6eNp73Xlen7iszAHRudZo+JkzBUJ0dS9wSvxHIezvcaylJ3mOD8aac99wc63v6w9X597vjtnKHOIj/iJzYx35jfxMzI9XCysD4sdY8YC5LLGs5B8J878aCcetlRpp4/g9FGRUFpy9b10NBbFe4p7Qrbzzl12+KGOO8b1V92sevadB24VVTpdp1n2zBe5QNT1X73oR+XFN27w86PPQ4VRTPcfysMAjWO1DZc0o0upDwo1L+jiDZ4eRJX/XL8wOq8bjtW547pK20vca46ahfi1L/NkT3Vg3zy3Lug40q4X5yYg1t3DCDFw26sLGRf8kDRhzXJu+PEPgfZYxYb5kA0NDEFC0PzD/YiN7azgX5XpfoxrQR5wrDi8ZNLyxCn4ocaek4xJMVQwjpjSctm2/cd+V8yqOwam5uVvz6SdNZT1qNwOwPO6wMZ52d6/quU8bWfz+GCM0I2+41FNmH2fYsz45ONvmlTMauNDD2IK4rXf9R+Yqq6dZeXgseZvn6QPLvGFDvl4vGi7vJ4HyB2Lv6FS9wzVtu+g9xNq7ROewd7buvLtOFmvaMFTTtTrbV+/wf7DyYwFQBde+DqHC2mD6F7h2Nir1fm8gsfJ/Y7v/A0Z2jyEmD5Sj920j04QfupTl/7gf+pMwA9mHV3as++RU6Y+fcb8IczS8/zvsYXPGslaAst3FZkP2f/a+6uw9QF1+/J4RkI7/wkR/vd/+w9b88ME9uwJaV1ZgmIXiMExdRJz5gLctF3snzAvhYH6UqW/iVn9wZni7HXZrAXdq9V+hW5pyu7MCbBfzXyip5jhV1FnxbJnDrI+wbR/joEvcudBG3Y518jd+9cFw4evIfZxmx/CJrTq9SYSI5KWFekC+XjcIZt6Y8HnQ2JAh2enAXpPfOBO7Ceqd9juShkYZSKtjXuMfwKk7n441/SJ/oec29YPqM/238GMATT5Rdm4imPBG+AjiD+X75OM/JVu1uZXfl7jazufMOi5369QGT4eE1dry9I3RSj/TzHiZekWrRva5rOR/v6NnyTsbyoEsUl9/rQBzJivuoj69rHrXwE9nz87d9t+Zv+Eq58rsi5Xn5IrzYe+6dzq/E7gA3/6yW5T/K4cPuzHPGdJ6ulG/h2w41soUDPEO7uFXP1RXscFZKZqcVdX5RmyPYThFeHb42gdlZ2Y4lOd/W09gDQ5SnEAv8rbjV3/B7Hyc3MNi2KPQ/Gl8SGk/MKi+3LpX4O2ro3wfyog0GhefNvP4aibJe11+bz+b2CKarzQlU3Z3n3Doxh8qk0Z75vdX0D6F7LjjayrUHiubHsygp82fWMfpVz6BcWg5Gjdd2AedV70+MoXcUom2xf26Imqjt661ttSOmpl/OulfPkpMzfUUrNe8o+1apq71iu58qtq+suHcg1Qw7n2Xtk6IeXVsUDioYcNH+i50dR4K1/GxeNBW2u9dUGuFTDil8K1a04tbnQ/i0ktmlOF1Mxv3SGl5jh9VIMP4CehZF3r4Cr1SRkr/SHHnj9Kxap6val+ggdjG1vHczvsK/C+BwP2ueYFzoihh906PP4n4ke2x/WQ+dE3cJqPqj3ZI6pRn3Z3DJ+ruuP6Q0j6A4/+eTzmPcTGtY7M9zb0z23X43+MVcG+rbPJdqiqn1XXvMHHRpZGctM8d8wN/Nj+jA3Pur6P817Dfdt9XoiIre5D9KFrZkAOzBdxmlFImzjrmydag9ZfVLp8A2qi2AvYO9cTzpuHJIFiPOq+xiWXg4iBP+qU8Z/6GY/x+d5/4BlY964HYr9j7fyv59RrRCc+0k4s2mfcK7yusidc8c5ux3YfN9GHgPtL/fCndcHUnVh8rfNr34LzA788XFli4jr+NM4q73GpXul6nl5iDx55nDL5hdV8x1J14WxjwPm07rUAboihBuvh+llqjq9j+DyIjxA+ojv5T23gdeq1FyCW3qpv8pvLVMeQLOxs6dRB8J6QIJOWYGB1Yit06UEEs5MTy7aA7v7J71cnzRXxY2LCdpeBeTsOITaPti8wyfczOE/nij82H3/L57pBu0x+yCZ9htk/U3DW3b+M35Z9he1n+5++J2aMqTPHj4Ucvb+LzM8JYn/knxSLKhsdaQfy8NLNVVmt7vfZ95lLSXXogtJHEDvJHnzcyXJUofOCER/o3lGRj3Nit5FlQ8OHKb6f/b3Hk0nym31VvXQZF+KHxC/ShasU9OsXNlAZQi+6IY9Lj3fkH0D6dfACbOQpQ8AXU2UjLFm9MlbtonJk3mrNDv3YizP4qtNs1sqngLZvvPdaocB3buaavRCe+JJx7vDhq/fXEixfUNcl67zm2FHv1BbESx8ebP4uLvG7DGgjXyTm17EvNkOffmSPiWyOd/B1hA+Ak0EUvSKeQQ5FbzQWlK/U6w2DzM8B+rtucOvlD3S9PzAWLXskjq5nrM5xOhH9p06I35CvWtPcTC2fLSauytLnQYIeJnQ7PmYeqcvn4J+Ycvyk/drCevW2dLNWQp7X7WHK9AGx+8R+5fsAxnvsJ9VYN9q0IYDSwu53PpArdiN1j4/vTS6opnKMzyHW+KuGBjpqFOizb1KfsOZB7wckK2pfzss33kDFyqXLAfZN4tKvspTtO9jds84eK8dOLuFbthE53vTQrOTKYZwnjG/q+MXF9FW1lj3nJNsqc/Mf29hbav++frecg3GBOIqHrq8N6V/7HwTiI6DOWiZb4IcR0SH/7cc6lm3a13FgfffH32pxDPu75gTMd93xUp9IjowDNr0eoWLo13CqStS6E/f1umT+Kf7OVa0qnF/im+iaH0b2fUjp6EN0iVRXWXljVL6RSN768EX4T73J/jZxEPLE2XfarA2vjz1mYO3lhXWO4Lso/Z364W3C/+bHNrpB5jYs65uHftbuieSRutubn/UyUSLBMbbtbE/EL5T2ROym/NTZ2Hz317amFhSoT5lh28mPbLW7DpLHpImzvXzVwTdkNHYJ/QYd1f5cLV+MOzmhMdEKTcl7jkXySj5CVSMPX2W90LZNkU3fwP61p2Y8IfzUEotvnV9NOgfRJXbn+QT79X1e1l368gTFvPR11u+2sNl7c10z7v7vK/5DEHBSM13+B0CMnNh02h3fEwze1UfzAviRXdM38690CZvQbo9x+gfh/K/jkLGihH/fPF6PxxN27p/3Yds4EDF/BsnxJ81uSL7p96xv3jXI7KOkbXeieqhj+Xoc502AEv9Zy9jPdR3s8XuNKZ4xTryTvYbj+4ZyX9jL2/L1VX4nXqXAGHDgN2s1m2JueqDAebEDKxvx4jp9lY9B0SuBy5/GtnvnAfeXED1E51h90x8ee+FJPtwH4NFpdID0Z+l1eTmGrJUXb5Eljf0TiEkTs50676lnbiinLm3R7skCcx16Fy/ghtX6lV+vk+X/JI4qTyhnVy9QvCl4sI1v11X4ZrzpE1TmOoT2sXIetHT+Kqo/9ElUB3Pz/Tt/C6EyLf9WueYRwGec+aaBfuLf8xP9p1ynPHia29iA8CmjC504HzDkwxF505+sO8B79M44P4MZD5w+F4pPznlolFygi4/OtQRqJm/p9xH9fIgC8QXFNz6u39AA6F/tln63JxznOjfU1S5i79feW2ZRcWjnElDVPq0HPND2d8OINQHb+zX59K/bxs8LGxCJb3i9JrCdY2sFayq7HtuTgnv/dj0I77RVvXlLR1kyD5x7fDPgRzGZ603KTPXtawHREx+UbKdn+9AJ8hBfIstpaw2o9RmWTRnRx8SDN88D4DFYCRayf9s+ek9AhL2pmYXYJK7J+tTRNc/7CHzDel6nBnrOxX6a2+VnqOwUU33FR5H2zaavYZvzQ6N8UkHWdPrcfOyobx44xw4g87z0g9Zuz3MGis7094RTH0Tdsr0PTZ/Erpp48X/GSds+9gNYMP0FtIk1kTHDLuUk/FL+LGLzlMf0DyKffOh5Lvccm3ddF+Bs69soUB1l0XbPfZrs5K4xqxSf+gLCf0WAeBnftE3IGWPT77+bVzNffNbF/ntSTyjtrnW/V5PY5nkt3ZHcXiE5pn4i8pPS77RB2vWm9iNapLweUqtZh0uvqggdvAr99tDFuEq5u9ByUAnI8Qtge0c6y9pMH+mHeddFSvWJnjEF1ImzbTLYjrV1Zr/cn8kLxeaK5Nwt+YY+wSt/7j8+k8tnfj+Ne0KLqMvUJ554xV38OV9PsF7mIrouzVP1gj0OV5g3ZadOZOZXS+Vjv6Tm7eNcxhbV3LJpHscEOsmFGJAuUrWJBmfsp1y4eITf7oT4RDSpM1xtX3xsO+3BbmPIRsnF9Pto8xNoLnbx4T7NvhEr5AvJ/WIyQc6l6ePmq1Z32YfCV0FKRdTNdk4WKLrKPS7hG5MXyCYKB2D7nse/2+44TbrQVAH1wasiTC1RoNjy8wQEIVv26qsXF052W+f/J7+ygK/wxqEX60uxWKNVUG1qlQF82M9UXHMy0ypge7V/gx4gjc0Afi8+Roy1DmbsXUgeHf1kkX4OeI67UXB7MLBXOShQzE1YiWIvW+Kn6VzyUEsC1e/rH7vI9SGyMPeBID5tX7SuOV0fm9G0Tl3zeJEUYl6FJJ2HtI+xAZvj9sTKDVGLnStIhKYsuFEu21dA3P62X4M2LMbb8dnj8G1E+9KnwuHmczwYxrNyqZL9XH9YtWNmTc6DeyWknNELUq92zac9sd4oa20o7tAt3Dkb5zgp/jEGahehmQfW8SnrVhef9dk+pm/6Erhun66XnpxFXw1RSy2L+MDNbBeCf0hA6byWlOqAm8PJwNnnO1mOk7QJGrnqYzy8Hke7y4Vi8CDI/WZeN19jRju8J7R8fsvlGZZJJ2rk1r8ex5ah+w7Y+IJYZ9pLfA8jxS5EB9JX53FV8PzfoWlawLZidoDtZ1K9uxjzvGGbE9Pv1rFpcnadTI3tV/qIukRiU8ZunJNWaqJd1Hux9vtq+w/n//7L7/x9EPQ6//SjMrFu57tCr3cfAvtC7w0+HCN6tscXMZPfid1PQB7cC34G36vqQ3tB3jGlL0XKYLUtm3PmefC3GMF8YOfPcaqKl7+t9Ix2Xoj9uS4cd8sn4OUh0B1XvxPPMe5r8gr8MC9PsQxkEEtHJTmgXn4x88OLjMeON8NKj7J4yJkj6omrFVL1tOH4DzcrgAh39tnf5qq6rmEyQcfFE3G/qNzspXjU2J/Nl6z/ZtVlvKo673mUn/xtvdjoHol4Be9cG2phyjr6Df2K68V4p85NZen1Lngjwutv0nCerXG74s732uW/PNmP91nttZfzzLI1Fj0Hk9hNUCGVRSdPnXhDHoTCGaDc0zmTFHi7IfldJq2xF9S2zWRdMfUm3ZEBvQ7strHv7R+1vdl9QvVexXQ/65qo7sOtGy/w3GfgmIi2uObt0jfbbzwHxeaJNjKPG1PnKb/kfcomL/b29dRO3e0rYNyYhZ3Xxm7Hp3+6AMPFRyAPCjf0vhgX4s1I/tXr5rzG03ilL8PlAqqmeb5NQitJeaOJv4nJcw694eomeG+ym14hsUJX38/4Sm7YY72n06tdlUta7F1dKz3bbcLWcs6VGpXOzzO7QQvKh21T8aTmgNisIzp1vMM5v++gWNpjWT2eC5UQezCHys2nfzPGcpE6VO12awKa53OuDfWpmn7QUwz8f9gPxeNtQC5UsQ/lWy+PnpU9lpuX8ZVMBxW3l78BS4zIIXzMOZ0yEbxBtVFcYs31ohti3RRA8J1XYsQmYKZcuc7RDXZV8LXHqpzjlC2sc15FMdes4VdlU/hFyy6IG96arTFxtea61lM7kl/qDW4Y88MRUfZSYUdVNrLrc64WXTSJFPsTyFQessQSnxft4u8fetxtNl7xXyP+FxS3iPFQk7ZFWlNVZg50k0t7EAqMwFpXfJjqOdZc154tUntTzlflgy3cLt+jctB5bfCHXDUfUIFpI2t5Kl5lRqV8J5bHFe6K3bbCqMqLXwv2A23uivcCqGYsTzicc3ROYhTME4rnXIsDtWRpPDkewA57/VSeg/YwMtc66dfsnww6lcBxS18DDhWvxnGuEd7mObbwxBtIHrhdwHft1T5vuS70nPY5C7SelIhL1qH8zGP6HEjMCzrNsw/RM99rPfcnaU+yfuiKW8yBKaN+19398bh0XdSNUkj2Wvvoy1c+0F/JtmD8AIlx5J2HDL0A0V7KBGZO+BA9+MtrvSl22ypP1fHqI20srp9PsIVnmnwAL3v3O0x7PrPkoYrhdXWeo67v/f0EMfNQJvEdI3nttRmk7fliILY8vq426DwD+8N9+7wiPsnxzHMitqeMZliRpbzGc5ye5ibG+rvGe35W3BjtKtYMFI8aMsrMzYXqDZJGrRlKyPcOPJSJ7Pcqqz6NBtkOXbLt99pMfGBXJba9xOgjpu5LMVTua5L6A1+No1RIn08ZK+dgFfaz3/mj3LQ7B0tMxHVs99JfImFcq4nzR+prdwXjbzBlDVznYbRL7+5vy5M7eUwkt0nvz8qF0vwLWDdO1P+aixt+1o8H4k4Z5BMMYom/xOlvg/rVQcSU9r9taK+JLZx1aH+74er3n0bympRNye1WHCA/ZJTRm3yQcqLEi57h+CfwW+9uDKB70glYuy93+c8gH8KYanJyXgeah+x8avoqh0c/jcwFBO72e5ML4s+60Gv/n+BdfgE6k4KZL3zGA3gsVBWmzayfeCmDH1HV4zv6006x66hMxY9MudZLPB00feDQOY+kD0xfT7DHF8AutmccRF0FyS9IXLtI3XJfZHZbbtt1cV15geQw7U+8Go+MlY7U0cXPC19AOim7PvGYx+DNWNNa7vhgpPrVr/rXdXCRYtdVgOay777sD0Els6RlXS8kH3Ry03Xm8QRcPOnhTXz8EWvg2jKyB6rsgxu49a0djuEn/QlSJ3f86I9UsycVO7oh7Xv8nZfu50Kli+0kcNEZmD6Bsx5H9wlK/6Anf4n1hFeyV3mVQOPFS82ixMZT/JGT8mKcGnrgVbSMv4DilDt8po8g7cm74uC1jrqEy5p3bNGb4zz7jMmTZzBDcl7ZV6HsnY/H45+AUkpeX/hkPacHxP8ohza4zHeZydavUb+O17yegeKqDPQAZNID/wn4yd4dfNUX59QxuOfoZUbO4h3+AD7t9/Q9z6lmNS4+SobOmefTujxjvwP2a001cLd9ss4sj9+ZR/bYUBD+BE2NkQOoXEe3A+s4JuQcLQ8PmjYBun4wstcQ/XD595B4lB47yp07MbxWd44Z4xC5hbB12fPYOXLNoL/xAaqmEux4KvThNv/RKrJg5vYVYopNaOZw8qB5XX7SOdcIbeQZC+rB1AtF9x0yfuh/iql71tPGZ6haXV6RuMvHUJEtjHrpgaJ8tfAFvKZyXtpnfG+ZnczYpt4nZxKFkpTMpTIaa1Yxujr9ZW7mubzjvCavf/yPdd99j5yHYtS/f+fhmO0C6uiu/KrYfsnR8517qq+An53HdNx45GVEGtGRXmgg9rlI60lX9H8C0v6TRGtT6J8o/YwPBsrkOsA89QCfm0eeDNBzvunHlG1eMxbc/9SjQzn9T35oTdIYv8AL/xbsb2GP06YJj8/BLGQhTiTXs5xwH3d/zzkJkOWkiO6J8DfBa2Eh9fQLfyZfnMDdx6ZXeNJZPM3bdUOa8rO/y27QE8yPjnkb9GcSGwubCj/l4N+2XWM+A7+sOy7Em77Cme/ZPxCdGg3VJ4k/xmodVV86tV7wSs9Ur0Z+0vgabTvSs42tFKvWwiuUddeMtLBPXqHk3go4Z5MVfQz8dG7CTC3dKB55zdjJjPAzN/Mw2GMXon2JVWAsFnVf5KdDiENz+P8r0L7Y/vDjfc5jyHmZ2Hrv+gUdOxnQTD4zN95TZx7WMXROwJVu07JDv8g5O190lXP/JKYzFk+1M0QxLbN86dnsBRJn3zwuA6Xk3GbO2n+scQNyfOinRsOn/dr+FbZeraHMU1JZ8T23VembK8uUax8TPQKPwD9xzg+mXyF9iA1l6mf/kvcrxPZJ53Ke6G37mjGrplKyN7GeMP0E+Llee5lTP/zPvKCzc9k8/QvthxzEG5Sc7burNxCD+e5ZRS8+4Iipt2J53YmNfpNcdz26lJEHVM3re6MhQygZ1SLWNe05dvbV7YcO0d/oLp0m+5EIRf/EtuGcdq6U2c9eonw4W9zb8ZM6OtJTGtYjzycgdp5VKROde32PlQ8IWjPDfPlsu3eU+7C57uSbvznV/t8hfgB9xTZjFD7YOlfZ1jffoL77cPpMrrnXxFV0Zsz4XLHqqGxVB7M+gZ/0PbYzLkg8E3LOUXQ3D2AXsvznMX2Aa2xT+CDrFDptKSPT9boguxJnLVi1c62itH/59q9/Lb/+rMI3PP0rTNP3v//974vvyNJ+hflhHCingvPx2MfXBHpT92xvm/1BPzEih6YdCP8V0I0dalv36vMJifUkx279+3fpbP6k2RfKm6f4f07hhvh9hylnvk7na1/SOinGcFfeVZZG52tb6llXEOsJ+j7+gxdQX0YJYgPtmGWD2Yg9bfwZkTWbc9n2gf15reKTHJKH9Fo19y5TDmxvJeaGfrxf+QvtaBGs7fiOnbRAk/xGZ04o/9dihsLHOyWC3KBkeyBS2s+kic2b/Cz6u80c5Cz62A41Ie3pP5NKO34pZiyTRB/h7fQU7r7j3OMUyoY0geY7ov+TgtQpHe6uEyB/5svwhue+bODK7oi3+/QU4z8FsuImEvq9S/L5K8gDOfdX1YWzHbwam4kvxF+CjYkHOHtNX5H4lcmX+XCjIyqfYM5VvubKxl4VUaQ1w9LlQGd+UIUHiKobqWrKr1y0XvkULw4L6MvnoNjG54lcdAJqpieeKZh2079skbWBxxnu1l9i+tIUpL76cd74zaZUh22OYlEG6mf39Yy54hRNRE687WnzKZfNYbsQ31XVHNfh1kDiFFJbsT9EtJMPbSjrSuj4OYByY/8ssxmTHDlYf/l3vS/72JB9+4gv+c9eFvfS66reItjA3v6qQdiEhpWbFbXvtk9wHn19zJrXyyPh0r5UurqgceX1xRiUws12YdgytgKhHvqQOBkH7S/K2e0T6Gtfqz2Hmytd44tyrT+zxkN8P/kD4urXIXz+fgR+VU36JqZey0tPB/a3Qr4Cc8Da+/aNfXrfszhf77fI0cPpcx+aV0XE0lejfNXhcVXzAFIEbViYLX+I4wcBWw7u43yVR2GNPfU6uNZSp0cebcvJ1TqbTuCSM+wH88zcL95e8yAx4c32l5jBpf5gc5FXfGJ0X98Ctc5n2dO82D45uvPwc943sW6YY31Axnnn9w4ZF4/N1WCOV+or/4HkMmXzAcb2T93f0KBtdd6uc0db1SLx6pUYqFet23dCzhiw7/k8uuY162CFFJBd5Zv3av1ceejoPCskFm1yOQl59JWz/NtfYlFOfhA+PgijkkNt83hDxx/At88T6P8Moh9/NOnPE5JnKBhVIf3Pujnt8i/JE9vjZz3654dC1gEZh3fANniV/xPO+btT4u9+gKmTOQ+RadItjdLZfQj/U2QM8PQKHpvtmEtWcku/WuJ36aOkpstiwWcs0g8wf81r5hD/TyTgr46Mr36oVrz4hi76DYW5oOe+XlNfLPItivwVymrH/G//h/9ZqnJWB0m6c5VcLbof+UOSQevxip6gv2fhNhvUI0p8sXnA7lDrVemf0hOwFiibni6NRvQ4icDenOnHlueCQtv/p/+eIxNzxx6PVx8058Uq8bMxYUuXKE348cSHZzif7v6BGvHie/EwHltpXoyC2Y9zQYEnHjEq04vtBDbKdeW7/aQf0y9ay2aA9tkHMHWnH/Wvfe8Y8i65cHW1kL5glxOMOmGIn7ox5+JrOA/nEruUM382H8ep3EuMLHLPp3+aBz3Fn7qIaYYXm01ir7GdPBB+1sz09Ql4iguwycMAiCfJp59rXzwP0WEu2EiDV7ZPfDa4zPeU56fVcOCv+NHlaD7Hj+8/1ldpZde+Ui77A/DJP3WVdfBa/oc/RYur4dtVtze2rsXlL+dj2xqOAS57UvE4QL4QlV+XmDeLyq0WJs1WK2bz5bvnK/klqUJ85MfEGQsQLfb/zAfr9hwvkLFKPYAnuyIeemArXh1rDom0XakaD7FfMc1UfWLGBNhM0Dp5mKwxaeBH+8yDbEI9aHeaU/TLNja6IXiDPDxb11aaVPVBXZXy/8PjJaExH7q55rXJtZ02uazxKjfoZ2wylugxF+d4gKmr/mTusbqrL1x8Of0VLz7lr+NO/cztE6LL9Tf7K7ishwlitY3D0q69qRrpc2Jr7Ksan+KjV74xTVtuBGruQ2xmf9JPcOlnvYg9ERkPhqTbY8z5LZvodKnIh4+AvQE/QLbYVSF9Xm1HzqwP3X8Vi7Ye1tQ46Eb4xx/jA69zAMpi+MsalA6uq9A6bRuXjMfICaWG1bpdPp3dFfx63H3MnIP2vmp3aEFzW+XMewJ+xuFJb8mar1ZVZVfjkzGRXpW6bl1dCDmf13nn5gXuse+bDHx3jTgK7DZYubWv5CJUwTxaJWPZ+5H8orfXg/vAvOw++fpAG1uv/yrWPH+KlVMhOQeOQ2zq5q1+Pdj5HoQHjd+8bmU7+l2wT+deLfGA+ic37b9lspUfr8taNa3xjMRCy7Gcw9k38ONP/wOFM0ew9qq+Rnu+9rUwNhC83n2kGx1/M9o54R1KLtCSYVSY/LeoXLh34vz5o9T1OccuVt744YyT71rfmQ/JOBTLdRAZZfKfoD3nNHt7cp7+T4SPXpB6PsxrDDt3gA3nTmY7cVOfawyiDvARvfAm0repf2Lmie4T4KOnHGtt6jNx9g+Z7D5LL/pVQsQtC41/cVZe5Ui5sd7Pz2eSv0HkiQlOG9pTrj14xSzerzWv0rnbKkf6qPX0fedcwJb6bE8kbsrwyqvqwG1ys33WGGudPyD85NM2ib/7BRKL+flen5ska98TZxu7+6r4AnF+A+xjIhdIfnTihC5iTY++gVxgv32QS0gD2F/jMlnftE9g/jryVWb6O8B850K9BQV4d/8n79qmygV4f3iO7+vm8Qo7j9iZTlinG41Tb9oS+yRyis5pS5+eZKnG1vVrGfxea4INArZl51gWHljG1dffneefRoX3TUCNA83uG3mEzv6+Anoeh6s+58yeD+vEb3iYQIkZvafYJy82rMW7PuPZ/dNTgLQ536pQ23bTNhelTxFb5cJRpVwL9g3Rp+ASU+q2E5+jdP2Ad/SrS3jg6YPy0i0kho4q5evFuE7s86YZC4NRQn3ICB1I7AsGTyOvcar5Lp5jem2IP0yvOW+B+Ixpveib7Bpo4feWQyFqyIi77FofnptuL16V4UdnPrx7BfSJoCj46LYwcp5Y4zAgH8Vjfa6HYQWyUmalcNp8AsdSxXQOWeXL8R7MHealpx+A0O7xG/OnD38P0JgmjvxUTvSzytjGlMI5m15lFjtA3Xa2VeMFkK89AB+tm/WGL26KKNGjzHoA8v+A8NHFTvNYx8zzxHUMGNM3iRfQ04NOykXhF7UeiC75UJ9QOzaHDLD3aH8a+UQvN7LB4vd+RfvJp5IrQoQP+ZZ79CmvWA/uOgf5zfz89vsv3/5VH06S47LH5147sQUzxtx7GZ85v28x/J04RcRLTPfXfaoeOK+imec1152s+lvrkRyt14KCci85h9tdbx3Fomx/lJOCc42ceU0fnwLtq02Nd33AYKhrBdUc8JV//6CFAMSh4vIOnU+HbOXH+LbtuzyjP9fvO5TqSyQOZQjfIHHSHwh1HjB6LjfZlnNapheI37iMZPt0jIFuJh9w0ynUql/yE6hDvv9/1lnrRbr2D49x9TXTfRIRrXS1Vpn8gTPP2T4R/rc+F/JDRjDHQqVyL1QpvRA85LxaH7xbD8lr4uzHO8wciROC7+sMvtxv5VTq1LPX7TXjb4XNvIF0B01kzCc55ofXmuEvtvFTUvmIH5eub9t7Tuhhy0u+xhoP4jf0FWaur2ymDsGjQw6ANuLokdfMr7xKR31vP7EF2/cZy75nOWUBrPD9ead839UWEkN7yFAkJ66PmudaQ/oBCH6/GMY1HlIsgsEBFODigIBNQ3/ptTOgTrWO9NisKbfKR+ixEZQbJKeWKUxd2D0w4hbtIOmg5Uwccussf9L5KjHb2wf+TK4j82Zn35sS39j82Eac/CmTExtGShbH9GX7diJ/z6SFUYshX8Ojn8X+Eti+QvLYee7cTruZ80TyM6xDfqfv4O4H2xkL+aljzJRwEwpurhvJcec6491x1R0o/7DUJw7KolwQtj5z71p0wM3fE1AttTM+PmgztqHozDyyxr7GNac8bIJgOefpx/xWX0gO7/BOJ7njmIM4Gc9i1ia4+xkeupJVWdbK8nIhajV8ScqrYtj/B2i1qc+HY0ca7leJ72c4b2rb/o7dN48Hc/ij9lrf2GiuuRiorH6iO/qkPKudMWI4Qw7Z/pu3bBxSlPjA9QE5av6QyUK8bg+Z+lH5u9esHecAuY/2GUir+XoQgV4fkiNTzXFCYPqaNjsb2+hGNjaQYtVYJ2ZB8wz1Xgg38pA0VfpYSLVk5P8OK3/8SJ9Xr+E+F5c8uaDXmG30qqVj+fXLcqj5lrUk9ckr4BXf4oyY4GbfYG0aziu56UNz6a12n8+U89sdkV9AKG6kiyL3tXvH3dhxn6jeXJdmx/xknyRUh9Pc9x4rFF++C4nTzddI6ilLPw80lo+u5x7lJcq2Rqcq7WzGZoxWjBbA0lxU/rCKzwc+/YRZay7yEupFHjGXgYsFB8DGR3BRMtDR3LGHESN+txXo0Ps8Xa5ol13qEvv8jYul+gHUx4LXoqqqg5xvajYviB2Q/hCvces1QlvEOsOsifGf57TsQPuaI2m0vGF1xtM56ByB44QRLlx1i9DFpmj/ICc2V9tg5ddw+8r7Gew+n372/uW8pq6RauTYzHsXk7gqF47mE17dN+Hr5q+HTZLuCwXr23tcCEXrQJdvvMjOSL24KrFjDfGbDbiQfh0Zm1B0X9FblE9yDLSHE77MnmyTcyg6lJMfHkj7lSy8IHurde45wJ+ETnzomqKxpzXi1aF/ac5h4UJyOP3aj3XT1vg04M3cV6y2DwVn+0TklU0zTMTkmzyJPX9QGchvs8mD/fyaj/28iz+RXJ6A32u/u0Lem31F81ffBqaviXc5/Ay2D/Lub4Y2L305c9AabDN0pdO572tD5ac5QXHnKVdF8Yke/9l7OQBlaseDt/wULf0VeOgBdJARpOorySI2+I8gtb2Ilz81EZos5o2c670HUB27XEzMp8QmfMi+3iO69uOBta1xrZsCtxNPnCJyVvIF+Mm7Oa3vPrj/3nwYBzSyKcT/lWbf8e0TtAQf9BXs+HtBPmP2w+Bp+Pwwc4fz2H7vep7v1F0CTEIBcuizBwsb0+8dBNj0sivC1NubMKheVBzmymMS0Het565bNNvW3WN05d/QfTn1QeK8x9Zxvve4kxfgOv4pd6wde1Lw5AucesH0scaY9syberlFh48s+UC8gAyqinypdj3AjuP1/7NQ/I6rgrTG+IlVb/rAZrUbWMsm33A8Kd5Z1a8uQ+6vQV5qiFdvNY7mXcl9bxsZFEndfVh9EWFimyfAZ92jb79tj2Eh1wNk6+aqj2K6TRwwQkQneVDKXqnufQvLZf8K+G3fo3qxi6+q1Mtr4uJ36hZl/wsNzStKMGPaOtqzXqiNlTAK/ytj5fHyMDFT1UahoZxlQMO8QOP9w+Nlp+YHsV1UPM0fskHwoE5CUHtg2bUfcPX9XA/4g7Q5DyWvOj71YGLGavsMKDai4SvALqZTHH+Jr3bRUhnKd69GcojtJcfG5L3aY9wbeVttMHOi7rZEN5xjCVBltZyIrvzCaBWtX/YKMZDbn2t1JEa91Beq8NQv6wbwc5Mb0gOH9GOgpEsHG+JXtXDmXu16kSO6NGwHj6bt+NtNzslZbd9XesLMz3bHfZEcWjbbYI713EOlT1t7oJVfz6X1FrUPjmDxio6hLJ4JpC+MRfQnNs9+iLF1XM+5deLq6YozpwveGWpATPiYftzO3Pgas9uG+4Oe1xnXCa6tqKSMPn2dSLu0dJx4+sAroDrUlQOlyDbOK2O5v4nhtQVt/8mPAhvXyd18eLlf0LlSbOUreZ8PHdewrmrDD0g7/kLmW0drp0ltDmIU2ZY7sO0TZL0kf5BvjIDYT3mQ/E55cg0eTIXpG534iP3phzoasSnORSfldWyuOokBqMNHN/Bcj/E67IPZji6Qf71237y32q/X1Y5x+sn0UOdXP+d0xd/PILEmzphu737qCJ++xFx1N6LHegzgMQ5POX6VN3LFe4GVT1SGu/QxMc56lMO/PJAp0aQN9y/x0GWLd2NGLzDBAbIEWlpXz4XXHZ3A7GZ6ghwvA3evI2eQNH71dlEXrkHIHXgjUPU/hGfn1/6AZ729QXu877h19IYZy2PjhfEe2ya6KeNj+g1ufjvvbAoT8FGfF5tcLIHlezMxL/xNNzywwCt9eLMvTy7/Kq7x5njdxy7AJuOVm6VXeJLNuaFEB5p9BOGHEhOaOO1OTB/B5DG/r/xCrzbUryD/VW7f9nH6ytdkJ9Wo+oFh1blBz4eDC0a3I/sreQZ/3XKeb1/PBXvGv/71TV8rnljjXcR4/f5t7C2tA6hPWrGP0H9lLHLjFrhPhrIon5M3kTzmWiKHmcclJ+rd/CTX01dw4+F28KjdrD6I9xWUT+pNCwxRM6xXDR7OFGX04DNOl1zRpX1x5hvKEnSrUE4yDxn3tP8qVuyuPwG+1ibX5b4uBMTn32l///Fd+dJGQ2u4zl/a+Slffg1JNtTPxfsCut70eTPzPcE6zod23qMrTsauXsS+PAwuaKzBQ0qyO9EpOJeO2fEuOJp/Ge3H40dl55WbfMCY8m2lnIu0lVdf80HO1Xn/CJJ/q8l/5jT0EeLgAL5z3aGOOzwmL+ySw6oXe+Xbdqf3V1nFL3mvD6fNi4/V7jJQnKafhfK8Du0NK+7ol2ZrjPOKP+YOnPNgm16/hVOO7eZ93qfEh54ehkUWzHUYOLdXM2Qg1zkpQvc5v4r2SrTwB39rqpH8zpze+UCX+dDfYRp7Xfpw9gfX2PgzC+We+Bk7dvnMgL55Egv8gEZl86fsRPzl/FyIjyrjb+YBxEdeZpFNOaDNOFx8F6L3zu4rnZJ0edUJERcCWRcAWUpoPgQA5Ap/5nzaIoP862P3+GDaJ5fkc2LqnljXmHS3mupPnauZN2JST+zEitfwu7jsl+9iT0T/BPwtu45D+P7BZF9D4DU/mPfoFpM//bQdOOcAzPp77D6+snnl6imey82vLPc4HsOJ7suY/9f/4X/BUhv4UillDVZVKfmDTmLXwQZ93nSA9fuCJ+TEfpJErKO/Eh+AAz8b9h+9C1QGpGcfVWaC0slWF7aMFiek+/UQTnjKYwPfcyN59jPjkY/joWj9PRHb3puo/yYOH67Q96ZgW/fLsd22HbCPdtSAt3PYOudG89V4JP+98PWu+h042bL0E3tjBkHmuJFHf9pZtjeR7evJ/zMQR8fXwW23++NYS+83l4xXNrGSivclllp8OlfVW1izovIVHmPpD3pekXwB9cTJ2DwB+b7F2rAdpfP9tSrqO4yWu8rb9L/bCYt9LgxzzU35Exxj5/+kl3zeQSP9pBZ/HYc2LOkuHi/4JgvfY8bb+VU/6kBGmdhPeydYN6a1zzF2uphykzVsA7w6NbzbVh9Dp2s1zFBfOKqEgzfy4ANv7YrSmcjNp+x80rQnxwTs93JEoWRYe65Lo/XUD+SN3ICQOd/WmDnhO7rw6Bft7D9gydt/kLHAEX0NxMOvWsbqw/A1efGMVO2SZd4wiX/x2kdH0sO/E/HfGVa/vKdMS/qaHNBLDNnoZdkrSJ9c2kfyygcq+UZUfCTxqzFou8T/FNHPOE6cnjKOMwZWsV0fUkocnVnKvg6ynz42so7Rus43jdjhZ940W9Ha8XuxLShFvqk0JPqbPnXoVXbZKxNjIu3ov8K0RTcPnpa/KvQNp0Zkc58G7r9tkCPLeSg6c0D14DlX+tUf8NLuB1j6FZuymw9fFLfjoZ7ztlhFux/8ZDY6C+h0zsjW3ge6UN8PPcWsg3sZ83gf4wGbUPisOlzlIXF0bIsxZuylP4sVbyC89LujKF+NZ2P+RFVKrf/kM+N7yhIDROYx2b7ELzoflAP/6qj1Vr6Uapc+tgfUh2aj+5TDBvEp+aBFuXWxm/pqV6lvw/X9Q9bDfEBE2wkMX7MsP6xB9unf9J/Gql1rKL8SJBRvf/jz/QqHool378vic5TMeaBHbvizr9hp/FTaJ3yI3LDR36QYfPu37W4zn/iJnmNZvvWsaz77HG3s4gN+coOnpubEcoAsBJCF1Baba2LV13mHv+TgPYI/yGp+2s6Zh0u/8sOEPMEZwD77RpA8guQRPv3TPFdOSNaaKT2P2QY2zmn3yfNwjXEFeve48fWE6JZW5UDfPd8gsjxE+7Pu7bXuem0n5+kb219r3OCV1b5eFuZ44S8E0I/c9x3df0aqXTjMvR/Ozfxdx7f94mPO/9LFcft+BelXn/k1sTM2MsYAmr9aldhfIX0HyQsO8fC5/b2GfNRL9mkXlr9q7ziUPpdkVm/ozHkJto1x5uJ+x3kHk1JT1NHJxqWHN4djcOc4gWxIWWgA3Sf9gMi3ZOuEhxL6Yh/eg1PnuicTr9SvxMlr+mew/dg3Y5ZxIwNlMdogdY/ZHK8Afdts/2BMmWjzWBheHE8fjpHvvNye9HO45nRH8o6ey+QSONevNsnPcfo3Xvme+U14DLXZvzKFD8VFBZ5j+59GxuureO/kGXJ8RW+Wrl7PlfC5oGAPea1ZXhxGT/R/FJQHpd43nCPc4ld6ytBVv6mDLejiZ7Hj4sDUz5M/BmOqzZm9Uzm9h+egbJZuxd+DoD7Pn6CsB0Ot7v3dFF+62NZL66rVJ+hTu99UdlKtspxR07dz8hNbSOPfPr0vVixpuh9pUCjXztlj+hrxwzmaGI7z3i7AHk0IP51Gx95jpIOSduW/YSu0cwD73G0Qf+pvYcWClHNVwqTSej8DLGz1YCtWvfEiDzELifNhvIzDR5hq1EMN7fv1gUn9b+heo9ZRbvyS6fuYoz9Bu4xdYsw5eY97PI/b5q+8D9VLri/CwZ79DvShtA+giF+M95kXgJe1Spxbv9UMz+ccTW6I9V9tavx1/5f13qr41T4QKp4e9haV5eKTDjLH7nwgPpz1PiO0ruZ8tulTyBLBftgjm3HIlj5sidxWs2RDcIFlfx/J4UTmOhKNL2PbDI1T6zzhld9gy7dO9JmbR98tv/mVr64H1fYcPctG2Ee86Zowxyd94bDfDrACu4we4+jrSo1nx4G/x7QI29DCF0kBmWybfPgXip1ftbTOJPp07G3LDyW5cX80cmzwwMYPbbh2mmdT288uYDs/3PPDXnxpb+Wcll878ZjYnvrslxH/Pf5D/md9DoN+/Q2fEA9/8EuOHmuAjXPKH5TmwbBzq+wUP7mhZ91dD2YO8RmkvWTFyxxAQeouXU+cp1inj7M+8eRn9iv/gMb3zazP/a0n2zFXWTcbZxusvMZxASkURSc5rXXZKVZU1S1v5oknNv3g3GokRuIAfIf3kvo+rUaJK4VogrHLD08C9WnQE+L/BNqY2NZ1MQ9oX3uUmYFv+7jPF9ih914UepXziV//u//xf6UXqzMO2Au9HPEE/df+6QiAz83Cif5ywQXyQ6VsXGyl8BNrojKJiS7er8AFPw8bojY7Ph9E5EMkvNRPIMM+JxOgbZ+mnatzTLytr3fVw8smqQvFgDfqnRv6bMDG3qCeFkA2eewTB6A326lP++jA8mbvuZ92gIVEDgF1byZnLle7VzjHatpNHnG3rHLo+jkGn2L5qmLGDHA72b/+et0MEN2tNi4X54LyHKnqD/mlD8fYBbNvayw6qv2PjfAYR5D6KaN99nnPqNcPmPGBZrltfV7gs2XjXDK8duxj+8kaDZDvc+C+3sD28zlOP/owAGvwqS2v8u8459wF2pxLFN8zp5PHfvhj+OHXowJxj/yyFibWPqdPMRu+ia7zbu0L+PSRFj3T2HaL81T1sgvqEqF3933LnvbtP/RTLI/P+sn8bc8kZtfWnHLeEtv5aP5rXG7z06X63DdpiWe7tuHV/GfscQay6/qJ6UG+G4m3fY0xqwWga12Jf/vtW3MNbLbmxsxIOj3OGaM5Pq/6hV1kZKb8il71zns4N7wVA10zVWSe7UNVQf71qv6LY7n3eP87yE+QXOMvUBq0E7Pqt32yCHs+nGedPI2Jcj9w5/HBxbX8a3DVOcr3Gs+y+65/UVnxS4cbzJv3h3j+0DGR+TR/+qf+xFdZ1GkuRAZO/VdIjOhPTN7Uoa521Zn3E77ucu43A5RaxpLklw+Z//rLj15f+RUL1k3WTmLzHxQxph0ovtlIzHzA2Ze5nyCTbb2m3p4bnxPKS/XSKV3tj+zvSoA2P42ln6zjut/gIwJuR76fYuY2QQtCnFySD2/UJavcGFPG/PQBzpxmvCf9AL38ip8edg7d02cxlFZ02Kcv526xkYUnn9UW9XXi9LnnrddSITbgpl9s8QYb1ahRL+uLnfx1HTv3wi7whzzfCBqa8uE0tj+18Vek9Wz2I9KHID6Inzipy1/N7+8OoA+e+37X91q5v/LaVe3ST+B93R/8tixjbPi6AM/n4z1Pl7m2aXyKyUOE+II3yR+UPV7ZLwzkvkdxDpPCSw77m0HZK+I/9ROxB9isPWkgGlqvQx+cPk9/wcxjIrzYzdynr9hvHuW2AfMBDDy+KZP2HI8AnvyO85b1hG0ekPAHnkFp8XaB9JirWltrH2z+p1D8oiebk0c7MYLsFeLXK23l1eNzu8QW4uvmr2OmjHzqU2e9Uv+9xolY2p/aRvfhvLoNsn9NII3/NRfdNoi13JZM70Xb74m55ibIkbPKk93kxE2Acg7APgm/hgY7mRbSEXXKFfNOKum104VTp+Xy5epLRJ4PkZST0j/H3JOq9he+73htMOM4lnNzXvA81qbL0AlbZjnAnk08lHb8m1/zWe0Q9pbnJLOzqRMKP6Xjxmbb/icxc/k7wAfjYey86RPuX8Uprja/+YR4IRMxoDEV1Uvry3z8fIJLDm27533Tia/G6MnmHdD35pF4V/usOW0ka5/YOh5vy7IGg1e5fNWHjyDX7Gv2Vdl75Mu3bsarseLMeBaIyI/jM3gc8Dm8CbTFx+9P4jMb67Avc8Fd49rlWrdKBB7zyYUF//C6Mqmgh8OlvnI4h6L8e+9UQyw3auzqnXUzv/lwG8v4HcjoUarOSzmJKWhe2mcw29SiIzrjFuZ1Tu2KoTAdYwIZHvIrFxB9o3wF+yvS+rPT2w8XHmIF6nOD2s32Cygz8hs5ejxNcEX1pj/y1/X0acb/CtIVNeME/EO2x2bj6WZoQjNZ+U0K5E8P99DqvzED1UG/kVOPbub+cT//BJWq+3Df0yad/RYP+gpll/0y+c62VJr/CYgbW9GZWIHxd84lZS9jPlArln/lgw+ztfbXHtP6DeppJ05yZhaiqRth8fDFO4fCiNCXvGSszZxr2zdjY//imW0dV4XYTO6l38XGV1e9X617waH3DyL9VR8LzpF16/GRrPrGAy5/y+E94idYfW4KVhv9or2WLHfdBLblHeQ4fYO1VtrfE+S/11XipASzrny5J9ar19yI6/6o2rBs5ZVcyicccestHwSvME+mZaNzaqfyEupPE3B+fQ3uw06Zb/Zwn6vwy+qXP6tN7bffv6kkNf5Eg9vP53X6mF+/8jyqKrj7nBeur/EoHljNQnLf98PbP/2w7LrnBDShec7sWPZN03xxikef8HP1RYwZ54wFpm+gOSpEd+XQB7c5ojc+n3gTkeM3/s+9qLT0PvsAEtMklsro4S9AZ9pSP8FeIH77Ui9xARUP22+1btZ93oF5naMO+XPJJvk6UNlbv/NOHX76N+3ki741T3o5Wl/01G5eYlHPOFN/wiX/A+F5H8UXc1dU+TH+moPDNmFGRj5exJ+wnn1Y/zkn1lD6+Qr0vtzZUQaDZE+o8wqk8GaewLbJfmLXKN6s4+UeqURH+RqO46/MoX1SgLyrAo2QgdwTZDvSV1UqW098ld3Hgvoo8kkbRCdfP4y+/W09sH1suiI209ZJOg7+EyM889e8Fk6/jtWNAmqxJU6bCa5bf9IT7KcbX2DmlDxT1pbbJUDvBZ1JTWrop53l1zcRUBcJtfzBMNHiZoqLLXSBXNufxixlO7z0q47MwxOdEL8OXipa59SlCW9eXIHsD5tVFqHOh707WRb7SeR/XsQD61w3mtMeMv+17K/glZ+RnqdKQL51VBNr84QyuNiPBrUhkmlFtouiKQueePE0Q9fZpSN1JQFJJ1LLjdaVGvX9kzaQNWtzKakttP6mQp0j9EUyjIp8vlhsdKN0iDnHRjzdrDluPNfq0dxAa43VcskNg2LyKrn6Rwgb2q4O+JJJFM+mHJi9gjVcA9LlTVS83h8sBRb6hmd73vKqd9/jxm8N3FWh3NEryn5MUx9QG95jdvuGEf8ZV3nmxSNXMuzbx/UcyZgoXcmUa/QfSPOhuu0oVhycnN14wRMLP5FTbyTHlZ/eDjiwYBdyIlv1oW1WvfjItI9lrxo+AvWvFuh1PzfhBncADuvCciP64qNB/m0QfnjyKN6+RotHurHhDf064rvelvwO61JOqtWFmc9lur7WO1Qauknv+xfiVVvxMg51rJjod33lVFDcbkP69aQqo9vWbrcNJfztu311qQcZkRX0IExUclTazYmVV5lqD1z+qeY+zcbcuH/71zeFRoYuEv9BeHq+/fmw5aRgaxyocNvWcnLwOd9rQdwuySGx31K82t8kfEDRAxmTbZu6if5mTYuHPujigsGLPvEcmzqMRgmlU+tNS5C2+u0cpRIfA3ByLuX+Ng/lJJfP3VZYXKqFnDeXXjOtjw9Rn3fU20DnqFsrt6B6p/cdoVHNcPAkDx1r+WolXZ8zTnCp15F/+Y+6Zy3wWki/PQ7WTXqZc61fggyKjRF7+08O8l/8PDCwjSlAV3o1ZvjZMZHOfA36pAc3nG+dh9SqTFxnWJCs9wKo5Dn3Lzpdyr7bl3mtdu49SCwPUj5F+qu4y973M9OP61e/0zbweHnM9/yRfysI/CBhz1t0gO+59/UBaK/uPipWsRkDj5Sha0oRYvFbFB+yqTo6i1fwCG7EJw/m//3937/8+O5fZw3YO2VPiOSC3yPvGzEW+Bn6+Pq97rWgfGaWwiCvXfqWz9SmPZ7oXVHueVc9c5PSsmA35liKq4GsuVHdvFwbpjZ9CRQDgUytob2lqtnT7LfsmiRjMKhroKrUiUC7aUJu0BuBF4oVGTQ7pcAq3KkkKKROGSoo/owz5UV6CKPJkGazKTdV92R6T9c2JuNJJyx8A/ctC20vNk42bbTD34m5ONGLTyCWxuuJ6l39Td2ETQjYr2XelDi5xRJSn75iP/vgHLd+1ZY+ddMV6dekJ90ZG1jvim0/6/Rnb1p3qvcqXlHU/HCUxpDhv4gqcl2Tmie+9CpvbYQIB6RS41ZrgXpKd1tvQvox+z6RcZkEZFdHNs65htRecn89z//2c8uhYLb1XiFiaz+bD11yaIputkrq0QPV5L3obgtFlbr1Jn2GOUahJzgmFde7U7qYmWhbLlGfM25Q3rHjmXYOEpcrH4sx8cQrmE0SBqk67/LLwU6tbYy63mnc4LxkKFKfMR37VHssXV/QUa3bjXX8ya8tjYPXiT2u9UZZcblg66ICG6XiWcVxdeP7e3G0NhHgOONtrHgUOc9KF3ug/tWrPKgtPW72cjNTpVwXrXUKRR/gtv1k7vDng7rzxs5xi2rQuVFNX8CWD9CGhm9lhprZRbyzx7hEZP5G2pPnm9OesxfAl0pyU8WUXBy7qPkh9DWOdahPNUe0Tr0QKqvttxuIt1DV5BCcbfqXMVmYrk9ZQXthH0Dv6LVuYixS/0pQlH00iI+yki6KudlzvQ0hnYSQY2Gr9YBZUdadbKTT/Oghr/ic0lrnWuvlp3WQS4c6tiWVjzH9+Amiv1HKPZ/yWyKJyYU2/DieJFQFc8Ttl8O88sh5wFH8jCl9cQCspb39tZ/MgRC/bYMutciXblHmKesDjSl3vAS7wjE0ypW3VjQ13gTq64NBQZ5KX3rppySFioUnz6HzZV8NLV30qiIdOSKeSbGlxAwgNBLF41EkdX8YlO3EaGb8KES4H5Q14nFgze01pWtdlVOePAD19GpxSyerClCKSiHzk59AM35rng44N7krVIN9Db2ixKK8kvM42xvV7n7MmM6hGy2HwLrGFHLPhE5JVh+VHo2tKjywSMEogc7zy1HsHnOpKS/i1IhqX/+zPojyuaJ0a4CURpH7gwF81+d14DrGtsu+pbU8ZFveHPnyr3cA/OvXSMs/5118bx/Wz/idCDtyCuo5vwDrR+sDv7ClRGYVY6sJK3PpdV163egSueJAdcQuanmY4s9EpX/UIYC99rID7o8p+1GbtGz7ia/Tr0lNYes3Q/Ba8PhfBMqXeaLUA662J5/8qrx+zRyzIsYhIK7avGouylI+yEl711r7MeiygG5iYXPG1z5ZtvzQatqpTh7dafyklF23QdocTEv2EE8RY843XaqPayGYykwl8v0Ax88D8ne8kydwPz1/ZuStKEXJqCob1mkO/NAuqqZ0KJWEyjAMx+16jmKw90mt/VEScV7P/+TXGVFmwv2hBL3tvLLcnfiLUEeHn+mfm/X57yjr7aL/jmZH/v+ByzgJLBAmHT5jGTr1nmxfgT7SX7ewm/QOiFmEedASaOweN5f7eH6ep32c9AlQ+yt2n+DnXBG7qwN/J6fT9t141oyu4wnxJX/10oU/7YHidO0Zp/6J6TP50n66YAVTb7vf/UA++/5uHP4ZVDw2vYIeVjWRWvdsvO/S0tWBl8jN+D8KBm4PnqBsxN43SeIXj/n3Hsh5vG+W1tgiZ3/NuV6H9gONQ+m2v+WX18mTG6+HUEA1Fznpc8TOaQnkyO/PD9aCfi0iNwidJ0qJQylqy9VuOvHE+xTdA9XjZ47B6ttA8oDW9ahLaWIzLuSl2eW2Re8VgRnX1j+HZR+HD1Be5P2Ve9zg5/CFf92wFSXXfxIZq/VT7TeUNQ8FkfnvMl07mdwFzo+sw4GnPukhAbbcpHLDFp0qUq+ojs0HE1xOGfklTPMnIfMHGitxTxp+UJpdewB+ugqwXfNzM3vyc9fLOEIZY/yNlNRmPPwhPevBjmRXBKTXuvCFKmWj6o615IVlN3Jbet3+WcQSH6wR/80HYiEr6rXk+VCtyytmnqisvJpOfsYQKkbzyGF/2ALitzxHAG9COp3n1AP+YGLSvFwGsW1lkzH23JxUb7Yp0M5Pywf7BkSlIT3WxgJGUPOkJ197fPwT9MQwTUz+KQPhqc8Ftes120un9+tHlEqu/WXRTIO2ZGPeJvZ9eK/desMLU8XcUv+TH27AK/rWfjot5ep8d64T7gPrlnGLDvNseezQAfble4L4huI7bc7HPEihb5EDqlM/dZetN+uCE0JH1HklngidNlvyOvS3bsKvPmbfdjznwBxw/lZV62z6dl+8J+1y5xNEH8BnPDOm9uG/UxKb6F4RmYobRrgbMt4guZi2bMeGx57JUW0OmI3kyRE/T5BG6UleL1uYp1b7Ady35WFecsnaENURGYfs9OoyeoMCbPD9/ft3zTd9Q5w9TT7JsZpzPXpeeKDlXEBkicEDr/W3d5qHX51/One2zTvYtmIml4G05YahpE26w2/6ED+AOnnzPOTX/9v/+L/WXtB/WKyEqku5WkVyUHxuPt6BYcgJX0bLFshX1bMZJ70kmiSxke1H+E3/qjs3RJA7Ge/2W5mrDnvKnsCCR0f+WEzi9rs2L1UbaUyf5LHjGdsuOTqvK8w7+Vffepee+7l94XdvrtbdJwo8nbgth8fiTX/vcCyQTeuE4xjJZSKxEm8i7e3D5at8llb0S6Uiqmpe9fFYnrjB18y/sil91+n/E9CfT6oTE9snkIfiVAKc2Os8Geq7n894kt/HyDzaXmM1h7+M3zvv7kxP1r3ag/Ao4cXvicnTeKVZ/FTzB25xHf8ec/NZg085vFpXV1zzB095nkAjWtzc6ielZZfYAZcyKcJOyVvHkA0c2UUpbcsF2mb5pi6AXzpnzpeb0gL+7OI+D3ukDXQmkGssy04+6o11KFl8Dd/iUKqOnTSEe79cgKitPb6QvY45/uOHb4hA7FPid/mUp8q11tOUq3Si4l9kVWX/ugD2uYaIf7CE9l9OXTbwndzOXCYkx/HhO03ZdD6LV8T44JY6YySg20yK6CeHXHuTjzXwkHfrqlzWuOXDwu6LZFt8XXPliJ8u7WsVnp3Q9HkB7kouzd475ZI35SzWgmQnr+dr5naO92EirLEgTtpdPzHHTvlWO2snH66VATp6Ubfdk0/7ot+W0I7/M3fx5Qbt05OhG7nKBx39Z7I6kl/8UsZ3SvKUT5pWcy5VwkJPfvhJu6QN5dImyu8pM64ltU+24xHihrPvU4/xzV47wYcY/yoTvmPnD1lqIWgb9b38sJbV1nuVPWbSu7p3wiqqQv3PvQ/5HCyDstU5WNUfP76rrZ/wksn0176In78jhQ1rnvjyee47haRGCaRxqEW20Iw1Jr1fYDjPV+JO05y75DL1MmbBzCeQPq8qJTsVCuojco6c6xyys0nG4gIppIoiOdWYjxD6meWARbl3XQy58QcmzyVre6056ZqA99a2p9aVpT/iT5x6QpyA4uucCqvU9lwNvcbyU7K13xfwkTZ27otDXWIXaK+8FQPa+7pF2+YwL4Th8VD+BfS4RkR/36NxXvCrexbkwzZIzCAPxvhD6vEPnBe+d5+FX+uDcivNftbOx1u9yhcHuVQbP8RPHMEprnnQPoJd6XJMPWppz9zn/SiYuTj3PeZg82g5Fu34iy5tHh5QzvkO7APbZjTIJ74n8LNj+N4+bUAtny84L4jJGFDPDwfAPG/ik+ME48hLMRB3Hb76ONLTmq1DfuqlvrEnRqlt5Ysm9u1zjVfPM+3EWaBaH+gx9x9ed7+Ix3oAyJQWsYcta2zaCPOrpQVWjc8F/OWfNjjX+KXMOJFr9j5YPmfdVvwidD3mVW/ZRPwGt70PHyg10tbHzzyVp67FNTwlAX6CQIcvA/kKp33XASIuurpBUmNIR4L/FHCfp5yvoMlYoV/lcOXHhkHcA+s4DsXb65ifIGM/4a9rsQHC5+RGpxdiATa8uUlcczRoRtel6YSfPKZPG2ebRQs9xfLJcIdj48i0258Dfc6d5Ljp5/xsXHN/5YcbIJ0PLV+bAWgXcyzQe+UrsknvgEfclncd2qirjd0c+1e+3sWI7NT56iHK1N3nW28ytRb3mv37SG6v/MH3DSqDlHPkTezumvVcB7Fz7s18ADfI+tYHP8kJSv+dDUBOnlJTqvcxRjqPBarYM7bkKD/FeJgm+KwTAmoc2lagSf+KlNDUCYZPfxgwBcq7KHuAIL92cutXseFlfKlPsspIIL5gdV1H56kStO3P4IybPezEjBegFU0uzhwzB66Z3+qGInsxfn/UTRzA34TGoutXmMuHUn7Kww2K/K0+u3gEKqG/i/Khce85/Wm8y/NDXD7wV5l5C5ntdQXWuujyj7rhN3m/DJbeqyQP3UkgsZmX3Ce9AhbYaQ7LLLYgPpHFN5BO6+bGe+Gwn22h2v4gXrbdnjGBIu1wOOrKAfmhpLp9rHr7njLOJ/30j0ax50ME8lXr4IH4eJHJBdjI7qVyC3aYBYcZ8Tnkr+ewFFjzzKnGvl6eH+KG7L8LAR560X3KTbFacBkzYlaZfX3DuU3dSB/cX/K5AP4rWcH9L4WhQ0j3acgPpC+AD89a49MHeySOdvo4q/GV02Zs/9Mf8N7s68vWKZTPMSQXOM8iwva5Y177OGIUs8nnoHQPlY9QNvQ1DznyodGddx4anwIhJnINtb6F7rf7ufISKCcF1vH6s2xfs813OX3tnIgd+/jYevYXnuWWbDh3Ds4d6dTRXVdZvbEGfpDBrriQbNY5yLngb0wtXmHZ1Lzq/mckkbySW/oQXq6j4XusbRciQhD5BA9kAD6Axwx/9mmeigtaJP29prHdMvhzHSinmitdX4hXernvZxxBrs8c8DjYS7APtepLrL53HgE84urv6/FgrOIAR7Hv6GiOOi/FDA6fepDUcnL2HDqW5qf3EHTyYE35HY60T5Ze8lbZkL7IbUVLvRoaH3NXecEDC1x170oz5ok5JjPX3N/8+t/9v/4/h0cGsoroVp0lt5Wu6mujLWSiFuTHg0JAoCSKmBBd+DQxOxyYSb/G9ZsywP275rD/L37BCgToooe23ijlBxUarZoFQN+yqU+cuWaQKXXSgNPseHS/fbikjX1uDJzl6aT1eAaYfhXmRYvsATx0CUPJRmyZfaKLDBPrbX7QrCWbeOIF09fU08ZCz4Zp5JQzthIrPMVpyfIzbanH5ox/8T/ASZqNYPoixhXbPr4hbTS9TrR2eg7RwW82W1nLN7pX3w6583Ue+HHMKz9PgA3aO+et+4Qpi83yXaTsuo18yapMHG46Uj8x9SDa8bF/WoCe3pcs6x5eENlfxbRPLoAyucOZfQ68Vsn5Os6f5CSN0puaqd9H7EOUYY3oqiuNetPNfOWFJP9VJzcrZDBt6MvO3/w1DnZov5fM34B9uA4uyPIjV4zRHrPpb46f6m2fHIKZ0zqv2L/+9DnKBz590KY/Jbt8iMF/tacPoHjE6n4HkZ847QPGGyDPzU9pwfGaabn4pFwF10HfXLr/mbNWtHXaAXzJ/vzlX9/+Zbvys27KSj3nDJYdVXpdLbmrgfVb3uOQGKlr7US2dAcGK/Jb7ngoluZH5/wpN1auHwL90xft8Na5Wk25pm/06TiXpw/1oV6sqbmvKffOj7kDWMELP7rRDyzdceZPopMLayI30+iRB2NFLHzNXNPvxKWMn2eMXLApW8fx+YOv5EactON/IvJg1oMnO8BPjNdYdIkuRP626zX8EJ92+C53v/A4c5m61apy84mV8fz27VvPB/o9HpoH26NnH97TruNzjZ84JULb+4HmkHjOA7sJt51ncgW8T03Jq8zepvhUmj/3oYlzVaBmC/uM/mmHivI52EB2CGqc5jkiftuFN+3lb8nJzDbMR+w9vujYRj4uYJzMj438NnJbneuEviWroPg07+7T8NXjLo+vIHPg+XcOwc1W+dEnzwR9zblKX/e86b19UdKe/jw2QvF0VEnf0FDtzKNec78lD3RoJx98+qHMngMIfnTBWQbosAbyYKeaCzrPGFN3ybY0NW79zQcJ/cMLxS0ZDzr4JgM/zADKpfXmA5kAGf3MuD6BH2YwZmCeQ2D2Gd704z5ZzgoJ5hyiE1+0g7k/RG7YpzLXeDDO8N3fDcdI/G/f6pqkbyg1ytafoavvNS75rJlvIQmtww8heMARzJwF8uCtAN85bbnztYxY0h02AWPM2KCfNcQhO/UbH/Yzx0py7KouuypZU8yr74+8RujX/OHwPhedScY830iZfaD3+IoNUDxs4XfegXwWTR/B5OlBSpVZE/GBzvQHkhd86Zcb6VzVkNVw6aRqToBikZyb00Bx0kDbLAIVNA9khA6UjcEbgqoL6vQtoULxkK1BUQwP3mu0rwd/bb4g3xyzbPoplLqXyWtk0f4lHPlc/Xjxs3jN3zLM9gMZI7bIqLHmYyURAlHVAWXaRajQhvWEOYYZx+TVoRde+XiH03dKcO9/ZK/XzPWknTrwN51xF5YJlb0REo+vayfu9nzYF2ZUQIx0BftQ4nMOh275FKZNKHjiGbs9faKXuNSJ+QpPuQS5kL8H8ruO94znvgLn9ywPzzpHDj2+QeTwOF9v+h8g2tOKutr1Fp9/xTeZcuEiP451kbKk68GW8Rf0/WGkYnIcsV2/87/EDlaw3ZorHe8hjfJx3gif8B9yd5/XtaXy5EYuOUP52wxPfUg2yDLnT3rvwHjfbeiD88IrlA/cQheXdVaEL84lfbMGn8ibookP3UQ0Rz7b38IHfVi5qNz60zQ3EAu0Q8E0P2ULxeQlelT4R6B5KLrNxww5ZNq3DtVg3jBOrLXCHIy+wL/F7bb0Iqviplcgl5zHIOv/abyWfYoHf1f0/oweRO7m/DTSz69jGuTvPnTE0R9qnBc8eJJGi176brbk0pnkWMHVx86ZcSaeHopWfe/p+xpWLRx06wpsrr4Dx96+OlZ9kJIEkwc7Ur6NUSGaO1b5q3q0ULfLyqfiEMv3dVdITzmVbMSnj+FnD5M/hGWjFXJ3d0FGbI77OySerweu81CM0hHzAWgHPn2nucfMfsH+OSe+XfMObIT3FqUe36LjOnR14Vb6kjwmzPeHvRBrjmvvfCBzi9KubFN7EX5qjin1uaEPG97jCu1/Az32L0T94VU5Q1s3DykB8VNP/yj3vdu2c1/No1Du7GkcqvveFwvvr80v2g8UvCb2b25s/0Fspoy4T7qB8iI1qIGPV1gxitynKxg/aPfZ2PXp+24/YZvzgUydX32eAMXpM051+O12jkVk1s+1Slpqx0j28JNm+xK/ER8CbqJbkKTkM8dAMSmX89Jf1eFkAJusa8f1GrGv/cAEnqnuX79//+Xf//53n0teTyvfhnIs2+TovLNzGYo3+rB0q9z70xvI/u7zEzifg+rcqowt5P0JDMbbEDLFydBKe1JD/qoNR8tJJ+ihi7zp0pYH+wgF1q/usGH0pmH7VniAb4SH3kEl2W2QciLyqee1VE0fT7gsli4Dt81TH7ubKkoW7XMMAvPMt7hs2iflNdxuXF0VvxThhe/iWV+nxPCdvGibf6VrrGeUmnT/KmzreMGuM3a+GJwoicrzyTy2oRPhaU5kX+1f2bjFLhAvP5Xb6+7BFSpr/Dbw6s1HU1CUPOOn3nUE04fyOtrOY6/Da8ze1A/oBvD/x9y/YEmSLN2aUFVlnnvnxgyYBiNgEkBDwyiA1TTMh9X9D+E/lVXIt7dsVTE1cw/PqnPuZZuLq6q89WFq5hYeEf21Qse1j6+Q+HnSnZjPQGfShu02/72fZyTv1IH7eo0FkJ/jMO0/wdL/wCS6k57gjOpd4tVSs6zUrsRdFMUNLN8UtekL/0/wDbXJ7YqkdVBtStbBK3+wi1ZuE07TaJ8LJdPNcb3Y1zHnmsE3gXLhhpbX6V659BhOfmGO7asx/gSknvQdzf409OTMoU8Mqv3yrX9X/BXUnzrkI+2xT+l62QHRYY/yzZF5WquyaaUbSvFlfxkTxt46HNJtfecGWibqYug9gVy1VjSHD3rycRDFG5/oRK7cxnoITaA5ObmpjK56RZ4jJHVkuSE0L3omkFiPo45/FwImbXbDzFm1KKbomDq6DuT/IXp4aK2QxfJPWRfnI3yqT8wzl9mvhWbh9ivfmSsRbe07u//gMnZHPGVUPG7iI8OU67AfaHDzT1njQqt07N9xgsTMHlgcO6pSftXcawrZ2iPleWKOU/zaV+iML201nXceqjSz0f0rOSmo1bkJVZ7jCRM98om3SRPJJ/cwoIu78gA63tuxIyX3Xz9A7PsCjVnD+bUdbwNrfA9IDTvNZVU7ods4HvaSbLFBe9JL2E/yDAHdL6nP1skeMmHdnUvmxnHtR1UO2qXKeGlPqvP4HIf0zQ8Pkpvv0yhhwU9c/wDXeW19FYXdF4B8f1shPufapnS9vCpP9uWVa5Xix0WVyJRPzRkPTJ0jSZa8XKnf8lmMhJG93jbvAavffTxhj8UVeyzKctBMwjqdR6PNHoG+qRmN7dtgjCby4Eq5dnzKWGRu40NjXQft/MmLnK/UFypM+hksnThXiWL7bX3lOExp5wDMJ75oPV07b5C72qP/8DefiRs9HmKydy+r+KBsrvpYazHxQXLVGpWa29F4yiW5Ypv6O2Ce8Q+extTjsWOq3vKFMuMRlBzsgX7AcnJzUbg730EPu1kv7AG764u6o7GYecI3DpsmGe1QV0i+6dH+AU/80r4cE698hT8p2Bvc6Oev3e+iaG67PSYAVk4+KIvFF6VWGrjyyo/a9carqLz3YTbwPLg+YZaVdn5pX/N6xrPt30F8XWOm/sJ/923axj5r8JHWCAybmrtff4N+qQtOb4y0S8QfFJZK8b6C9KTGGthUW0hR/3QDufTs76mcFMz6Rveldelf6hzp86dgc4PyEwbz8KHqBWs8RwxK2/187BNP9vEd5LxJ3OQ87cL7FIzbV0huk07AYyw9E3WO69y+evdF6Mi526w3X3Q/zx8PPFvYVGODPdT+9J/0mi/9C6HrC2PGjYyR6fYBls6NIosFXRRptx2k/hTxqzzzYmi+qgNmEGvqBnN8Z30C/pMs/Mjw/e03ftL33XOSg36XiucJfrUPYJv8bMO7zFSvNxH1GQ/QSnrKp/v8hNicgBuRYvf6oMSbv6GDkLeKUzLFbbKD3d5Ueu3H68NrQDYD9PY8xNd66KADyrF15jzMD92fAF18TQvmST+wSYzSqTQ27yCQ+Og2o4vd1gM1V5vaZnRPayB9LtkSLTddGVhx7yLlnxzByrc/WNFeeXyF0dfp8wZcFaGTvoQkLnvGMfXo1tstl9iFPwn+2ncakbnu642uORyVS9aH/UpLcgbabeyo8ysV2PQ5eRDgXFZ8ndfOhb7kGqd1VI4hLGI3YT7zjr0/PNG2Lv0wTVvORV9LLUWmeCzSAuOher3YW3mA/QObIvT1q60ll2d4OCIGtu3rpMB97f0As4XSK58cGf8J+DIU/MFec9HrUGPXKste6ryR691ncOb51H6F3f9t8zOk+c/f+XDCw6djI+NXchgfzy+2Epdeka5xbdv9lF4ferBRbPnqtQaka/Ub5LdtUHeZfG1P22l6PlhTPBQJfL9Kv67w2ss5ZP8B7SC5Tt5ESSyrHPLQIbr0TTFax3y1tk73vbluHMAP+vGXvDMPmafgqZ14gdsm+xR7IeroHaaCbUwTM07k4WXMA/nWOU4M7jt6DRYretHxD1GtB/xfvqSKMoNfJQ1D81aH9q8xh5WRfHsfsY3KBjY5sMO1cup80ieQXK6wLA/moPxqG+r5FSb42i+rX/DVx4oH5LfcKM8xZuShX2eEX0Tp88pygC3fjuF8po4Mu5Dj7vEgmZQgeo9zhS260t9AS7kM+o3fN9PTS4gnUaWVm4/QOyDXjWYlcwZ8gjtxPwmfoIsliaq+O3ninY+PUOZrsHuAU/4slEtMKV+4kdqQKfY4AWzIGHkMaGkuGIcmm/u9GF3aPv3ZuI/fjgNso1rxY6v60jGufq/QyVJ+sglA9rvbT7CMshn/Apzx0jbvdS5/GTXElxh67WOCVe2HEkVsii8gN2Ms5fcDRE9jj4839s/8K2/WcwFP/tS/QmJA2XyyJn2TgMzr7wmx/btIbMd3+wnu3+5X8v5bmOlXvXrUDeNj76Wo8WDc6qW8/BJx0QEeV+tKXnz2VF8wM4f00foLl356XvThRK2mMR8qXX0JqRT5Iu95nlGcm3PifGBsZozkLxSPdf0n/92Bjx3jd23Q1/7DjUjbymfZwl/+DizfPwF88fdsXC/SeaqmYhXHjRt2P2Y+GYNQ+oKfXIvhxSYfsj5FWXbtjpkHUDxik0e11bdeT6Xs8iO4L48oN2fcTzHt1pg0j2haA2O+yeHyk7bGslVj+6XMHED64FU3i5mb+Itu9GMT2NZ5iDqvScVdOrbZ+m67lP8x47RPTM6TPIjPYLZjp3hdnzkI1YZ3+gHpl1Dq0w+QTREcSH3H5gOfU4bP7F/zwUx8+MOySe0a1+kjefHwpZ8KN434O20hNvHjOO5rSUrmB0AVcZ+zpV8CySZkL1t+LcXrifJ6HbT/xIKEUqldbeVjmfun/ZM1xFGhsYC+lQ6eJSk+dfYQ74/VgN/5nFBcYtWRDzVJBSS35Ip8gnb29kN0wH6E1lvtA8tnlWe8iVN+6r7y/wnsy/7wAzEGWRP5A7+K0WHP+PT57T1g7bsa1yoZf0A7H1KD2Q/n0o0e08izTrCV38WPXs6TLZvgvuI6nrtPa423L/xw/uVXBs/9jxx83eRaWlfzIuD7hM75nsJHYKzKAxXlt3N0HUr/Vqyur/wKv/9+f9AffXRiN8HYpUzdsJ/YT3qFnQvjzjlbY9TpyIq+uJOmhvzW4QcWpYmoKPtGdLT1dXjlUS/tq1Srfenjdn9DbFPX/WfpU499ztevcBvXNjHPfpfvOqbPaRv+7/xdoeJ5HBujjR6ke4Qyld8mMOtP+YeHv9AJNLbfnTsl+kv2f+g/9MtDGTbbCCcIGJ4mi/YMOpMctkq0ZdGXn+Lp3w3WoY2lkZ8kPQFf6pSb5efbL3WquJHw17QF/hCSUIU9DKy8e2GiQ5zkTK7tk8GDnxNCg1cEb92sYu832cmm2yt2FXydnYOXYrXIPt3kZv/P/GvmLtBf9ULiBysf+UHZsIqNo+8C3T3fuUB3arUW+J3oUmwboaszbqDYVSoPc5Z/NmtMTjuHdnz083dXLvmnfIjJTQ+ILOW036D/XS0863gcwJP8zIH2mtugmthijvrphzWk+W882Qtn+OIr3sohY9vzBqfP3+gQJ/5T3/aFinHJBVk3WeozdWTqS718c0Xc9g17KheQzQt4wsKbOZ7ydyBE9BLutd3ua8qJ5MvYZRONHrzIz36Bmf8TThn6uZnVmMfnUFMVncG0HrF8/tCOaeYz43wBLsrAezqazld59FpZOZIPR8ng7egDyEaI2DofrGHCd54BMpcqlCt159D9Yi3VId22zRqhzflCPK3tOuhTXcb6YUxZ4rPPBZxnT0CM7Y+iztA6jUtfR3+C9JFy8oPwT/ny2ZiW8akPa1Wuvab6NuMF1OS/yjOHyKKvXFQrwE+rCky1F1czfqSh+fBY067mQqKZVVLyuNxgBpaByN1uZ8On0I7j/4LSja/g1m/6plw89iA667ytFzejGt+irPmc50LcHvmpKX+15srH7/mPWR2P0tf8omqvfKRlveTDg0NmOnmmRDn83+avtLVdCZTHOj+qNPaN5Ls9KjnlehCeyu5wPvio3WlFRm4gMabe8te6E3M9qa2YJvsQU3lhjxhVxoB65ulq32297EM/RCzZPVah9XgtKI51iYFu7Cdm+9L39n2OgeRV5sMk86RzoJhIkGf/kg/ZynClJz5MxNgzv1L1+lP8OrxXZL9vfucVJC/4PAzy+revREQlerl+I8/f8sg5M32VhfrRHvQ6If/1Ql/xuy3AU+kYkrd/ytwnrHyqDvSBvY60KdFFz+dEScueaxNlfAJ9niiz5atlu6131clO7PbziLZzRzYSN34D2pFh5Guf9RRKe8gG5w7Ynyc6p0J48blRddYX1RXe8y6t0uVag0jnnM6vyqn8Od6OcQMOHmTO3tD5Tm7K1fz52VAPBOTHcbDVI8vuwx6zzrn4oWZLRzGjWlj2g7+u+1Viw/mbvVLfyioeV0C+AURS6PGrMle//dY+IGxxI1nbqdZl9BI36zKxAbwSKSeQ+zXb7Gt/wOfbiqS6z/sqf6nrENViZ1/44899bRJKrvjd9jXfe61l9iWUStrJnY5iqT4Xb/WhROSh/an4K96A5hogQp++ql4Nh1EMHtBRzlwUPy6LrbWKvHhTlzGhnhy89qwjH9KDIXUhMnxC83qekly992zfE7TxE4rcdfxufXizBMS9+sBnCwuRkcNeNcVEJ0ayasz0VJ/eGtIO/7CfwLe+PlmqfOhvpsu/CsLeU/oSbB7aQMpWNz70ouqa6Cd/Yt8nLPC4pbHb6OskqiMLnRjwRdQ7ZswB+tmohVGNbRYa9ffwQghQtw18NgwWpW8eLLc/crhjZhlfJpANA8Lvjx+/a7HFN7C+dQznl77c5Zad9A6nfXEW78r/16E8Ky/8e/qvYzXxMg9YB1vrsxzuMbSCeCPG1KHUDWEdijN8Ru+yvoDU+jhyCJAF0Xk1np534rk91V7ZvIN9eb26Dy34EMT0/Mytj75ec3nK7UnvU2hOylTneo4z5ir34Zbf80EerFq59c3ISYZkpcM6gK08ClkXHLwCqs9dbCVPgOsF/Gnf6L3DNwEb/KTQ5AsOwFxjWXXmQjlI4EJ5VgE5y93WzXeNYR7IgOylqhelj8EetasMm5yr51ycOH1OfGX7CnhcsY+8QplzpPd+mUpxkdpAtl7n53oH9h1ZrIZ9QTFXjXze77ePKFPyvhDrwI6/hvrlfBfleimxeU9gXWr8SjdfiQ5UrxxK+sKeXJ17xmj2AeDbtX4vfq6h0UGU+uIduOpT+oNAPlS6/55D8kguP4vYat7bl/hzDMot7WCuj6mn+E71Sm+ALdbY+kNjt7U3cKa/h7Up2xe5dHmh1jvzoiDO1P2rwM8FcpUbdI+vOBqnkFiCI2f97HPxG39cskp9QKn8KLMHJt+Ze+qhrAtKqtaqNYx+vb7/43tzTGIXaS0XQzwU6p05ygdlMnC5QRu7UL3aNqW1lYtqDfRQPkD82ExMVexyHflyP2pXmg/9qsN2RD327A9a5+M68gj8FXlsTeC0Sdsx4nPPDRBrNwXtaXElWbfDK0yfJjEtXPB+519jqz4OfelSr4NZGSktcG8ltW4/AsPY8lBBHyVrj/2NP47quI5tlVSI+wznp3lAB98K0UES60C8UZ7zMecJv/w75xMaCcYjsWtNpI0dPyQ2H5+JZrAHhBLnTBSz+IPmh/dXUOxa4zww4rMyD5F0v8u6b3+MSx6SyiOxoWqQr85n9lWuI+Skl+WUsq++VVY7P4Rlw3XH+5fHAFiH0t/Qku4B5+uHXyHspI/xF4iGdOulHHt8W1IcisxVlXO++piAP6/9KYO08cc4R7e7LSQWlPrs3ydzCva4qLXq8Un/wLf/zf/2f/e/V62R4PXWnELzwqfcjgxqFULvGRfHduLS7NInvTeLWgFI4CrJ4OJ71INl/yW2z1fIYJGdcp1+jxCRQ+7vyK+a4r0IuftHeSW5QF4fNjQ+1eRtxlvUF5Gn3IJZN2zreEYuSoTVxqKWNC/2K23yTG0zG0iKyo4xwNx+r3rxy0KOjn3R7y2/1PW+2++Azid673DGi8+sE/P0rnpwjhtV27kMtEZ+EjXjevec4QvqdSNQ93xeYlXw3PClDaZOZMKb1GIbxMf0NQH/iTKOplYe8NrYdMfsw6vYO69ZbpsdOPKJ6D7JQPivxmRj+8lPkNKWTJwvULrcVLqKzY7NMb34pxleF4lDWw9l0ERwAB5rxPPhGwzGx/yy0V5TfnRxtD+8EFdy8WibBO3xtKxLCXG4buhGo5DriWJW/bImC4rSMrXKqf0byLsin+oDrmlbkuayo+S/Hblfm39BsZbvwqnzZAMH8geVqhURm5zg/aM+eHmMP4N8lL7ypz7R/uEvn5RDb1pQjw9dR3re1S7S3wnqOiNmUcuHT/C+Dy0rk4xfcszcTnc7B/dlU3OphDwSCG7Aj3WbUVD7Ae/y12gf4vhxGh1j6KzYhXUjWdfzyn7HatvcTIJ5huCc2MhoZw1lzBLDcvsG8XUFHjZ/+dAbc7vJLJdB4ihWyc4PrfDwOfWCWQ/0obNCKA5UOvQPKPQ1/A0znvKpckZJDk+xEzNjAKa+HlK3z8AypVky5pPxBvixzLzKR3uObfQAoDXjj2vzHiuxpA/Ma73yCzu88JV/DxA8/vYBPB54+17YOomRvNocI8m4Pritl/hfY+tQwwO+LuOlctZVKV3rLA7j0HuOHrC3rrKqamdnm0GcT67Tzy2PrgQn0lWJhu4oQXlyLkPniea5GLLMNpfxKKiPJFuw3vZPNMYGH5tXQD2DUDjPuSA+poy6aa/xBXyi2vlQz7X3BDnrgya+H1T0QZm+yqHHg6raMqMGr4w1BrjRWwM7wPr1GPn+pNfV0E2fUseUB4s7d8tPvYz9nqMeb1yo3v5kMOqNeMfePtyOr+hT+m/v7A/ziKirL+0o68DA3jz72vPF2Dqmv7AgvfSVkO0b2F7VDfztquOLtxUVk6PKjA//kdMPeUrv9Nm6Fz5N/DSpf/XKetX1r/U5b2inv9NR7EFGSA8Ui0c7fc8chGjHDfOqQ52d3oHnJPe1v/e3ZILEBsizz/jbVMD2YPlvm5V3FB4QmefUfdW51UBuXu+JRWs1oKZNp+shkBLgIMmApSfb1XIwsYurAWx+0V7A1VLOJatSfpskQ9J2S3bAUatTvdkr3qBPYf+k0Tk5/A2Oto8T+PEEbIrayoe+0g6J34sqcYuVMXgG44ud8b6vU48pL8vSx4T83tmSg0jHRuxdTn+uEwO7+N98Iz85X/6H81N3VD+Cc/lJoy9AjgC39n33f49pvcdcyl82qs/wFK/LmlL9DY1eb8Rb9R7LjDP1U/4VYgP9VUwf8TO7DqvZX+LTPHasu/4rHzu3PVaTnsCZwfFK/gpSDzXk4+an5465OnQ5UlfZxPucc35aoQtNCfkJmi58WQMj3vLHsdhM1O6fy2gaSg1S3fuxtKpuX45ztSp5xfdPJ7wvmTz+AD/hkWvqLzHWlD9Ibej6dqz3fBi74KLyJt6XqfgQMjj1xr73NObv4HnqxlCflh53xvqNP2Qt5oZHN08HZK9XZ6Yu8HaMk3DyH/TwNXNKdarOOvKQwDpmnkxA4u6r813KC/Dltuc3OdBKv+/z0/rNpj7Xh30UoRI2caqBLOdT7BjB2MPvEV2QTD4NNKOz/CSZAc4b5/ICJTo/nNFnffjpfEByU5yOpTw7dq5RilWq0QM+Hz/H/nCh5JzPw/p7hEz2uIKUIHwdQ84xkfbko8eY59sU6mu9Nu15FVVdfUfWKth+/86eWjlWn6zX+qLSq3au0+Er9pADviWlcamm+rB0sLMtPMBeTnsl0/APw6wjWyrqZ6O7L0sFL59Vvz608XEdQ/aYyqFbyWOqrBhy2y1y6LrDhe8iUK5NGad5P+h+RW/4WXBb41aH1+hVZ9rYT5GSFUf8d8i6hdx/2ySnIL6NOYaWOTfXje4rNWzH+lm4uPHauOPK47zLh1IkGhl4tMo17kW9/rSG0Xv0zR9c5dsSnhsBW78JjnclixzdNQ5fs/JDEe0P9fIIWCdYsVBBr5uU9zHqmM1LDvr7qXJZfPzQWPZSddmNaQ/OOGnL91oL5jOGrqtQXNs6lj/7bL5l3lNTD+Svz3tAHOjUE1qm8wQ7PeC479Pai1h/5UK/wgUP/eLxjSIe+gLH2n0TyqYy3ofy2PsEuvjJnybJr45tZD9z/olLGR+K0DqiOuhHSIhqlVf/c1zgX8fKfTJ5r7VtdGZcz6Pl1xgb0/fV9ry/Nl+1lrOfJxfvc5wTUjFkcJIEuwg9ovQlJ1jRxcfA5lQnsWlSvSUXu67rvfVqWTtWN0Wts4nNwIeQMZ1jmzoq1Is0SGkUps9daaTefhQrOk3um+sa+G9ibipovqvquHY3N2X5uKGDHsgkB/67OpvsKv7c9oLoOPXCPLmAkuiwHXreQKbdzBHbtF22DiuuypWjRSagEh21GpfGI2bsiZNNU3m4+QjJh+G8CONhyuzLxyukr6vPwrsMCp6q4XvOhfm71psV59wAuXHR02wQu32M9OVBZVXEP8j9m3BiuYB/BdkX+SK0+zChuF2yVp3npvC1jrWWp435Sya5Y+XCZz3nAex/+th1x7T+E+58xsfHE6Y61Ve66nUnK+mpUqI9fNXfehfV26ofFKS/3Mz4q6clL8N8rfTMR5yZeJmz9q25YwOXyXvbyO8keEN+QbOlE5Vy6bbXMKXCaBBG//VOxR9iWsn1WqPrQwZQHtZnTOgTPyGS74GZJ7VTHlz0kqPQORBbqZBvXXSlU3H5hQQ9XLBejjssF8q17VVtWEZblBy2goDW0hEdCg3fGgelgz9dy/HL3mK77Qeq96RZRFs80UA3vUe5MX9STizRRPwGVV/nCLk1Ybcsb5Ua2bKRFayiPNiZrq29jG3TsVgnqV+QXIrol2axeb42XvdjEL/zRtdRu05+XZ8xl276TX3keyLXgzMHj1e9mq/2xA4pJN8blh2yK8Uma9yHpUDruEpo+Ze77WNToWTSb53l7clGud7by6bzkml4RR4Wvbld7ybXgdql+J1x7T4IdU6rPe5t+AbL9j+gpj1z75SH49hxzPGgjSxfqZdll9Hxh2MYY6xLhh4qUpKk1nF827R9mWatXdtvY8mLOfkKIVDbrWDZhYYtUH+7vrB07NP92e1Nh7NC/KtvRS7NW6AdakRtlQ8U5LzKuXXtwRzLYVsq17b7lfnYcudMvWbWMtA6wbRV+Qb5HLGjQ4UyUyT2dmi5KR714VZ9RPXiB7jMuFUyvNUx/laLBOTQ4/Xn752716nGsuQZT6B4cuV+po/wn77RkVBg1ufevceBhn3pVfLcJ+h9+kWm+/4J6wZtOoCDQfVy39xH9FefUGlkLAwe7MIrgsXfF5UrG1CmvuFzl2cM9dIbOurnE9ofB3HzEIU8MmZSKsRH9JfP5eMKjTVUR80AnHqhdSfl3A9GuG7t2B438lnzNqD9tkAujtQH+sjaJLaU+Aul7V8P81pkrwVZN5775VkyOz6p3kecpzr+QsGUAen/H//v/181YU5HgfnUtvNiZkpcn+3CtL/g0LuhfU3k5iFPU58QnUA+2s8fK+XmkVvKd2h74Z1u4vSi0qB+4Hr2ExuNYZN92Inb0tqbQ7VLw/UDGuF2/TQPicFiDGgDncyiejtM8cUJo9NRPuI/desB5D96PAJ04XMCsAHmD+PNHJHf2l0nTmm7+gLO6+oDwAPqcWSdXvSjI+Rkbx6lTtKi7//4h3l6p6xaN864ZdgFJcToWS8/ob/ZNGRTr2wetEP0xBe4tO0zdcC/3QbMGbkr/zpYN4k5be1LzQuIHz1KDtU1v3szm+VEeCa+mrj9rY2YzVspRc++zHud24n1rYc/PWa2vaI82X/VGaPEkqzq7hey4vGpUeM1z5WOMZB2/LzCTU6IKjQ3+KjXykVv9ose8xYcXhbUt+Q/+1QH7ekjmLlLd7RThgfmQw40kIfHBxOhisSattQ1R1U//U60F/WFn9j4w8SL/b9c0L8nzDWq/86CY+lXDjXmG9exmWORfXLtvY2MT5C27fyTJ1xe/Naakrzn6MTpE10gfr2wu8Zx/xzCkZAzxi9CaI7Q0d91+wvgj4deXKu9Ocqi/Cu/q+YAmb6Sbay13PsxJvhlv1DX9UY4y2mtc6kQPpg62D3pLBxy6tF71H/AtrmOc/xqmDQO5MQaRc83iczf6uuIS5sDO/o5c3vKa9kkZmFe9/Ex13f04GHLV73j+8m/ce+fvHRe4YHpS/HgSWLZ3FuC+AhmC5mi8Rrxgtkf6vjP+p9IzshiE2h0Dv3Ys4fIZ4+XeMQpPkjc+KxbfudLvfQ5NO/UsS89/wMMKVc+nhtkmR/qM8ffvvUcd8z8DQzAR13DOZFr/pgvHpyxY+u6RnP4BpmTtbcP/DVZxy8xEdfYlJ7GoKB+jnWFD/nTy/pC/9FgoEt1IWN+jtOsgxkL1AyqfIfoPvlKvJuXUp05z7hXL+ZFPgEva0oBHnRuIMepN8YKKH6R1m5fl/h5FuUV6HntZV2hsfWq7/gorr8RUftStb+NtRtd7P33Jd0X/+0Zfwie/rHBV+ZyZkQbecZJ0nqlPSHb9oteWWn44EWO3Txf5SW+2x6QGvXkNX9Isfvj9iyJ67194/ceAz04r/th7Qsd5x10XSigK1uNjx9wJeYf9YEXPdrqrdk3uK9XIbnyQyqAHOCbA4hXVUryn/1c34Zpl9M/nwUlIqdiJS/lXUf8W2a99Ek+A4TdxD+04g7gBxZ8juyjJ3AH4if9YQ/tasG2+hzV58HMKzYU28aY6yJ6QHkVERdkLKPznO0B4scRDaVD/V8AJZM6SXZiStCvJX8FLkjJ71IfFDga78Prv6YrX4ILy9M3Blab/nb/g7P9FdIvfDLZFU3tExmXmYuGvHZmiAuhLqglZkuDfKGsCLVAnRb2+GLMaW+/E+umunCIBOSio6/XtuWmZv1dtJ8z3xPE1CZQH+y+0r3gkufOv1urPqcIPhuAf93EFywwbacBvJzcWDu/os5z5ovvJ6DjtXm9eLxEuXQ+LifO9jleMwYfrvJNq78Or7dsmODJnXPt/LpuflcegIix3Srxf815tsnh7PPfQnxP/53HhLj5EDv0QXlI6tYbx4nZL5l1X1gfHGtfKLzsZ7HPcZA97ZuJfWUMdZ6xnksvufAeeTDbicN5Q185Er9WBsoKy/iI98U6j+2sJx77lNdExd7p3CHxVUHzY7f/FiRnRU6+oZagsx7ILP2fxLRjHIIP3HHt8BpiDE0/izNtzVHXgT4ksIYayDKPMV7rbObfYLzWHBekV0h7geagx2vYyauq8+icOJSTdbg5vHRmwGyvZfqnNv6qCAWJSTnj655gjEGHFdCDp7yK5hhMvenjBPp88F+/CkT/h89J/24ofvIHR9zITc0syGa0wcp52le/eGg8f5WD8jJuBfnHYbNUL5RH6TKe/JDq+qCUeX4eJ/nr+zR9TvuTNg+dWac7LvYqy4dsmIcSQ7relyw/EOHDsfIumj7oWx7k/CtBzIxVsMb4ALkyZtKnHzmoHxQfm+z3RHixO+tPOPWWbvclRJ/WdVKvtoOaL51Byz56TWDmH1/zWg9N7L6j0347RrDsYKFWJO3mv6KVa60bbFVXxWvp0pdQ8cnFH3yzvqB6r6BloTFJPylju9FJFqt6ZtZXKN34KG8qZUks1XlQWTlVSpw+/Kc8/uOtSr55W3Ueev72vWzpA7EhfBR03o5z9szZc6ATtOIQy3U02DfYI0th9fsrZK3oGy2JM+IBxjpz0F3+GnE1DJQTzTc+Mg+ZL/d382bbbu79zJjlPiB5M67//Oc/xVu4mHs9BcSRreoqhNmnE8mPexFs8Pe7fhCx5ckPN75nufqLj6yFfL6HJqZeZPuH0u57ZLdvyqwkqg0fRbBk6MLAKnqtG8j+CYceSCz5KshX0cVH895hSdHtUgWbR4HMkXgCqvPiFuK34kVHeIr31K/WywC/BzqMI66uvujffGDzNIYZF0RJ7yv9KYdO/anTLgVd5AvaVIpiX5K2yWLKQps5FM8F6kbVsZs5AG0ibcfF9wLaB8tw/Inp80RkXABUEq/zkuz0lZzfICaVyWrs/l+xcuOnFSOu2ZbRfv6AUvL+t6pqYVcHbdlo/Popbq8f8lAqvJV5eLEPfJHwZhM+euGDKZtQv/uZbm4QXsV5Gpe7bmjDYt4yVnek36jhL+MEsM/DgGyo1J37Bjb40ZgOmbzhs0hjUqIl1yK5ruXU068TJx9t/K28PtpDiHpH+qV8O69Lbsg4ej8M5s1d9CnlB14dvMDKs3nSL16Q8/i0AXv8GvLldXZZ98TuKvANXZVVV+TkK/50WIhh8bQn1UGfK7EWNPhvEdgOSINcBz/jMDHbGovWCd9+9/nzM0hOyxcdSTqwdmqr/eexWWW8ZDsh3gC5d/UJZ78FbJSjfw0udT+U77HiVSU/sXuKoPnAdYlk32HWGiDGade6MyfHfg907EtRCSL/X0EfEKrUD3jqYO+QLdxhfnra2RVK3zF73Y+4Z+5/1BzqvCw26zY3aejlnNKY3iIWTtbwjY36z6v4tPXhrGTKoSpkSf28z0uOseMHBHAYk/xU0WS9C5yy46aK/9IHOz7RDXzlrAlvArmxncI7+wdabD+8xaRj6iHDEQR7+eDAL+06PFoln/lXufPZUJ8esPm172SPL/P40V7VfL3jOnKO6JBfx6WMX+VaxByhF12+rWA9jyx/xDu6kn//Jp19DXB8ZPUm3issP1Vf+z5m7sHi3bH3erKafaPTmMlWOccbvG1nXUD/XIMj6rwyThOxi3yPYd1D8S5efJT3vm5Qn7YnOF8h3ysXA3uLDOybg0fFNVtwW0q//NnfIJdiQXoPMQF2IH+c3dqtDxXffUK+9xSpxQTYrFDjsuobvpu3Ea44S3jHl84QMTtvUM2cN0B6xMVyrUl4pOg2ca2jtBVNlYatUaoKbKt+hPjFriK1fa85msTvWMntEc2WvF58Xpt2XgNXW/5LJOuCNY4mOtyTssb1eaeIMbSy/ZzI/fg8BwRU863chf2D3BNEcn7kyn7uvhKTsOTI3k6O+psy478pgfnrTegqPugua34K9tfjyAs27R4vSO3q17dv3+VL41NjlQfAtHlA8g9+M0H9FFuQ/YD+Jk7J84OAPKxRrJXkHfnh3H/9r/9VD4CIB+h/MP81OdDnjR6PK/b6T34po698imZ7Aj50zHIpdmm0cQgn7ZjyX4nlf5RANWKmPrB41RG+Vg2tesv6tzg2JJCVQX22G3LV9X81zskIXvEnrLL1nmzEO9iZcBCbtCeQWY4+C80nUhATWKdPiAWtupgSbbRNIL/VZHO7PZAByAuJs0nsvwTd/HZeybk8rjZInP826GReonPiSF68kl8V6wPvyFljWhf4Sz86VHg9SwLjsn66OfivYK2yqQtF5vy6mT352Dw23eRBecnzJ6AsiE0enUsoWQLizQvMidsF74D8fD0syuWv9EXjzhxQ0n5Dr5BxAHNML3MBa9ILxEYjSE7xQYFdlX4AwDyy/ka800bAoHkXPqb2oYsz9SRWehnK9Cdrba5t/XS3XNKGjx/a0b3C7cs+4GKVxE/+iRukPdfvp1j6hK74olt+L/AilPfoQvxIjxyRDZJw4NO4E4dNxujsx/O4IGevLTzl8wns4oX/Z1RmKj2nqn4J/OeGjRtJ2VY9vgLzBs2xwEcPvPyl/QDru65960WixD+Pl7rNR2fGXdodU+eKmte1HnsM4Gm9ty437NGN/oTGDELWhD/tbU0TaSPXB/Kr+GOsczIkV3YWl69do+nc1C/mPHnKl2WhE0/jAO5856X5FvXY8FP5+lCyPbv2id99vSNN2zlPQmy9q2wT13391J6Yz+FukF3F/ORbNE8uk/61f67zQd39cb6gwj2SUf3Q0a0SQCdWf8t3StYMqnkA4x+MqvqI+AgB+oCf+UNVOakXGq0mIIXCYn58bsXWNP1TJufpawMbfG59FGO/+hP3BXSRExczXQ+rGpVNvFepwmNDnqaqJ3fJrItJ6tF17v2tsLoPoz/pk/QoyKGIXaY9Ccv3ZH4C+oV/h2h79oi6D4wziq4ml5d4IXbfLDx9ZM9UX4vSBcaBBt3iYQD9W/ff+PgiFUHOUJxkaMz6uMMxWPP8OQHqWb+Zl2lW2rd+BcjQ54GwiG/c1TzLpg5eAH76n9iUuNWeX2AMdI/ewRkPrZ12wr3hYx6lrp627uVe/kEdzHHR2irM9RgwLuSkBz8F52y6YrfxB3lM+5rU/LSnTuTLd74pE6YvivsCjRHhNFHIGpGnDqRTSMJTZ/FIgrL44QFqTBrxHiE39ZZyvVfZMQC1nAhCL7qA2s2OsquRV+ZuD1uB9ogXXFn0O7au448FA0/s028hGzMHL8EuNtpMm2nh0jdVp9+OfU1OwO7kzwcjztMnq1IomWNN/wYnM8ii1gesansedn/Vt9JVu/izn+aBqlAXf8upkN7Ow0g9fTn7BCbvtFVORaz7aD35CJYscUeOZy4gMYT+pgztGQIz6+zcLvi1n4bHTRvjW/OTC2rxZw5n3XHEauw89GFCnKKeTxAfAD8c1ozMVvrpKXn8Uhtpr+NpG8BP6ZyiA9/nbXJ6wukSVbP2erKOuclZcbeykUDDafJLH1XrPL3O8WUJfQXrb4gMPPUdXvwD5VYk/+yd3Z4671CaKsmVOqXy5MHGmzl8QtYQSE7xObFk7QeduFQ/VOmcSrD1NlJPWtEJbj+tQ694xOLivi5kbU+s9ROM2LZMdtFb4+Bxkkfk83pRsO/d8+T32/r24HUM1O/lG+wLrdCi2EVXPmqe9FAVtEnk9JeX9Mp2xpuAOzl8e+Z8yI3N1WqFW1C85p66QZ8C2uudzyaa9gF8buCJdLkhT/7bbuLSA72TsTR7bi8PHF2TzivMccKGtsb6DP0CyXfmv3mexxkD0FJ2HWN9AGgWcu3ZbUdZPVN9QvzOOREef3DRQHfPie1ThkeZ+6tTN/UnqE9Dd+o7TGL59/E9X3XrpZvqbYMcq9aueudTTOVTAvfWvieSnuMVqp0c5oNJXcebn79XYTB3sScQOh5fgA3EGou9Unmxj4LVxlbF3R/9Eave8q027c1VlW5V9QGl+uA9rOKjY1Uhc4Xc42Mwdsjwk3mlrmyckLRXf0rXyRSQpV7AD+A6rty731HZmne0967UWxk5LlR9qrrGoe8PYJBv+pj8yAfyhzr6w/qgN/sn6GD1R/B8kz/nB34dZ2ec9eH+hu+ssFXMOtTv4VvqBXFmyIFpk/HckTekUwKNQxxXqd7RxxF3fUjVu22xyd617Aviv0ruAo878QB5rLw1XoUjD3wTqlNXG2nd7bmUvjTLR1WolyK+6YNy63UJNDc4LNg3Y66mENmE5rXsLr/a1zFu9Ub8pK8Uu18jnxpP1lpKgI1z6/FR570ms68BYp65x2aOYa1IzOVDNnCqL/ocjGvdd3HOew2jY7sS8mp/8X8D38Qc+LP/iKrsC/Gn3DiIWSzGnpKY7Nn+w+TVT+WwseYPG7+pVB9bkfbMLTLl3vuIH7BIuHzgW3/rr3icu7kPS18zL6ojw444dilEplh16Ns8HRs96Qdd1bptJ8kdfZUcXUeFsPjngRNjUwLlqXwVw/SNf97zAOVVhD/ZD8DHN3PBtTLwzBQwouZUDdrit84rSM/VCzC72dOmGARm3EAyOg2iWCWcDIoGpkEcOq6FRVkDeeaOtnKKw2JwfXar/Kl0WNue9AxUQ1NPsaqZTcryAoEmFThByZ0LkJ8kWkY5bSncjjODnDMmuycbS9YUH8tX/HWpE4GydOFNj9MPyILzCeIcWyQ7nZzwp59VAViQg1sg9ob7rzyvhhd06l8ieYNL34Ha1kFrkviUn2C4BPlpzImM/8zpEZgXeQycn2w7UPhPUF9u7od+ySQvSj7B2fao2KcMCuvCftinPnlg1jfgPfEnomPiUMn5ojp5sWb9lBpIQjy9rAN29hvK04q0esxo2G6P4fZzrX+GOdcexjOTDyA7V2e/qHsPLF69PPfMWimjdlJhXaiqnbmZPoM1b6uYOs99eOYCbB+oYjibzgl0XPqhC2Q/bOdAhzoXcO3/JVPZ5BuQ+wXRQ06fHRPSOpLfARqDIXmT/V+0pavMHUAhcnOy6l1KBxH0F3FEd17k1+1XQD6JEUr9FeS3+nxPFz4x9z7mcS/OMfbhobuRQdieGUPepY9uq0sj4/YOR2fWWH8I52knqW+e/fETNO8zlWfzFIYSpdYFqa01I6JIfVBBsVQzqLPaodrhurwi+RFd+fWH7PBzTuCMNrB825okEpAH1Ne+KiUrUt9aicN52vdg9YpcI6UYpbPWiBUcC58nNRC3Xig6HKor3rAROoZ0Cn9Wvn0eQtj6gxeMBnxyq+rpTWjdYbF4T5CnEmdumqn7qx/9gY8HFfzsZgb0PRX6lfPwr3ksIF/X34IzrjLjgF5RxplzOLbTH/XE4pSFZh6vgIpI4ezf5363ia29wXqMADLVOj7S5NdKQvReQ6MpPwwBsQHdc3X3z6AdXvKwfXIJaIp1ZV+Q/mU8QUzeEXP++++/9x9WJY/df+s4t5xr5MYHznx4O3P9CPLPvHhwcn/QAYu1c0ifqiXTVlE++uFUxed+Vv22itvLh/3xK3KU4CyBdU0n4Gleuj7XxVugJ13by3/mp2VyB79K7ieQ6zNjjXFywVaffYBZF9j+QXBAHtQJKhTOZ34zhr3Hile496+h8ZnUx8VspEhV8bvU3lHKmu/KQw8c2AM4yp/OW4h+6tXOVtGVDqjYDWTqn9YFa0lMAT34+4FpUcdCR7FhFpRj1ee1YpJyr7HMAxlBQ+AjKG2Vk0edzwqKW8AX/xJca3/kQxys/DCtcqu6LIoPJQ/KgDZwnm9y79j41a+PyXkJYQSr3oaUb/FSp+0L+Ixf3pMUdmi0lt5L0YXeC7QPXuxvhEwdNcGZhxcHcY+YBQ0cpequrYGO4EPIvJETfvIcd1D6qDiVYeVCI3kY7sNuX5Ex1kmlG/4WfAiHdgT5EdVJQw7w1Yc7eXP2GvIcs9TtS1DX9vzHv2KVnah1lTebfmHNYfyUpetub/5nOPWTzxPoe6S7hk2X4T24mGtv4ikeKcGGXncHwSb6kXGxPX6PDTSoatoUU/QKUwffyVvxKPV+xclzblcC5P1XMH1cwUwwgN0MxHLuka9N/cy/ZOY2n6L9sb7pfr4NljxMc9O90hMylhlPYP0t+7u4+K5Dfa41ISA6KA8GZBf+A2Z+Zz9Xb+XihYPi30flTcAJqWBfR69v6DafVRA/uYpgS9z2sqVtfny5LjX5iUuw7TahrPIFSrr8rLHj1XXf3ObD1sBrl4Jjd+MNVq7UzfqX4eavg6TPlhOfc27n4cF1f8OP9iNaHWuv4aJ67Rv/OwmopX4C9k+SfPEa+6v2seJx/ngu93qrCu8qMUUnPjL/tM2qtwLvk07sddKDIvBBdOTzAOy40fNPQst3zp9blOY3zSwmH5qxwhMqrakH5Il60hb1WDFuXdd9RmP3DlXLfwYVXQeIbXlReUGnrXxZX0rWvMAy9tD31y3iYJoockW/pz8xee0jBiqQES+yxhwDSu0bdUiXGIXshfphBB8yFNtEfd0vSJt49/FIDJuhv6k4X5NiRdfgQy4flsgPOZDPNZ7jXEp8Dun6g9D2tgE/PUBOf1hLmOnDZQnnuH2N0itbjVHTz+LR5oUb8k1+M8Pk64KE8GvfJs/j1pvWb4AauhfCfSeYouMA+e46gM8DDH0uYE/r80I+ShVd8zz+MJE5R6/XwHXvX97DigdfUuyudd4Ux8yNco3/RWJE5rriQ2JF2I4ILB75mSU/1b8FmY/2X8S+1+JBCP3OOXBH+rrGrIsTsNF16bpQBbai8CamvObMD6Y43/qoPP2QrT7LNC0/VVzaE3OYiNE+AH759XLsrvZeJytO5aTxrleuC7Mvq14kWcXQHsM+Qjs6dTwBvqazc02s2HiOnBN+44d36aahHGwXG4nEb5sqySsPXti7QXSsZ1nw6//p//m/lK9OAiVxt9IKpLerMYh8woEK+HVt6S1/I5ZiVxWJkqbdAyx92ui37leQP3JAv3knyGzlQlH1ZUeTeD2Q0VuxU/47Qe5rYyC3rnUleV5kdfACW26s3BunHKABHz/rZrPs4IlKnq/wT2iTqZPJX+9znLKSveJgOMN3e8vGuEPdb/JgFSDjK3YgeifO/k08ySYPn1B43PKQE82VVzVmfUH5d/XILa3o89VkmPmAPzHjfwXC+A8sWj8fCFivHNTjS2u4qpGDywWnITnielM/SkXzX+RNxeejbvhWzzbWTbV+zGd/AF9zXMJPCVzv+Ktt21l/xp4n+pcLH1g5NeaGj2z5Rqb++aZ2Qd+vdn8mst6R+Uk/fuxrIv5fgZja717g7Pvp75R/hZf5lHnm9JXO5Gusi7I36IPV6Afp4A8ZdpLXOGWMq1VtNHmznmE+LY/rBv6yBifw78yw3TkuFEs/fcav4liHtbDtUhbV+rns+8iqiW3duoivBAtP55F1O5cWO8fyG8PCU67okJfqD3KQsUKX1zP2OE0/e5yNewznCU5dYH3fPOXr5J7NPVfx+euv3+2jSLwizi3WAvOouSy2179tfgoxmWm2P/lW/q1Uxb2vPwf6otGRnz2TtDm0PtPXAdbCOsfLSHt/jwE+7bfX4kOOl+5JXr6KuTJgHQ+zGZ+6/FeZcdGcDET/5IPI8uAngL9kwycxJp82Mij8E6yHEtrHiBGcdneNZ8x8wdk2eg0rtqq3c5q+B6/68IjSXdr0T+P0Tf55QKbrB65bllw4d9e+mnVTSP7woHydnpxoZ7xzbUI/NimlW8RePeVAvqr8g29W1ZH1tXSe9roTpRo7sPpZ0GjUy22vB74dNOFYPo/8B0y9zmaeAfuPtFumdVTwfBXVS31tPph+Jh/8WvctyFFBdhXv9lMu4PQHnuKFlzZleJQ8QAXMh1F6xc+4OjfbLB/PKV3Br8i0foAPr73ml5wPzSBr68wX8B+LNMQl+/btH73u8q+iO5laL9jA87/BvvZT1PUbOhbvjttrM/lgstMR4FdE8aODra7nHcO+WPslpn/I+lofSAe7KjIGYMaF19lLpnbJr3Fc1ohuPgcy6c/zYoxbw3z63PPR+qce/QH7fsn3KNg7x20Tn2rXa95rRJb6aQvSL33Dpw7Ob1jooNZiY/gH+pssrYss/gG8mQNIv9GbOZw484Ny7rAuJxSHo/WC2Gj91uH1nDn9pr3GMvtUngOsI/4eGLDNNaenNoQvnxdea5HXHrYNhKMtB10XymjivGAL6Bx66HizNZ/gn0CDVReg5KVNhPpJBTzG7827VYT1gayVIiJHWPq1vGbS+2H6b8VlTKq+u3cd41mf/eQk8OKy/mkz6Qnhl4bqXPi/F/nXqWpRMvb3kZWuT4Ca435iiav8ESkrDSqsHDlaB8+0o2M+J6zbJ2TfusDtwWiE/yC6YeXAe9sl12D7K5LuM7IBBHExXN3qejpdxNg5bgsHtHTlF+FQKNbciJQ7G2OpnBefE9poNW9XvUv7vYsSe0xOkGvGQmMG3fLZ43RC9jlnXwD/vKZf36CdQMmy5PLUseS4XWTzhLfPg9WfVszFFoT3hMh8rmz7iXf2X+HJZ3iTtF+MnD9FboJ98ayxqXHJ2sUfvoHjdPkwzp8i/lgD82Y7/KpVnbgnuZ9tXXbx4Q83usj2DQCI/kT8vAKZOBtAgK5iUoStxoS1U/QKyfJfifTnXf5P0Pn0BtPfrOsr9kXFNMMDrjaH1lrdiPzx+w99ANyDdUfm8Ir2i/8ddkG5nHxYX4z9V2A8vA8NKj7x1nrHPeUAektWBtrbv++f6iVXm76fq8TNQ/117pY+2SQfgF4AD13b91rHZugsHLGTz6mbscw+EDm6+qlr+0k5sXQZi3648KT3FR7z/wJPNhq74v8Vf18Cn6Nv9FPruvqu+eNcCb9KctFYFDE2GUv4gHvhb/w73Z5PZKq3j3/8l/9yG3/0tM+xbtRH+5pQ34s0F1mUjWtrA98O0z4Ptz5/XffYlv+6zwjcf8895F8dQWJHMnlCKamP09aGDY+Wr9WbPgP3sl+vBXwzMIlBP97hVQ7h24f9yPeScY5bVsVfhHNd46UY17EPwgenrNe2RBYAAP/0SURBVFpqM4fSq9z84G33P+M2bVmzM1b40nwcZ9Z7oWT4E5lte474Y1yIjYyjfdugeD2WQDmobZ7ueaM/UTyN96A2UanYHT/j8NS/jU6mi5zzwD7ahldsS3c9mDhlD1AeyqtzlkEJ2k7E0T4kf0D0Jhj9eT54PuC5Lp7e2z7xB3ydan297DNHkHrGNOMKLjkMG8BYRS+4tLtKXvi+fLMmeuWSuvbd9Wt3f+jzbzx53k32Vgfr4wVe5TT7MgH71//h//G/cnsqxunglSGWJMdmEQ3f3Lq1/FQ7cnh0jkj8LmV4J/AxuTcdfHacErosiBd+A1sy0AKZuvngWjzp1Aj8iH3rJS4lR/768oJCXeMF6gP2UPRUf9YPuBhwgmKPajZnAE83Y8XKBQidJ49ZJLoINzJmK7cHXC9s+HaAdzbA+dq/9erCtuK1n4FbHPzX2pAfXRAt99g/fxi/jo19eOxcB+cN4wmdyBy3vvlknYgPdH1ju31O/5Y/x9NPykrmc8W6sx8n0I2r+09DmBN0ei0X7DN1zxmbR3QWTy0ja+S2sRTb/agc2uns2/aPrKjTgB+yrHD8MTJAFqVlf3b5Ejn3tLEfiA9kiSefjVlf+RxgHXhNsm6dK/6U2sgNe7c77+aZb94c75pllfjV+xFeMwET2+lT/MTecZDrybo4LSFmzR0P6vEh24YtjVO2kKQ69hPUry4naE3OeV4nZ+D+qVrYdVkMu6U/1jXwBXT7A5ilGX1fLDfSwk7UGTMW1MkRDK+d99x3zENVezD8Tlk6W+02BshtO8aCPU61YLfIC0i3qmk/Yed34n6eKPkGPm277eOLUUSTFuV1fPYa0t6qHLffV5h5srfH4vHfKZfumqOeS5+TbZd8jvWxoJRKZ+Y147fveW0MtAcWO/nSjp7eyQ1Z+Y73jA+Qb16lM/kBPlgfa0wPf8iJQZtyytqijr75RKQ9m28tVQPdwvR9Irys0cTHJhSdlNpb6qDNOTjlp85CVWlznXuXT26Kp4x6bObDV0B95g6SN3jiTUw5UKt5vJ/n7iucvmt0yk32n5FLEW1HKCCr15mH4RFkhgM46Iq32au9foKLW95gSx8l3mt8xRfH5aq6kjmwoO5H6oOq78FMTpE86lOC2mR1Hd8nGaQYhGd9Rj3x60DX+bqOS2dhZdYPnPhbTrqw7agTr2Eb1wfbMao99eX7D8eA1t9hOtd1wXnYTxB/G6mXUr1YVxFf9QDtrUdl5gY8R772nzKQnALp4Lde6VOAbPfBsviM36kPwjeo2w61i6hhc/vdvip/lG3uUtj+4FfNuURB9cLyAxLbOme+4Jrzxo/fPa+MKaRYqL7Qv4EcKx6kGDHrFCZvnRfKt/UL1Fnbvve/5w6Qz88nIaARWTG6P1wryQ1R8cRv/SDxS2Bd3grEkT5Hybb/XGPtT3byO9Zj2fA3WGKjmLiV/RXJC6zcukh8QS66Xlh28JVD61d95ks91xzGBB21ObA7IJ8pS8zDGLuqgz2rIVu9HEv7Yx2SIVBp4Ct+s7fqnrH1QfjRVb7K3Xq1Ku3wlnQ7fgXZDOdBAomaF1zaI1w0bfM+rqBBckfiJh2bUF7t7ioxbrzDXniVDqron3QC1hM/eLBj0c+fKNAPbWiFrfngE9ZgszD/WyNz/w70BY3QFTtn+3ruwwyx47EGujqQtRFZ2vOD/MYe9xNb92oTf19h6qR62qXtC7CqL8Cmc/1g8kEK71Hx2HCu/0rbTt/2T/PkDTB2n4wHkN4Xqp/6usRuE+qhE6ds99kPglilbKCWT/urP+ym7QmrWudC4tUckkP7lN92PUJIH8y4C69DLzzaAfy273dA44MwF7iPfb63sfvuunDklTzZAyc9Bfc5wpq7ngcnPKYdBz9Fyqxe+aNugW6kmPuRJPaXNOUueQ4BLsmJc2ieCz2h60I/fQkwTGiEvsIl9k8h8TZWf/ReYJ4o3FJfMiTit/wr4Hd+2E1kx3vYa4uv6x9zPoC64ym6ao+wc9cD2qFAeq5+BPXfcafZXCdB9oxzfp7CaRy5AWe9FL2CopQD//CCOg+QWWd8LZyH1tyMomToh2Zr7zJS91zuhyxzJpM3MtmPrB12+yBndBDQBpKPtvwPWfIC2mNbBnI/mRx2ZAMe+pdzq+9xZgxA+6QTa9yRvdD5DGem3YfqjzweftO/CTWL0ut77zeQ8QMefpW8Zqo4zNO3X378oA9lx4PPkoGsKeJpPjt2KH1Oivr1lYfQT+fkHte+l2rD+MyHX6FYiQl4976d+PZTla1n1RuIo2P6q4JYTz/kapVbCWZ9onrWtYGh211cpXNx3Ypu8I4OMoj8Qu6j9RIO/vymE+PCQ6Lff/e5EnqH2H6F+P7EJwkyn7oWNzBxv6/x4N/9lR4H+hoV4ymsrul1rUTP35461+2T/+dcTuiDd8H7rdfa5WHs8MHDCvao/EqZQN/Kjj/QTHnJo2VCudBveMDjreD1WdTfNJLSCzgv9/sJ+DzHoDK3XfmmTDs+UleLvMr+aRxP+P6N+Sgfyht4DXfXVgxh+J4xVvyhi4zx1XzUofG5rLGdnzLvZvoo/zXmmSv8CKWH/rlnTSQX+aqDPOSj9kD/IMhQDkkDv52/Yi/BHTP3iZXjC9R6JJ1a+H/WYMBoIuyvOD0XHiCp7hB4FfxEOuEFaTg+NxjjQjtINtO/9IesSyDvh35yBKs2eIb7MimIz1Mu2h4vQPYl0Dn0tl3lnz5VyYcPRfvCb/IC5zgEy0cVU/9fDvzK/4g5kPxmjtFzXq83JMYndimtCv8ez/44+eZXpe9jY9z5SXHmHIpvMEvXXYb/xx+/l01t8L9ihx6OuZmmbaJNDpNn2r6+IvJ6ArITsaHb1aPFm0g7flPCzzjEduqoTj8fjp+BLI6cXmHlEyIvcniwX3LVVVQFqvHuHNEBV/P5sMY6Uy9tSeOvypPYW5e8DHVpUNs8KLyQ9ubSXcSFcaHmo47kldKwfrDsixzOOYvE2Yjd0m2izQ1N6An4Qzu+J16YiD9JF/963WXdhwgHEnfVExtVbP3mC2SJ5o2f1LruGyP7MPk6taivj9DNjgBiugDwxMfpCXgxwU8aHyKxQ6B7vfNdnDuWXRFa6dPsm/m+qYg+JgvoDpq2GC+bV70rffhbr+t1cEO9+/H3sPwXLeBUAdVamNHmeR8g5yDHyJfOTTdlHYxN614IhXo7+fBy04/tKfeHpo6nMeoYXYYUoDaTurOoDwi2U7tk82Z0Qn5j34A32/F/Eljj0nqAvuQDT/zHJ+dl6Oajqd4uP0AQ7wUqE5XRoYVdyIO+EX4+kATijZzO9sTivckrQFfUeeZDhnzcXNvf6m/JyYF2ZSNGDdUi7h/wQ19qY9K3bvXAhK/o88M/1k3zReSROv6rBIy//jV1dJosG/NSCB8HXl9uCrLv+gswDphsn1f/J/BnedYIXNaSZc41dZkc+vaLHvX5Bz7JpSuF6n9Ifz+PGPyUu+aglrJ/UDDJPp9AyHndRA/7fBbK+s/6CkX3Hch99mnaBpN/yp4wr3XJ6xWmztX3NU5yFEqELnOiZvtAZerBj0/4Zz/B5CWkeO0rH9aVI+PdRxm4LKDDmofOfREfidfuF+AlPmXWUbDkV/ZHmLkD7fl1kEXWzZP/5PMp8Gdf134TW2OB+6rzaz5CD0Liv6T4jUFBY9T5ZS5oW6uO0o+c+n1NFbp5v0aYn5iLX1C99z7q9l2OSqwxblsg+46p/lc1+pGlHpjH+F3jgujB2zmn3U/tpJ5duKhUtiKyhnnpgCdMvCET7yCwEi5G9AJ5CH9QvYsuiC3+irQ1knO7Bxeb0peo7SIjH/8kYRg+oLS6doX4EaVvK+NLBo0nXsDYdbWh/Ir2WL3Pc0IjN9Xfhf5JnHneQXQfnUkt8skbqBzXwuaEKAb+a0mq5IbijvLSSVC6zpoUq+1Y3Fe9lKZ58krUuDQazu9EfD4D/6zMvYHGh8ai2Pqw2Zi+qD5RPvyGivuCfgLT5GmoH5BxWxdpeBzwe8yz0Xzq8yvg/69AeVX5NH+BdMgVRVKOapfqF3Kh+1y0+jgAP/ocmms5fgGChVpP7zRH/MB+qVCnqKPlvF9ipdqlZ6ph5SErdPttvn8JP+vRfQo1R6USXASqTPWC6tHoLoOV/i+f4k01r9tv+ZeIujBfncNfxB6C3qLOmZJzO6YdRDyA6OpWUF6t94pugBVqyI/owjbUWa55vnY/Ydrs87vR61T9hMTcFkgnoa9zD5KauFWn3fUB5R50bBkWPzdj+nBZ4D0Z/FUot8IaswdIBXHNMbBu26rax7Bf51r738h4uLUtDNgSPcmbtxCd5KPr50A3ZwrO0QzyYE1pj2J9VZkbfuqzP9TXB5iyyzlwYj3EwHSbm0fJEZ0G9diJ+xAbICNmcoMrP1XJuSH/T8c5NkB+vV+fN+FAvjuvQDmOdvDEW3k2vYP85npKWPLV6+43ePIJR1OoytbhPmrdb8DvcVx72bdv/nZ2yWZEPhIArw/89LzDbxmY3Z9jkfwzBu4f3OKLt+cT3mpzaE4SqO0eCMy1KBPZQ2IJpw1AbnJ81rjHpGxDddjGMdp9j41jYE9l9id+PO4nkY8p+tSJr29hjA/D8ZV6vZyfyt3vCWQmx3rCV/JXcA47pycgz7dSursFxr6rDefQjULyoVw/AOnzIkj8ibO9sMxa3uOd3HNNEaYu/hSn5lNj7fURKAfmtV65x1vy4ilvYrUtEA+dpWaZ5FbZPlRL3cCXz1HnT33Zo4rrMU4nOsQVhI6PAXKTQfjoVExygqM4qEy7qibn+NzUPFkXRprwdS+FrOaavzeXfsgCYzfU73yTbMaCx7eeo7tzrXabC13PXEiOmyrkm3EtH/hZthTNM8ulcq4ykLje8JM8wLIdUPxjrqKnlYm+xLpRomIsZ+J5MkD4OIWnepVrIGVz0EDsb6Sj5EUMjIhBOjoJiGRdbH2CocNAebBcr4pkQufnd0oPzDE2C8u/mxecAwqkZyPRzU58BDdJ4epPY1t67nfJZJY2QG6X9ivWdoOMTSMYfBsNnO3GE9vhyUPNNQ7JzSSW4HxN1C/ziWnEYKl235pyAdqUNqVPDGjCbccEnudN5MBTXp/gzif0hMn/Svcdlo2GLZOyx/EdKvNxzK+rx5byvZ/Kep0jnF/hqawi1KxdDqTvZIHCVNm+rPOvAH6Yr4zABPFmBllb6l+vNY/KYUdu5Iht1/EmqtejfiHzlOlKDIDOEz0h6/CsZy+bePLBVl09VcYk8zJWsdBC1No3IPOFyOtiAfVJhezLuXi9cLmgvLp0DPON18YMx6Ljpqw4TROK4mpB53TfEGl+1hjt/pEZFupHgwfE+W8RC6rav3NyPhwIMZeLatYt3oqBd8YTLX3ojE/5cBW3mTf10VVBOmI1k/rIFbhPpoC8aGF3yhDwYeLCayQlYOnkhOfytH6WPdmT3f5BCLtISLw2/r2/Vg+Uaxx3f0RRnpCJ7Yz2WzTXkNZUryu4+pBqkfwqZqt7zfd+khvh1l66BT204EMVN/rt+8Syw0fbXYDNzLNLgPppY17W8IxJOa0Nx+0+QMo/fBMMymmtcYLGeTFtZAc6fnF0gNjqYVq95BteHbJDrXUoaWascwMuvdZZsQqS9yEQ/oko2n7GOfcDcrogsRuzftMdQM/rZlNSfAVsTFVn74Ji1Dw1l94mxuvX36pPbbPX9hyvrivta+7xEYoJvnaDes8N50O1t+87VqwiZ2Vd7OY3URZKjw/inEPJD518OE8szV9V01YpUrOqXt/dUj0PRybB76VQa9NxV1nj53nLmKDvNePMGjA6Fv6o0tpjYxK/eZsP6Bcyj6tlIHo93so55y1rNqWx1iImMrvKn+EYoVewzPKlX/kEmo/G9JU549BaLLXIM/72u30x9tbFJ/zLaAvxH2z9DbXjQkW3AdXY1Is5Jke9yK3z29TyYbdsWceMhV6lW/sR/lagd6g4GQ8dXQIsw/P8e+4Vt6TidxzqbfYyInbzhxlC5+xjI63weWdMyon8cK3ca7HkbWzdoh4PyPJugNU2HMPtza1QtQ4Y9YnokYO+Rci1qFjLXxVrnNhD6Cg85rd40z6grvZmFXBqv7FbMQhZdf1Dg/6D/dKZa6XalKFlW5DuIJB8Fv//8j/9hzj+F5e9QZBRwV/T8WTCWyciTtoh2tjlb38QIMGecOn7BfhwTVtOdWZiDV5DbXJOR+BZJPChBeRJ/0R+z3ahdODgZ8WoMjnMuODSpq745aReesKt/jNm9a4cr31BJjtwk02g53nQSQHJtPpeBzz+zfLqY8v2PLVuYhXezU0pqrCK9S59LWwZfi2/++TX0braIF/PkqGTquuavx6H/IQAv3BOzxvYuHSO6Wf4xDiSGGCMbO6vQPtGgJP6u/zYl0HdOfqnhYa/LhzEhpPQqHmRi5nD7tsTTn8TtCYHVXrgG92iYmTswM6ZPDYf1Dax/ZcfNi2d6xNyax980HwCv/I4ccu520/fdmI9fAU2Xc+Tx50c8bkvevjeYzaBf9kj1thUnc72uAF6PM2TL+XSr5PLa9O86BA3c+1verEe2ICxF7uw9U9kHXmOTEpOuMYC6Se8aDE2+ZZZ5IFssw8ExVo+S5+c13qdskB5ueoPYyi5jZ04ZXOzG2B9au8CKtF38x0uPquuPbAuhMG7mMAha45U7z/eqNieV+2R5SIXTWYjffH5kjkBxHLd83aNjZ7taP35y/fv/5AP2rigXOdgu/J4VjXx+TUOQmBTuSHnAJkj8cqZrktyXjLesGu50XNaSB/0b0wB6qznWtf4Aikntl3FpM/VhqN5f9AH+je1bcevPqOlVvGmjVS6mb1BvV06Nc+93n6tm1zxO67HNXrtPyg2Mt00EhMWbUsVI9hjRQ5eD/Jbr+6CoXavhRYwHujmD61Sn7T0J2jukEuO/pcoXa9j6869AxmFYvf6mOC+LDxy9Vqi3XptqxXPfo4/6vXGdRH9Fa/X5cTsq3LoWK/6d/Jpp56SmPCJG/0T6EqG+BpiIXmfwC7+078Zh/rM70RkJfTaqjH59df20frUT8t9x7MR/8tnWcFSm1fyqLGfeflXZ6a8x77FoDh4k136CG/pEKfnM/uh8iaBBvqsA3haO8qt6HfbJcZG6Vcsvm2Y9ZLYio9xqWNDfbbB1FW7znf2Rtrfv+feTKKKVJihB2Iv/5Roq8qbAhrtj7iJDcjnW90L+nyxXLHtRPcg6NLOh12tgypEJbOvBLqivNV72y2gCy82luMeVwmTcZt9VF71Sr7B6n+MCzZLjPdInNjvfm1ZxmbKKKctOuFHB8TvbZyL4EU3n3Giv/hqVpwqp98Z74rr+CDXft71EJixzj5C//nPf/7yj//yD+WZv4uie9MR8rYnl6ysu3EFPqOb+QTwXXFOxIFHLD5HZZxkW6+l34Cvo0piT3nqMx5w+75/Rl/7RYM++lyv/vf1OrkA97ftkmdDOSWHwQczz0C+u75QaprvEvhh33WOkZMDlrLvPW/xyaH3qtQ1pigUZNP3c5JXXlqvJY4v+BNYnvmfOkH0Uta8ekJDNxRPCTIJzsr8FcDlso3OkpfsoDU489jqguR9IoQmiEde3HzJb/K0uHCN/wrOu2x1o1rVIudWZQ94+pZJoq14UP8kBzhHZNb1CWrZK/CH+vzH+p5uIE7b974QM0/JcxVO6BHpi2xVb8G/AZlDRldjV0EpvzFObDQ1BtzM696zTxBMkuPK9VVnfgbtOyei59wbXvJ8guN32WlEX+tvpYbPpzm99ue/B9zT3Uc97KDfR9//bo46P4v+DiqDlSt1zqk1fqz1bKBdh6wbdK1cuJ/Mi+ns2u7rsFasbhSy4WOfByIbs26dlOhO/YyNclcACJk3/ZNiR73eRAkdH5I1bNONJyCc8m36NUpX+bwNYHB+L5Q+dp/QBerb3uub9QW2Qnn0Oum1g0ie6qU/7Ma66JjI/benhr26inw8YCpkzP0wjrn0WvSe7ptKj3HFJxhIge432yyP3e113WlJ1ixQ/vhTyblhPR3Fy/hF/xkPMvytRDYUpccCq9NveCef+wp9m4q12byFVnUfDOq6XlIvudKpNzQSY4Km+4x/tNqXijrXSqE55imWLHzgm5jkV6X8X0NYr+VC6bBHCsXS/LZIOu1zEnLVXTGv8NSnl2i96c+MInKKPGtqUs9B+mnFQaDMNeZVXexqxyYkSXw0iP1JP6I39Sn1sBReDz513WAXiB/90B3XfCZWn1tF/RjjIP910E6sn0Pr41dxXufyCcqLUl154JL9IeffzI//aDjItnUkF1RGm7XgMZQIYZcE8bUCEeOxjlZmbCYw7RCKEUwbldAWL6DxRy242nVvPzR1OptJXQ+Gq/7jB31FwbHs6Qr3cVMw8xRKFB4uv9X48NAn48XhGIbmofjrc0IDPe5fIa23rK/2A0/XkiP80RSc8+xDCwqpy3cj/Uu+KpE/OS/E1mbDeSP2y4+YvPkcCW+OCznAdz/3fvEE2E+y2/oaPlTX+o/da/8TTzpPPI1z1yMXr/Yg9iF9HihClv5FhzpyrctyUpm1LXPXNMbqK+BP64e1tvrbqKbk5ME1T7r+xsbMa6Hbr+JHf8rFE7t51F9R9S20Q/d1NCh+9q5AeW+DVef6U70QfSve9+oT5xTy9G/5br8i7ItdNcdCr48T6CygWoc0yy+ErxDm8HRvKJ22G8hnxZXXgVf8V4ivOhvY6DAmgBefO2dFsBIdzGs8uleDuvSMBLHlMWEDWsSMQkH29YrtSfVmvSImSw9FejIkW/FdJndalw+dref2GPw6rG2suAX72QcxdLQv17tWFew4gfaHiSzgeis+hEw3+rP+s0iXEjeMKtbibZlA0VX1jfBh/LuglDqvgoZ0xlVBjpyA4lhnlK30EulfPgC/Az6f5vYTrHHsELRzYUmutZ3XDUedWwX5bptZB2lDySc5XVAmWR8Qx/oJTbVdMHaf3VwqB8xQlTqNnVvkrKXk9++GezWOWrday1935wFl333A1xNejbVvorBpH4U51HMszPcYbX8hA5k/5CPHxjL7CW0gRxYCKZ/yDe6yo10usldqXHE5VaqND8kGzOObFpZlPN3i5798y8MfDr4ibOc6fkX1WgT08AJ+lchLovZHUFc9P6qXnXqYuhp3qN91XZCiQEK2OWOfmdDWr0FhTxzNf/scD1k6JZza581vz1V8IFfT15Kpjc/pQ31DeQLbedPYNm2h9xN64LR0DuCjCu9FzilzaPH2HwLODbu+JtMo4c6kjvYhzdJhh83DA27c1kOfqis/tf0fL9DX2GPTvrRHV6mMcaK6c5RW62QfRSffzNEHQ/TaTrlBNLM2oVmHMJCqaoJiUAljIHYX0G5W/E0wn+rIALmK/xVaxS5Zqzwk6W9VFTw2jaofoReiNfO/2J6gG0OXfk273PCeUL8uZL2TAnzqHqzXycxfenqN+T2wcixCik548YY4skXk37xcp5evwkW3yDEk+hKKPHzJsF7laTd7HcLbfHgt6yPn6ibfxyy06Q1yROnmFcTxeL1ECdMHDo9B8bHTedt514tfUVt5wUK3Y3wFrw+TjAVK1znP5w9MVk49RpqfOqivNdRxkank6HUItH9giwz75v81EMs+CAtxLTz9kpPza4uWJ98l401y6wjNj01IkJ7lsZ2I74zNK/DAS7/qIz/YbdvYETO+9GuJ1U/z9b5s0XPd7SdEvup9Pjyp33SLuvfCrE/woNPj0xqdmw54D4aJEySe+lov5pb+Y2q/21f2c/eF86HtzF6+PJ8So2FZHbpGSjDQtoHOM3TgK+6VVr8Up+aucgXpA6XGoM+nlDOudEdbep2I/XQOrVKci43afTRjrRtRn3/vsOQOu6A+tExZpQ9dFxAXRU8P7zj/63jqW3gnRX6SRjRKtw25cOlgYqHPYlB1T7ZoDagXF4S9tOFTcKCbo/kkRAerb+Jp7qF6W75aFyZfyf7x459lw01E2fXDJROD0T7pbHHyrZaQfv8Pqs1CTxyrr8QgqKJ0qMA3K/G/Sb9rWmbOryo9uCvXgmL28bNgfBeSOzzqLKI+GU7Xl/jRa12O/7bYi65bvC3od4yVr5mMZX56kXFV3ozvvwDJA+A3a8s5bJy8Ux48zbd/4v6c7+n334k9Zvd4c07+e4M1MY9zjb4c+zoCbFjjyzSiamsvy/ofFDAO/OT2n//8J42SmRdEP+vRDwq8ViFuJBI468Ey1rbluaGKzhV7HVq0cwuSL7aJ8QqnjPamvZ9yRP4Qctkg3HUj/cZfZJNWjKKfQVmsg73uNlSF+/h9AXKYabxNac8z8E092EbK7uj3QlV9/teaUP5jPfQ3GHQx59eWapHmJjTyEUY8r9teY8TpruNXfrhuPqH0FLvsp89g5r6+BfKA5H4iMxB5eWrOFeoX8o41sc7fFCX+A5Wl1/kx37J3Hoqp9hHz0kyGxhQpF1Woi6Fx3B/kbKu9CAUriUd5iVtV3VBnPfR4qy7bXY9fok/ZO6AbyI/Ww3ubE4k7kbHHkwidoqlLPWuMeuIqj+Qw9J8Q3UUcVWZdBOEBYp05X3xAyvrOB9NWPF6R6b3tEJTuzANEF1BjrZ0676D4+DiGBr9nv9PXzAdQZuQ38giU80u0rIrYUnI/tWJTZw0ddLo9cwqSV2jD/sUfzuJbcYZN+u06b5uHPXnqHnDuiaWDuSJcYsPf/k3kcqUTnLdPOH0DeJm7Ja988s3Ii83qi+tfAdP4p+77C/zFp/tjxWaBrqP71L8N5NGL7ytOftrzGlMcly1DHfI8jo7GDfLqi8dtj99EfKWuso749L4amzg2pu3E5OFLdkP3Ih98kLlMrqccSFbrMnK6Hh3HuwKZ+2NwXuWHEvyKYL41qHFuvajHDr/+nEo+YskPSK6vce3D2Z/A5wmyO+lY50ufu6cf0ikWPny+x5/7kb4E/vuEPY7L9wC+OPDXfi7XIyvseWgdIBuEhfUDssirgJc9yW52vZy7L1I1P/7yoCbr2lyMSrf1TjzxnvDr//n/9R9/ojwHag6cHbnNwWv5rkqnoXegfixfvoBLq33qZiviBXmWjuPZH/qyV3OfoBTfcNk6iWfbRrFquH6paWtGy9GnbobaDCxc/USj5ZQdeCM8ykZiOtdveFEdHNaC8u26kVbGcnOMaiVu68gDSmr4K7gA6fQej3MMFnCRPPtEyJPYK8xr1Tp5eG99+hLBgRoNl5wIKuHVhw8+pBT2TzH9nnHUSaIaYM7rvWRL/gcbFzzLgXPg4RjfEtnjL73umzC+K4tOfAZPfUEHvnyVetonwkPnx5KzArNJur/B1r/mxEZz5iWIZb7kpauDvFpE3bkyhsXgVWNiOJ7iurqBg/DkjGKvpamevIOsMRDZ4Ur5nJheLj7qmOkEO2/kWz/Qxjr4udhhozmjgn2pRM+/ll8yrXuI9bVzjcfM+eO8PEBhmYNxMcK/Hg6vWOXbzhEu/FZ7yLrYaO6cF8j4TiSvU1aber2Pc6zeTvNrf1g39hefGzYk9b2e8Y7edErddrxPPyu/4+8QvQW25MNB8OQknnFJc2KmVWBMdcMSFzrPdntULnDekOW8i7POsV5N9bb6KHh+zeK8ZlyZD/g990jgV0luHi9ccpHHirzzrQXbYOuf7Pp3ycHTvk3c+JSnjienKqoCm1hc/8qHfj/dQYhmRRmkDtpBg5bydlP5AWm58ykKV1tWU/YG7DJ+iq1X8TiKjQTP8UA95zy81U/eNabRLL1xHvobDJaJV1W3LW/GBejFHhBrqxzK3dSYUucN0yo4/7eXOxLj6RqQNoVcVkV59PgRBI2VmQre2idGRX6AisR2Grd6yX/V0fMa8HUaZE9EF71rbgq0oLzgKRyOk0GQFnZbIi/1lr4nRmKCGVf8rO+hs+Gxwe96GF8Hufl88VywNqQnH5xPyqTb5LHHYUJx7aGo15RNxZJtHeKLha8obNiPQX25IN/0qZhbYniHeLAvct4Vu81BfKnvkrft4Zs8xUcdWfxZ7HqRYxWD0k7qRX/tA//AKtcHXvB4JxfNt2JsuTyVfnIGjmdifX77/l2/NuLojh+svpbuE8zfMfc5dAV3bxOK44pizLjKK318ERfs3GaOW99yj+/sR9qKW3XGjfgea+sRn/Obe5/f//n70oUmom+4V/hRjFp3pdCiktQL/ewB13lMfKuKN+LNOHqo1jqpcB0DUZvnH8CNr38Vo89fXtkjooONZI2zv4HzjB46GWfa9MMyCvWZRsl1He09w/1DUDrjHIXPEMkrrKpIVxWpLN1gyYjX+aMTPtfj1a8q1gN//NTLudh5+MmvrdTOZy3sT8RekFv7Vl59jVjO3gA75Q3IoXmeN8/9nDdA7LmeZpiVF/2qA4/h8Z4286K+91xoDHpdTUgXy3rtFOw3/kHGSNrlZ+UBYlcsxpTcseUVPdq7jz5PpddrO2te8fRy/s1Ubr+h4htG8USOflLBQhUEUUKRNeRf3zG2soIXj3NB54OSv5J0ilZyfPOkqutpoNjRB7Zo7WqGz6DWEijyN3aGTrBiVDns9IcJe/GioQlO/eC9guzLT/QXTsaIO4Vwp8QomSbUOuSghaN+NG/Vdmy3DS+zDzCNFq7eSF0LPH14tAFnb7Y+qU+vzCabrzaP9m3yzVI2Fepad7Uu7H3H4F1+27nsW/aEtdYeoHlu2u3ta8YNtr7XH3OkWePXNrK5FSotEXqQPdVBvuqnzwP54tV1H7Fqfh1a6xc5a+Dg1Vta5lzh9VSVIXo1dvidUO5dbvvVqz7C2QQsKSh2vRVpkz5iAPVHG/xdBk4+fZJ2+0qdYyP1yiSpoNM0MduWd2PB65RN2A8O3dPial51UwNPe2OJ1nqynukKrwcpN13hGLsEa58dfnWUTtZY1llKk/sU2nyoUQIeqkP4RG1qTVqomOPU+RjyTy61Hmb/wLVFFndKHtHN9WDpXPZQCS6Aw7llbPnyVzLVGVNzFulYttbNhflcO6xpwK867Tky4ftq0/6ryM2MZJwX7Qc4o0ln1RXnWK1am6zThLCnYbDqaW+gu8dpYuralkMxW10amoea42JCEspfj+9qU6XvJvE6hLWrWW1o63nMJ8IXhq4bV4fS1by1TtHWGvoTsuXNVb81mNcnm4Ln0GvySSfngN4VA/KYXfqIwjLv4CMHZdC+hFktf+nnhHldpr2QgE1977bqVC+ILki9Z776n3UdJLaJerfBmvBG+IL5vj52m40I/ZGXXbrVhVWruPbzCkm02VKS81wbnhPtw5qbrOVCVS7neKG0VdpBay4DqqNRoBszM/KEGDt+6rz6M82qrngS0RDXoB4Cw7l9oT8NDImKHL9L9qHq8sVd8dPeaw/j2O5zLO1lfKL4p7wsumZ/n4A0MgeOfye5nSSQADPSCcBHVSmZt3OgvemeW/toKGY5tF7JhnpMPX58mPU9psfLQmS696jPc77eOBeTVBb8jRWYRZ2G/EgR/bLvtQThb/s07XPL8L0P9xQbsZ1dTT83XPe9CeXmrTI51qG46yjIZgR4AavwxlyUrxgL5s82+eiebt0nGbFl+LwDl6yc4w7SvFhYLzhfIK7LqfpRL81FwSsN39sP6u+6uzTbh2xbP3k9QqH1ZqAn3Tn/i3mB7ILSkV7UOtn0KYg/SGt3EBbxePENys259oUYDZauq0PHVd7Mi8wc1wF1+dc5YohXxwl4+bwRseZRvkNJzz/8AogVI0YFdDg7VFXH8VOti68iGxd1B30T5hDPFKTe/PbhAMZahApmpHNrQFFB78DitL/lodqygzFiBWb3hULxa6A6j9sC+Ck829Kf9OlfB2KNeA/9NP5OfwaGe8Ys86F+vYHnwfOhGwYxryfk8lA+5wmpCJhTFtjwz/lJyxcIkzfFvYkgi1zOms72K0hvKJBxd/8RyBPv1FsXfPkryo1dwbqO47yd/ysgO+X4nmOLO/K5gGbTO/+vcLcZnbyInMMTCWXGOqI9v4550fkYx0AXGIcJ7SeDNOAjfmstepWH1/4p93wB90kspcWajS46ode+Tzzxyn37/Ar4tN9nP8Buzj5dAXcROuge/HWe0a6SHwwk6iu/J5QpdvywoM557HItmOf5J/6UV60Dvro/EV8vsUQkwvidN2Y1f1Uyt5bZp2itpUaZweenmPqmwnYuqB/qb+1v+gGJbwTxPWMGGpue06f1Iv+EEO1xwp/066U9yGzxsNGvNEQXvfbhPMx7ivcpsubP/geSMXZVEiUENO9dB6kjz42cMl3zhEas73D/n/MAFznlRfe1X2DVtnlSRT7oMibVD+oZ84lz7GUBrypIHkN1DmutV13zqHOrYvV5BQ8NrYFj/SJfcxc/70AipSbdB3XPcTcaum6VPueHfqounpU8Ohwx83vW4zkuQqlgP3X0gRHTUvd6sQ/icq1YfhToanvi5NCeuipVZYzdH39o9X9p0b1M/Lo7l7I8dQO49zOP1Pa49MG1vw7utfAhXvWFeNSDi387EMmmxx2oXqq6L0v8kcdC6aGrdTLiLGCfPjdJv/LU/QrrcFBcTF/TK7akNjHzBtY5lAT3JXMQvVByUl5t7/GCmAfSTzvFjNP8ifZjmeXR0rWE/abhnKpdCs6HvNiP3I5+ricQmOvKeaNb57T6sfsCPJ/dCJbYOT6NjfK49JV8nbPHpFBiQoWmv6UDkBWZ7z/krPzroATuO47UFNyX+N64+X+Lw7ihWK75qLb8qg87n+j5W6v3mFk/hFn5nxSc7cKKgeu4X3qT+YDS0XnU+stXEXv+O9N3sswTSvHJ8Q6Zk6d5mbKTAurEmTxilpZKxph6ID59DRBVU79m1ufNBcvU/Vlom5xbU8bYfue/yzUvXxrAJpg5LRSLX1NLX7DX+BGr80KmWjYfYiwqD6FyJd5vv/IElk6b94r44pe//IV9+GVTAZ3QHjhKLd6uzw1ZJl29YflqO/mLYUFyipcelt1U0SAVsHtFEyeP+uUCNlEscZXrXwO+dUMRAi/9kcdW+xmc/WJcPMYetwm1m/Uky03Pkq207VM62sAy+hOlXHxy0QfnIy8QH7OOv7WBZn2n/UQjcvoO5dsPWaOJ/eijaOIV33Cfpj/nvMeppJKf9tNuAr18U4K67Eptxrhgyh5G/h1uvgZW7ELyn3TB0Atm1y62tJlD1sEAbUw0Xn0EmTeQDyKhC868vgD5Oufdv8xdbpSy0ZI5a/Gkp5Duu/3dLiAvgO47JL9JJzxP1Cy76vMrD+4PN/uQcqxc+Te6i3TUmLf9mkc7/hrYVJG1sMe47ZVjjZ1y+gmfZceNU25MvR892y//HZPwlcXOBRK//DGHHKUfnil1sVWv9+ZV/QiN+eXcj53W6M6jwxTazxvgR32hn7hs/fAn1B788u46Mbt/2KecsdVu/difiCy2HC+BaPgHT77Vbp/oq7nGaucK52Jb9fgTNfuE/A4o78V7YaXcD92oVkk83xhec4gcY13b4b+K8ZOY/Zh74Tsop3qpO90X+Zn5vgG6l74dkK+dlsCa8EFo4vtBwox/Ekgctet1xk1bx9hP/QCU+1LnM+1irTh1DiYPJVe02mIUaiPEhvHdfwNv52Db6O449uESgh/bdUhfagLrJ/Mo+yXDvqtV2nWNC0f7pn5D6TrGpgnZtE5w6k9Z+hICUx5cbO9inyctoPR5U32vD0rkxH3Z9CE/jRmbsdK1mDEbOsG0A6e/5Uv+il9+9vy2rq7lV5t6Vz1IlJlbWSybianjEr0eE8UpjmjbU5KX/0Zm6428ordQbhnH8IlTWpe24Vziw/zIDJkUZaz5EwUec/49Mr6sN4GNrsPtF1p510FuHDiWTDpYjnXeQP4zSDzV+z6AfkF5GCQ5r+jR6JryLDv1jYMfoByd3GPmczUx39EcixFutbfeXIN3hE9KZaG69KuMryA+J/0rkXG9oJqMs/6GztpLjZlHbM+cpM9ryFWHGXkjdfloN/F/IvagNLpWY8cPKh5yQAc+86E4bQ5Pf6Zju1vg+pAHOpjEnvXEHGHDDucbgYY6V6Sf1HV9g8RCfwXlq16zw8KTW/LiBBnx6UDoKyTvaMqu65bUe3x/7e4RGtA+QavR3Lu7NY4lyEb03xpsDZPIIHTnseBme9MFxciHy6c51Tx1+W7OrGcdXfSqnEQ++gRIXoPvmYS8keJjxWW8ealEp5DyCyiPkKLb7tUHOaCYPwHUEyMz8Ntv+y/UCyvtz/KOFjmDT+1eAvMHF/H/dZ9fx3ffuVBw8z1ufAWfL9CVf6DCv0ohcwYyb/Ep6hjrIgyVM3RDzpEgUpFN9sWAanw4n7apRvQch3jWXyQtH0BWWuegg34I53nYnO0v4Hwdn/omsQTqq+2EXR5Ax2PYKvUm/w+6J2Jj/3BGAn8DWUt+qM3ra7/KYydyt1iJIsFpec16COh7r3GvFcaFfY6LvYnryIWKZ98U7A+ODMv67BPZtV/D65EYe50JPQaCdJB5jryWLPIYWX7K/h0gWtIC78LBF9V4Of8r1N+Djd5FlzZKDIfmqM9V1orWC3Pmm0ePmcdAdDov6HwZ9pfOBCcPN/CKqJLeLc8HMDfoEO+95kD7XcRBWecq/nSO4E8yQ33qvp+4c66I/wn5OqEYHauaWJx2j3ihkuzx5oPGmDt8d0lcSt9rFJq/QF7MKQfKAQ9jRN0eWHryrUI+T4oedVd46c1YbpjjMI3ZQu3HWKPSj89i+cNnUfs70WaidT0D1c6HwNDMP6SxO2hi2deH9Smn/9VyjEHq3AOdfoshin+1C/jNfpux4IcJzt8PD/IADd0Q+nxYhDIO+sCUhx20O55ygY4xve3Lymm0PwL5sP/0OXmJYX/0y/CvK+kbZsVKX6h776fsb6FpHTTaPPc6wTV/r9HksYweMH0k3zVOo//+NmN4jo2eHugUCeReBfyA6zbfpvEfxHUM25YP+rVDFN/0s8CGcdX4qW0nKefYmuE8Fv5CzCeob3Vo/OhfHQoLdX6XuAtbrzXFLbZqEH3Jw8WQ94cGfVV/r52RnUR7TSz/T+iAnIHrXCrbxMyDu4wtmPWNFzFa1WNTOh3vlfoJ94cO0Wp71SpfXff7fi3+0CvStaDi+by0cPmpZmwnMk6U0q0mY652lRkH0f/wP/0Hu6Jgn27OYKlPEPiKckywgdOHjlzwwzt0KEFktJlAbDX4HMXnVMUU7TxUio/UUaBEHj8/fv+9PJRNDRrtwFaf4xKnkHagHNv/zJ1SvAf9Ww5rjMum49ygX1wuMRN8LATbVXHEArCSw2WjLkzZiclffSfzZp928f3k7mRlIcevQT3zagvepwYyTKbdY55PSRT8IS0bh+fsyZc2Lql2e/ilDlHHz7QPbLfXHDh9KUD62TIBOSrFuvAfgHyei6/04WdNnvlK1lTOFi/9TFvyAXzJa+u+g02vPqbvE0964J1NBo3jx+/Mb3Toh22wDwX6ZkWVouJrv5P/rSNUkz7HHn8i4jyks3wNyPbwu33gs5lfgAvt9J1/bau8zFDd1e00PAA7fQAW5caqZDUuC8XS3ty6xFOs4Zs6N3m+EXuAVK/nxATnJj5043WMUaCRGmmdUO6lwNjkJlVDO+zSv3y4IKavK699o4vI57tCLHjfs098zZ+m+UOHZY5lGfXEDqXPWCJjvIlnXyNgIXNTlhKhy5qIrkqr+HrRbeqKUy+te4e0v67HTkCVPEtu3xvwQXIA0h3t2HAVR5YQIHrxA3J9f4X4wJb8A3nAT9mHK91i5fxWA5TO/Z4G+L6GnJN3cotXj51zyDXsootMPmreOr9cS2SkMjo0rCOkit6JkiXOOzhP5+fcybHthn+7yjr0T/rSb63xcQ7uuP2NBa33Ajb4qAMdx9t+EgduZCeULzqVQ8bzvFfjXke88pH7nulPD7cVq+NiVO31gT/zgH3J4WN+WWtV/+OP7gd9P/MtvtziQ35qLOR842Kjvy93xdxPpcvrFqfLsM813lAucuCybw31YZ1x5KvzyE5ofFRJ0fNmh7981099LVRf0en2shW4TzcUrwj9zJ1sM2bi2J76nF8gvfY9x0O8emW9JV50fq/7eyC/xQudiO8TiYuNdbj2+APTaZO1aX1yqDVEW/NT1Dbw/KAD3awBP3yIz+Ro+c45+rGfYCS1nhvxJZuy5wD42vcvU8+y5E9cf8va1wweRv+jPjjzICTzs/PbeiGDEiHnmpQUyGKP68TZL/rE+DlfTBl/n5vqR8nIIXbwkKPH3FuvfRJa+snN+inDn3Lghzzlo3RWvu0HCo961rh5176AH5UrOSydeuWcL2+M5N47D0QPG8ZC1emHfMgLP+GD0Z2Z89TLPih++TivfeKTe9niMGPs9h2KQaXsBNRSxabb+gYJcf+0P8fxOFLyoCZjCnjf9zD2VZprPeocTEodjzHVq/u26viI7oH4DzRWGA6ggx/Gavnl6FwnogumHD4HeWtddwwe+v6pX22tvjVv4e7+X4judxJ7CiZZ0axr4AvXTvZgFHHyawMopC6NyesByBNvtdFr+ivgAk5uye8R+Fc27/FXc/gI/0Lf71ytsRw6LLJ5o/wKr8cwzsoP491rol4LGbusF35iNG+uMkfIPkV8pU+yrVdiBdGD5k9XwjvBB9fqRflhY8Gf+fF7+gdPvFdAM9qf2LE5V6bd2hCvzNfNT/eFQhcCNRkXy5a8DuJm03yHpDfzbDfiTQpvYspeA4fsCb/98o9/fF9P57UHVN3t634AdGHuNuSbdutdCH7rrnEoF8Vxib96MS4cbOjYQMEcv7+D3MA9oVJQvk84YyvlphNaDw/8fwsqTvZ19pCc1xyfg/2n7bqfFNSObgvoXfeP6zp4RahX0WNs2wzTqSvFxhx7r4OU7YM1pjXqn/SKp/fPoH2v96QTyqWRjDkflEONd9b1z0W8Q32pV+KtvjVNVMRLXl/Bvuzvhic/pc95nHlILtTNvxK+dcMqffTg+LgBHy/OsYnEpNTvmMvXqz7g9sWYIGOOQoeO7ODr2Jit9MUxav2WDJLGMDp9Z//bfJeM1SXaqOraWN1c92Mz90nKxZQ9a83Th0Bfa3jGqmPyIUDJGNyATtl9++7rBPYAH/bra4d9um+qQ60HZqx3sB/vV9S1b0F8CIjf9rlAHn0NIwKRfb4rAx3ywQOZRvIJ2Xb0rQ/AdQofF4zcZl6TB3J9PWV4XvF7XpBNxMeEcuWcHEMZPwtdPfn4+4RAbHOvEGgt1n3bH3UP9+OP390u0IfLT7oV17FHZo/Q2Je+41/H4Et0vjeQw4jMw5WpO/MjLk3nbS69gngYx3U3+TFH0QPO1/Ybl8aKK99XRcEf/Dehr5zqYGzyqyPT1vvyRmTW2zJ88LfkmEfP5fbl8e5YzYM8x6x5zutf656ehz18OwdddFjP0Y1+B3zAG9HHqGhd+wyMePr2BHIPdF5KtxmFLd9r4zw/F8qOPUtBNSYeY83dGO/s63RFZUGx2+/UTRsqxqUfyMVvRI91kvqK9QWq19dxmiY75AU6B+pQrFonlzhVTTN9Wf4l67xoVomvfGbUl0WK7z4QoOlnkA8Wm97bKxlevZDpmI4ewJXwQGxEhTk5F0gPbw+ATzyVHWNS8SgTP0SkSTfIdOsvUB1tb1z4GF6QT5vGjdN6ikHT3CumQD4ftF6N24G9QLf+6l+7pa756zb6ZBeeKe3rCfUKOTHfQT6bSG/5rbZvoDvPwtJrXHvUKPnu70Z405/qrBPhqn/qBVRpnzHgJTfdwFY9eu/A+pGve0/KKWS/M4cFyV2dkG69srk82hZyoXNf6uLZOUR/2s7+vva5dUFpab3sNfRkR1vCepWe2p9i56MY7AMQh/pO/+yPviW+cuiwLX5GuZ99Zjw/ReyIq3rFyfh+AmyU5wNWHxqJ9YSdvwpXQrfOw+/ql6nWxUc/27irEtP87rHiUWnALN71ARmCqfQVti3zon6efb2AeeBmgW8ZWe89eLjqHMG5l0mm+F5nXmsnsPf6z42eSPqtQYUXbfFe51bRvF8NPc9vO4hT6fWYqN9F3HS0nPYec7ely4t6+874LrvmO/5G/NE3pUL5Aab/UKBq8umwb1EG6eO5X1K9ELx+z4duCJ75B0YC8euxILe2x2+vFeXAhw6YJfO9wvYRyMOd/TGIEwJr3upgLsLPdUDiutEmZuZcc8cRPyEwqusca6i+9FCs11qbd8h/HNaL/Hgogh8/kLWO1hA4Yom6f4APDPDkteKu/Au8Q8rxBZxPoVTw2y21U6Uun/HbMRJH3iXGOkbF5wMvOQ2KGL3MR/zgKP1ZqDoPXNh3wl1xp1od+oFAz/cT1VtrY+tzdaQr4HI/sLZYemqgv+9ltCe2LDorTpHno/OpQ3tnuzbHNgvyO+agQL84AsbsBPksap5cTCpEByTfeX4g4UMUbT7kB8qUPrTe9Cme+IwnVfY+Kgi7Wm8mYnW8yBXf++WN6i05X647laj9dbPa3a23IE7W3PzbSMpH8kvwl5DNFzpXWHfm6LjMZ+Jbx/zwjMzZ2hMaHhfLUM+1dfqgPcl8+5HbpsQItJ0Xy9f32FmWzGKTWCjo6LZ5UvlLwNeT/WIhHrGSJ2tlEXuHfh2s9g/2lqLIZv6A5vQnyphW6fG2nR/0XMfsRFlfdBRnxUD+DNt5fKlL/zg0Z71XnnkUZ/eRo3XQv8Jt5cWr+zoh+9ajoKa1VPuDxoSj80yn5CdrpurxL1RZa95MUfM/wcWu6SuQyF7Aw2aYThnkE6VPku51Bjk6xVD7BmQDXjDdCJ5MMTtsT7WKvOIrhwUk9V6D/QQvgOebLxkOKEYz73Fe4FSpMJ98UwWgxfjMMSLkDGs5Cp2XFpV5trvmrP96MuxPzAv8AvqHjS9WbJz9xFtxq5yKnewn4xSNGd1j7JPqAtzWkT5e5qL186Q2slmP7qwTuVoqN4GZ0YGpdgF+u/oA4jjWHZJ0XjM/+Inn9brtJSsBfF00q5VzO+1eDC+A7ZBv1yv+CdgWtd2zGp5Vnn6Ix/kPyNBS65bExPz2Ri6gVFW1m4X/d4e8abw2cOOY3ozt3/Ov/TCHxi6ZdcBC5iUUrDzb9oqzbT/qSr2dvsD2Z+tF0kOf84KcRy6I3sAhrufDK0g+HLrda4tzjHP+ovEe6BHO+Va996rTwdEsFIdx0r65x+QJDJlyUoyO00FkXQrzBiU3A3fYxui6/LiFOfu43MhVdB8g0+xhzss1+LsNqEaXBw9eu/vrwT4fVL3i4Ol6F7clqyjduELjUKLsFZ8ArZM2epzdOGSNYsruSbgHtCCtTYxV9Uvrjv5NIJbeHV5nTVNHLs1PO2V0bzbCzPHnoXiiZkyUW+bCVa9TfzMDhmPCu+QNkLX8ku8RQzatlw8wFyhOE0jZSFytx45JiORCzjdIbfBpcxRPfYNROB8KPt6LFOBip5mpsMTGV8aFaz9YeRXNHMl5fUDo2OCyTgaB5F8cHaojGzoArfhET3vd3GtLNH2tPAa1ULZP9y2AsdH4tD4SiBY+0hbFDvXaU2jLb59DfkdIUW/FSLzVlx6beX1EUdJ2L8iHq0DXCT4QJYcTnb/8Dt+Jr5hjXazxAVVHtvbwCiHdM1SZtNdquLSXqqVPVfKrHMqhYya+aB5nO0fxg9iB7avLHsuJ6JtvmT6Yd6b0T/M67KS/fHEOZDjN23HRhf8JbJtcxXkwNm/LIY39A/LwJfmAnaeay8ci9av5dVzmvfm576FE6nVgvWLxrnos8WPjLrrcbft7i1M8211XnAq67l2rueap6wreCeh6T5UW46RvEfkhQuw8Hx7frAO7iHxTfAXmd+MFpNOxMtaq12HeHscbVsiuPFHhMoeAZskqqktySB6Diim+NFXaRkfrV9WEz/hddo3i61yPz2ZHT2u05dkTyLlGvSw1AvaOoYyrnbqoxKHXN1P2Aa3N1c4W7YtiiKL1V7B6K9LFRceJSr6YdGANvHyYF/sAXjaZqjX3NRSzzS+D/BNI1peyU3Wirk4orsqmvxg7kH292KQeoSCuLoTXdEn1SbcgeWxu8CYWzC5l7mY/qecw/CGBC0Y+MIAtB+bxxLcUVZ/QzQZ+Z/BC2npvuW6wYIQOrPXWuKg86AfX2PSna6qwEdHyGt144RB2i87eTvsz11c4xwWE57OKtnlTlxpLi5sLjS9M1JvY0r2tXzHzeoqN7avc/TXsPX4TYmEruRVWP6oN3W+8ZeBCOmUTssKSpf6KvMF6z7rC46Zc6uX8WtL8kOK0DKB7Qn66dN06U7NVFrZN6odCI/2Mb1Psqo814c7p2d76T7N+R27EOIx7XwNrPMd8iVLfvimdW3iZg2J2hSo3c9kH5k+V+Jqpf6IUXNeS/UOz/36QEr19czMxm5r+4Ze6972NGTXA73TkGNWP6otuNlquYunZU3Rl384pZPMpZHfqv7b3jYr7Nfv7FdBUbi/InbGW2kLVip95kVTjqjPRjMLyMaD1UMRPxtfNmGCfYai2xqtlYna7iKMZA82XvuUzp5/C6Xp0bIlUMX/diTEOIUmQ+e9RAfqlDzjp/0knnniF3HieSGzV+yiG0kRf81Zmsn3hW5CuCT33ByctJ0QR5yR91z2hJZccwKwv4AffBeeoqv92S8fUuQav/d380GyW8sRN9OoF72ms06c2eUbLVsxqQ4z7uunn6HiiGgu+/RF95Q91vKBdbUjeet1OFSx+g7gemQbdTZ4Ad11dgDHIY/twjYyfdkDsxL/EOCC3rStKvxsan8Oe+5zvtRfoV0lbtMb2MRa8ova1fNaL9TcxYwP7Cz3hlLl++qlerZrJOpvEKlRluMt4QHnAQV+D2V/LKZezlV1nJZo8aMembh2KyTfaSwsiJ+4F4u+ctW9XHf34l8auXsA6rav9aqFj+7oXyPyVJP+QYY7BDYkxVKa+fDU9YsRW/eG8tMCFqF1lvjiAzAYFTzxw13PsW6ovU+9cG9veBn/W+NGe62Xqv4L2WlAl6noQNeiST+uSi2QN7u3062yct/PoHJMGRVcXyL+1Zc84a6zruGAM1JTFNnXZ9/5hXtH/+D//R8UZDkqYG1ElqOMKHOWhCFCicjpuWGWPv74R4mGM1KML9aKsAZsb4p/9R7AmzhtToXn8jl+QXJavzrHDfQyptk02T/Wnjsr4I19nDiuXwGL5St4TtHfsMQ+tr2rxD6+3tuzO2A94GOELFHO4Yc4uQDzjlJisNXfNTh/TLwBPdrOPA94MvX70tdERgxy4ycIObuylMXMBnU+AlAc5fJDW+MNMLhPVhuP+9zxBtCkL4lV7zVdO1HYVn+n/jEH/Fh8DiWibB/xhsAToNZvzBls99Cr6ter4PWMBztk55kF0KGdO8cNBP3TO16GHInFb6l4CpdF+9PCsN8BsuD+6jQ45XGJx3u+wQmTjtBaSD69yojRMiV3Sts3ajGzffpNrvctNHUduAf3FNPKV7wOQQPhguyMmbcaKWNOUMclXoD0OLbhg9wOgdwXrtatV4XgCPmKrcagXfaRvif3HH/xhxLv9jMkfZTuRsda6wFHjnDOdm/BGCFWxKYFEsa+GOXcsm7+IPxzIMZcb+uCazqEBjaqEXHzZw6xoNevOMTh9RR+5xzL+wDXWdX7tBxZrjwM4hvW8TuNrQ/kw3prfZjaUB/YHf0LpKbjbweILe81e8/4E+/ySbb1+/F4fCKvkxkTjg8uEOqCx+CB2xvlJZ8/BxqnH/cTUQi67Iu3Vzas38dnz/FPv67x7z0bN5w92LdW74RWfHGKHm2YtYJXzQ2NxQix/wF729XbpX/EV48keiM1b2dRL6wkf7NN1XO16LRStGG0DNGauieY9HoaS1pv1kHmcJJHQ8HXkuj+D+N+xyVApSBa593J8up14pivwFVtfw420ObfzdwDygS9xgO9HKs/N2vkVOoPyy1heM0AvulpHw6+AXCVvrJHOs21UDqfxB+nXFHo9PkGe2+4E7OyZFOnviluUTM+clm7d02teqZ8X/BsU0dVSxW75G3tiEN63799XPJBcVC+S1+R85lftaYty1vGy0bsBj3lm3HKvMed9xe0xp4VW1nityqJw7Q/I58jtz185nz2HN2CuOKxv9lCfj+hqjBBJpcav64CcOCeyGpzjjvEYS8AJMfzDiex1eVCDWfZHft4/QrZPbPcaNKdl0DJw5TIfhdMHYwlPs1/j5r6bbzn6PS8F9hF05BdRG3B4vNjfi08qyJCMmCaZiJ8xVb14Naptt+FcvX6h5DLrgHZA3W48b8wVfdraBrHOeHSD/MH0ecfpbaB8ZE0nhnM6YhWeeL5XMWSrStfLD76xOm3993omz+P+1A+r4ZSXbcrzqtM/2rz81jrET1+4r+14icH9K2M+56aEKlZu2514s7/B7Edigmv/nrG8xRBTLkXfahEg5EQn6FNgkI3rFeicB9YnUJJLr672yCL/AOVzPpDBN0/BNOnV+csAjOrMQ3pTOBB/8kn7Z3L7EO98vsoLE/qYE2fipb817j8HXfAyli/SecIaY71cqmj+43oiBnoDhMSNnkrK1j7sD8/2B/QuHbiuU0nM5i7QIg/6Rn3ZvYDk5I1fM1zo/QFvxgtfwaXe5QlUzvxYH8tU69g6XHykKyPzPsKh5njth/aoT3CO+zxnnZgXvbSB1lAje8qr3NSbYRuQwyssX1Ep++T2hLM/O+eK/sePy43MJ8Dujx9FFQ9P/OoePmcMhmC2T3gMz8Do28+yRQddtz4G9vL/xvCa71M+1nk6hxnTCfsqQr/3Uo1L5l7UKq23aEB5HMdPo31OzwnDzeQka23N7D1gS2YO5qAzc5tjOS0DxNN3TEnh0kdVR3uAcdP5VHtkPihuyY6Hv/nNHYr9IYF6aevaGZltVfAWmjjbHyBrimtL8l547uKGchn0d/Ghj4zZdT6DZyeMLX3TuPbYqX457PPLNOa4tA94uj43adIQc3Q84WLb8UJ9LFCVbd+Ytj6+MwYvge2JtmddvdqH36JsFfaFb5OCdEHp8yH3R+7nltVbkdsneHBBnmdf4+MtUMDszTChMj29HNNH/hvHA9MnsdSfOnwPVePycPwVuC9G6uxlfIvkyeca/78I+sXB2Kg++zn8Po0S4hm/PS0/59qEN/Vn/YKw8PFjrxupFvlzD+Mhrt7NL3+6BpoF4OmHjlFbQvvUXnmhYSy4rRyKdHQ+C1Kpc0oNI5/NXL/6pKnPGlXBVcaJ+DyI1jeGSoc4jiux8OSTekiGBdmyfy01yzJ2aW9EXu9Q8+TygtlLsBVK2/6b52vwno/kSD9dJw/nov9MxwMYdJmDkvPD8SA+we6rkb56XtDccnjEA8ztjr3tA5mre+2jD7HT7SqXbfRDDXSXfnAP9xLETJlc1cd26vjbIXzWUH5wGyQP2SFaYvvMvnXFiB1Z+4BYtzlPlBuH8kMH3RVk2fyuP7h75Wtt4KPX+lsgV58bqX5lN7C+KbOSFttJkVv8J8+VcCU5kweXf8G6ZC5Z1OZtG6swGCxCL0B0ahgkn3j1lJ8FnosvPU8NL/KF83rhO0LVgURKwhhVLmMaE52MJegTyX24A35OqODUvdkqpb2IV14N5dYmysXVC/RQqv2mj4yU/NFoI8WWWjt8wBzh5HLLeWDmuzeaBqFLnrjKhz4Mv1NfdeRVlx0HdnUCM67W9I0FunkiP3M4IZsR4xXYJJJbfF9Q7clZEVUZ8dHDvnOuLaEFd6CnPoOHPixZgEqzfAFwnEv8BpyTm75NrFYpR4TO1nWOHhufBxe9lZDfIsMfNvDPmABZzhWkPAA51bAbz1vtryB+KzvG3X+w1iSm6oMqVNcDl9JY87X2krZDP94T84RS0EhgA6fWqB7iOh6+4b+yv6LzPeCx38iDaOtaf9rNsUqdfEhWP7kpVV1gCt6zt4/oTzx9U+bEsiVG+wPJ6+K3WDrnet9m3IXSuYQvtnzxKj/xdQNheaPaDqKLPVWGLLLf5NJ8Lri3872AJvrI0HmC7KCSozv7uuJXGfNm2S/9b7v4x99ai1Gm8ymktp2JVU3Hg5Ud3H7b7VqDOHE+ydc3f8ixyTn54wf/WnT3CT18uc03BfzQceq8w5Y7P2xcic+qK4hzpWPRWboF9xi1jium+/SEaQui96SvMefg3Gffjk75wAutlFNGnVbmsCU/BSzjm9yYR0Ic6Zfc/UbI/ZAyGzra09a/XR4y8e37FSJbPtXc+vxHMmTsbRuZu6qRV+I15FOyavSGe+ageSyel64dZN4u80e1TNc5FxSfe4KFsqHlWfHc+Zu61ZZux0O353n1HVkd+sBQPNbEyqHKTqFy9YfvnC9B/OAD7Uv+BfjKtdhrzyvELv6Wny5PP943Pc/RCU5dEB0+RKvnV5MFyQrq6XBDdV8veXvh4AF7b51jlTX6GvOHrQF9y76pRFqF/mm8s5d1SPToE03pYIfNkHvvcx2Z+l5Y+oXE5KruOeQP4f5D64pv+mVM9Q3YyiE+Js55muOBTGutbb1eLcuvERI/+QS0/CDI/KmDz9mHaqjAv3OpdU572FCeeU5/2FhclsVmPclP3y9JXu/EoH9Kqxj4YP+gkXuZnId2CAGuQY63kbY9q+YkVm4AXnK43i/1+Vzw+awqxsqTuSVr51w9q7Fv750LeW7/GSPHtuYu53WbcaWkndy2HzD3D/nkqJjbBx7xA/mbMranpAXDRUBfADZrr5HNVfHdt9WexnXyvkJyxES5i+nzCHido6fmwp962LVjUV7yrmr6F5x5SV+vH37A2Zjn+epT39dOH/+se59/fPveLdvte+WOjY/2B7gmyp/41kn7RPLvUXnEWhU40WaguslO3Qn/Pn0n9QB0Q2mfsJyQGWwnfj0RX8d4BX2Y4ig3Zw7mX2lh6E++cltpeAIfszrs5WO4/7u4pPEpXhjM/v0Mzv5xfIIsTsX9NHR1mJNAJ1CZy6zsPR+e46zBuNTcvKB6k05yx9cT+ENXOJTNE9p++tFPOVYWb2xfQH7eALkvItYj1orfkwzPcU1IfHbZfhJIObHlPWbxJdWrPvHiwjZpQCNO+A+QTouJZ3J7Ir5OwD/HhYsPdMZl80dXsgd/FVmlLl4N+cPmsie9B5rpl8aw+8NNGh9gWc97bN/BYxg6kfEKXul9BfW7/LyznXF+ChqG7TcxkvtPucUXfWQuuq+PNOJl/0gYSUsn0L0Ifa+SWefmEOm3KlUXtWJ9wNXNS9Gvv/V4STjQ7cu8dBkgct/xZ15yn6B5lasmYs7uc/JqTM1w3O2LMudOeIxV6n4YkLb3lhmTOvx1Q92I/qTbILyB1PtcnZCfgfKsAzAeeh95vAI6OQc/0b+h81DfVBtonrP5DMlj5/MTOX2Qv+fAdZ0PzGt/cPII3npxR6noGseclDOtm5/YE/8K9ni4DxrbirnWQRWsvcsaVqKWCWW/HwT0GFffPf/sCyXDRPYu4w9QT4yF1sVu5njD8re/rUa8PGwltPLoe6Mg8eM7/pULebQvyvi9AZMijccBbGQXEeUT/QsRl9pjocoN+rthVv+rUIyzb41znqKno0o+sGV8M/6Q6rrebB+Q5k2D7Ov6f/7zP3/5z//8z+Ln1wX9YEX3GqzZuW4PJNZNXu4T4wkzn9DZ7wA/kjcqmg6Q/up6R8zSUy68jpy0f+jcwZfHJ/bsK3yey4df+XFN74pIjBf7hnKQLHLGeRMh8ZnYgXweeYInnuF8gH26X8yj/B/nI8CXdbfMPLedV+8pQ8drgPzcjg1EPd9khSJf5av0O3/7odwPBCbwMeentC+xQ9GJ3kk/i8SYsZhXyvACxVBHE2fLyTiwD+/BWYPso7Jf5PwnxH9z7r0DNt/7gUzsKVnnuoaS55Nb0i5KP2Z/LyjbfFZ5h1//r//v/1Ue7KgGgvdKJG2iUc2J6cHu36VVJqWCVqnub8qokH78pJMgfLPMT50F98fxk9mdzwnzXsuBsrygsulag6aU3FfnR7tEvTBgMNnrK4plc/q5jQm8LrHniM3Kt/3IrrF0OGrD0NjVi4vaiZoR+Z7w309wXVDb8RffIQaKIbF16GtUb4he4dafRuY7/rSBo5u4sMcYZGOEh+2yH37DA+GfcU947NrulW7JL36qfmmXHA9PucATt2Wpqw86m2iyie7cA/srGifpjMG5RpNz79L3qipuERev6M0I2pi6DuJ2+ZeQcVarz2/XRyj7rbYeplZDx3ABzZwnemS+hmLsOVjlqkNOSuNaVfiIvB/tcQ4/fUBGHvSvOZJxM8KavKAMuaHuhn11a1c2kGteyKfa+SkuF5PkEdDm13aSR+ZTOnZxgW2Hg8KK510ajvTgq3I6KYiN/3qz2o7vcaNdAt5RaCQ/wE8UpuxEZPJJ35UXufY4sLYkl5qg813tEWe9BTRKT8bEEXNhq/o8QIHD+vSv+lxKVSsR/aSGmseRMnMVX8qXhzDbuXSFcV0ixLTbHwQVekH+JFJSy5dsVU+par2sZ8R2YIuk62bWm5XhyedKBOV2NOKnNIu37QPsOnlj2udZjXXOHf20tGTDzCgGh18RuvQsqFI+XaeEeIipn0Ihi97MSW+7vcYOpNriyJLHqk+0yLolVTv7iefGEruf41NCF0Xiz1xeofQuPgqXPhSQKzaNJ5/wDh9B3aHwJuicOHAZE1euGOHo+W28gpj3T+mxm/MqDNP8ZFbXmTqSB+/eN3FQN9nwkOlF/ELJdUOOrM5XynMMgXJt9uqn9MLv+WyZ91FDY14lMfce3X6K9CCyePrbLCWXn3WNtV/1qzkg82jP9h3Er+pF0tHLZXLUfRhtNcRqOMc5DvhPHkJEbceHAWVTNvE/EV8rzypUpzniAH2Y7/ojWl8+o6iYK7udAyrsJ9UO78+6ic1YrHRKprF3w7kVlp7fCnsM2KuyRPMNVuVUvFUvKG6RrgcVI383iHbuXXGDXsbP+1TxsUWmN2vG78wj4J6ldk7V0eObiVgnv73+ys/65pt147fUag6cE6uOMMnDQDexCoxDtcmHtYwDX5U3ci3csE2AGdcAzmUOeYZZOr/Th5UbeX3TCrWN/w6TRX5ogT0vfMx+oW94LlpB7XeIvyfYN3NG7vaTBzLzW8209eG75LnWJW7yA5ojtf0Nb1x6JvB/TcM9df+Ikfi5/6Gt+cao2xofHMt361eb8TzziM0Tpi5AX+NUWOuiYD1y63bnBsgN8dQP7N7rYPomnxkbf5ccq6qHl9Kzf6C/j1oNCBn34tTzmVv7bfxgoypv2BCXNiCbGq1itFT24heD6yLlb/ydq44Vvz94hiFT85D/YG/qHKOXvoLoOdpVBsS3qHWp1dtVbeF4KEOiNpxAFjnw79ShA18sYX7VDtiOC5gXOOzcKJwxJv6ozUYdq9c7vVzo0fHiof3sf+Z5Fe3Bn/3kZoM6MvmqFwspcaIXJN7JD5744pWdN8lqjz5Tl4l0eGXKD3SeE3ooA3DH+Guz5ZTeUEz0hinLSr7kz/JUT6AHpd+fwv67rgSbF7S/d14vY9OQL1dSE/Q7r/8CyOfMs7FyUaMqyb+KfJhlzZzjRNN2eLjK5rhSn22QmwzJ2GB6w/S55WS4oF1sHGzdHEi2xeLPD5YTUuUcJl77B336fQnlOe068ORNzBz3eQ0jxU5cfSfBUnH+2zZQfLF543yu96qe5wQ6uhGgHj8jVhBZLjbMhzjJs3HJIWX1B8iumMmBtnnJdWPmaZ/94AhdFci5iF19IkTDfepzuzPZNx3omrfjxgZe9fHNQxnna5lvohKncB86hYoNWqhk/Z6Y47Fu5Abm+kNPDwrwXwfzJvtyTT05EUm1kqWu6C13XpxTqBx58VAGu2Iz9/I5dBj3xarSHgG6rt19Es1g/pRr1ZNHZK/sdGNeMvnvIOJTwQaebPcaCua6mshYpYxD/YRHLrfcX2EvdCgp86qGMrTqM8om/Uopuz7/FzqeOjV8a7TaTr6kYDm4jVkhsuApx/oo5gq6h4/lG1qxvU89xXvCmcMTopN7A3D6R2d6snT/5B4ZJXYcqQcaxY7zlPuNN4LF7vHXTB7OZ92r1SvnaCcreN6KZrzWUT8UynuSdI+8buuYUJ1fcLUAcE4/tpljMsm5OB+nYL6gP8hatufaLTDOgfIfmLECeInnr8aLaWGDb+6B2IPp4xXil1L3s2Pspi+AjqiO6KVNpFzLgmU9/PiBW1HbTRSr3/CFTta79zPRGDsY+tXJ0tFaqDJ5kYvDVBTWH2ZV6AOdti3byF9cEquMsEmb+JzLoVwHgWqtq9hH/+OHMmO5yrEu7NN+keuBRZlqf21eMD9TmR+Zx9MRd44nktPyWeWqI0NcTc4hP/C0PkAPQg0T6h73asjUusyBfEKlbJesrWqjhX3PL/nQT+aBOZvxDGK23hj7r7D6VHCfue++7nfyRw51+KEM8+vPssqxfPBrVspadm1bDPIVp/jQ77WumB0JBfjlX8bNkY+dF4BFfPW/4jEuHAEWfGZxd+zM+1utt7YJkkvGM+vRcTe2zeYfKhegHx/4pP00F7glsmH92CZnkLy0l/Wc5Jtq6KOLr4xEHppUz6rl80x+67yeeWCD1RPybCDAPsCH+seDX/xWnSa5/ahR5p4q+shYx9OebjGHgbKul3yeOFnDzSvcR/oFCEhnPCheAHnA8gru7A6xPzTazvJ7RxSr7OYEvMMc2OAyiAuebGSTPOk+wSb/hC4AZa/FUQvshC4Gw38Wk2Sd3Oyz6qoZackGs4cc7rjraOwYd9xVjKe+gGt0w/l5jkH68uQj/fg7iNeMCxdFXZina/XDVWGkEjv/0bH+SuqDH+UK/QUo3Cdz0f6VUwd+F9ZPn+9C5foTsL77q4OyfZy+WKOhV9C43eD+y3+OR72vUavpa1uJr2OeuK9wuryu3fv8sc5DGL8bk4nkkfP9xBz/BXIogp99LRcjnGRv/atjylrKnrn6dMAxfI4Q5cxTPop+Nof4YZx1g5aj2nv8G+V6rUHsUg76K8CO/s9S/Pu0O06XPQF/Hdg34dVxixy+MeJ9AY1HletcNvstHL5vqpnjsk2vmIfPUfF67DQsTZmjzCl1iHUEwrdBxyTxtg0u6+BA1sk7HUYj58ic4ycoxxH7ZyHfX5grBtTtfyXiW85Vek5DulGs8hVkO0r8aDxoNiXG0jkw5yTzsvTlo+q9Nj5CYmITVtpZS9wjpmOUo5P6AKNcfL+2CP6kzvU97jrpW/qTksRxGb/ZY/VTduWOELnEN5TGOoKMKSarrvb12qiHCv2hBqDjiot3UF9GTOfY16DKHzxdJybQz4OPr0CkNWLEVhyfs9rPShjKdSY24svyDUrJI+TjYoCDAa31Lh2lx67HjdjFUF3jDukzDWvKvpU/c925njEmsheeUB8hrZMm+dpxJe8cQcLgM9/oAPbltad9vnx5Lb7OK0BHurVm+XV9UbV9z2y/jE1igV1/8N+iqe9+dJ2jfPKAYd1zaK35Q+7WxH6SfZ70Fdw/9xHks2b6HT4h8Kdc9d9+YNa60hInJ+cIX3HRxY/E1Lz3VlXAD1jrmVLHa/hDfjeGItW7nXUzBs7bBMRvo+XzAbahND0h8xPf76AxVI33rf/KlvOKUdGaq7WXX3kzkptjZyxxW71vnY2p53X1HHNi6nz//l201kTDfmfdjdQXkdhEp8iYTAqUozvzEdY3ZYJrmlckyR8/vFBAeIKe3icps4LocRE13EEwOwD0LZWun5DvOjQ046t925djoMdgbNfOywsvuEexPXw/xcOvfNeLC/6E9V5Dcpk6twB/yLjYuR/pr/t1+qW/vKaX9LeU2zbgiWpDZi3NuJedL5DbW/yne8qHm5s69Af+Wl8X8jK75Xe0QfzfZKN5ytisyA0kJ6B8RluZUa+35DbjxS/vcJdMb+3kDZ768worl4ZySV1nkx/OOZPtm5SS1/yX0VIb/mZ/An56wkV536zVRacMoxu/Lu/5RW/9kBO5+Mx15dwGvNtf+7qm4VSn8xeITkVUCVhLn9zssQ61oVf8uYnKF+5Iovu0H/qyHqpoqK91MB9s5EKPefwQY14okuueTWPyU/f7Lq8WpGeOf8rnNrlmL5wXlt2Pjb1nxlfyxIdr9uvx0XirzwE1nyNYZ9yZA/17S/nZ6yaw7+KPX9uZUJzCtKud15UqJCemcrv6Bk/2YPKp0/SDBvMXapzQ2XqmG1qu6myTVx2qFymPelnW+hf/ztOjuPM8IT8FpDr3o9d8oP7gUy18sw6QF9Fo1cz8GUti/PVPe/jbBqyj/Ppd/tZBMEJ/Ce8D24DQWYOTTxZzbT5B41sH40CeepiSc/DA6uO1q04AlFnG/h0Up88pPSSs9pozjl43ac94VNFWpNJJTuu6VG040ug1svIuVOSuvcbU/woO69hA3wjoukVb5tqe9xnlOp877+t8XvGUJ/oc3kOwfW1/xbF+yrVHMmDcPEudnV+VQ9qZQ6Gq8XXelz1hWAq01zmoUD2v8dl9V7uIcl1vq571EPz++++6Jp9xwNM4z7Gd2eNX5wc5lY7vHZwHlHukfFth+jljMF6XMaZaKvI1ZVWkrlylpKbrhcgje/pVegCbnHWtTm7Ja7ThqDXypyZ+VXwOOt7sFjrps8YjcyIbvd32F2tf7aA5dkHGEBmUew7qSCIHK3YBvek/CC8lkLyvqVMuPqJez7TPb8qseai2Vls1863+J6Anv13Hfv06SPMN7LcemPEoaPsaha3ZgND+LDOxf31pYq9n1kfVn9NWDjO/1Cdvnhvpfx6KgPRRvRh7vsH4+1tK3759L181zrgoe7kqVdlTbX45qEqh+LD0DyrqwK/XiedUwoL3SGmqHWgc6b/ydh+AvJcqY0wO6VNw3fm3zPd9lYnyJU/zJ9x3C9A7r9tzbGZcxhhZ5Cnto8eHY/LrYI3lV8PiA2XauTZH38CKd8P8GodKU+NYTfzlfATb1DEnzm/KgMTKA5k/fq/5z75NPiX/g2cK61dNDN32TXcRFy+5qVn2+Enfsg8x1z9YKyWf+WMHL3kFQ8O4ijcIZAdeNDi/BLgMwrVTVyC7y2dn3gEdnu6equ6YfbBI8wEFveim7849ute41nd78t8BPfnsRbN8Ur4ZC+UYMcnVa270Nzzm4whbMuZh+m6ldTOxDZ5Rcpm0/qdj8SXktOnAY4RmznGk7huTzXta3EjRWbJD/grYTDrxiqexHXlQ6m8kMPzy5XNn4ikj7FgH8XMFvPLF8SKPAB/cxE3cbOyOoGqusjA1L7mUgA3n6vmOxHrKE9CHL50UsF8+KIpOj07v2Rm2bIzn2Ac1Y137EKd6j02ndgNjB6ULu25G5BCIXnAfvyRgfsSv18y2p6+oiHT8NWhM9ROw+ROPgZL7YqeGWHe84t/x2CtipPMTxQo/dtZNo6mx/OhFvfLWgy9utCH2kL7WadzeY81lkfYE/HPNpGwdQB2v/flq2Z3n7Hv4RkA3eQO5/pFsxuJT2BYb23lNzfrGtelxdLyOuYo+B+sauZgT+Ak9oUyuo4fqK+XCQ4hPgJnnv/y/uxYTnbnqc27n4htV5lpzf2CPz2dgfOW/Bxrb+P7Uj2KO42cwYwdqX1kb8F/JwEuZx62SVWvmSU2Zc88WGn1/4v0MsM39W9qnL+VQPPd9zHuT8brj0dM1+VxXxFoU3ii7Lu8zLxhP1KiIXWvET+WhX9PoD/98sJgPAlbsAj5ufgp8UIF7l7SPEz1GkWnMmsc7fCQaY3HvEL+F0h6KeihQtvzdNvk6qN5ac+eQcqHa+QYJddnWWlj1ouCTB4EgdpOCa3v7e+IFZbGOT5G1J+qHExDzuu8ZzAORh3zvlM82Pb7Um0jl3OuSOa4d2235032Dz7kZx7T1JgHnGc8GPP8Tmn540ONi3S6vJoJdbn2h48Da+2uVrAGzr4h66Tm13sMU8CFoQ34Tq+DxsX7Y9jn5zsdEO/OB3vitle12IdfzzBE2sQ0SK/EC61ydOodeF/INzxRM36v6Ykg4d/1DSucBFEO1CccVpMZb2b1yfCB58yCOh+iKtZK7pneOg5JpWpmlHn77T1suinggAzwPB4ZdbH/9H//n/0XRF7OQhOYAAdqpgzPxr+zB5uld9We/1wVydmhL0M9Fzn1IG5v8dFNPtApsCHBmPF0oWz4vTslr5gFiCz86J2IzZaefaauFdRW/lQXvZBNPedJOTv4gYPniF1FgRpux08VYup/jlf6F31U2QOZg9uvM+5M+x/fs46dIvGlH/RNf1w9U7gt2XIQiMw+xBtP9KbBR4j8xFJNK53Pi/NAg26FqP5wTbpOHzwn4XMxcRpa4J+S3RL/pb0ltyLoEbPZPD3+IC/vq1zcCyMnNqH4qcXKLDHCx7SqsqpPC3Sci+/WF5775xWf6rBZ+VLfMKq7D18vNL0E+O+8v0E/isfFPavYfTldc0c45eszdjLHGKrzS2+NSuit5872Hbh2tBX3bMHL0ofjAZfHHN2XsA8xYjd/MMzsxksMV8HUhRm/EnurT/zuf4o4xpQvSqeqZ43nzeAJtW1ROddz62EgOr+QT6mMBfzlPsMeDRqBYpx+7r/id7k2ut3rXegaUHj9852Yben5wZv2vEB/1JnWydm6NDu8+ouD14WuwbckHc95yg3uDQhCj5TIw5IObfyltHsg8THDNZy913ZnZn8+X2Eri6gXSqcP7if0kTmwD+/daecrlOT/74J4j/sElrwF8a+M7odgbjnT/psyMAZIz5WPO7YnLi3LssZSEsSFPiLRaEujajV/d9Jcc/dZa92V11I6m+ifIuAjZi9r3BUpr6BbSfnfey88Qpw+C+FsYfmLzDo9xmvtzLJBB4S+/DU1NlAuea9dj60axy4d9uX7pb3hUVyy9qw7CB7GDx0+154Oobb/jT9snIF86ZaLx6L7Ih15v1luzKf74UXtWNj78VrH6WVh5sS4ZQOJxrmrN+dzdqNbDT83xKj1EhK+SOLm+af+sI3/fY/v0Gl45FLS2iKs249BrdNpVceamdvsgCDWNT1WmntqSm0fu0iPhKRsmgfSEzqmQuCHa0eO8XOe7XPacSbdsuT9nbpZfRPaDPtc3n+d+CBCtGfPyjWTsGpZz3WJq/WsuuY5NxFfKifQDPMv6nqnHA/9AuvD1cum3ykn3KZ5naqimjr39MYa2Xff5GodekyMXtLMfwecPycr20AO04TuCwfriATLnLfdQitdr3HMXzSsUI7IqMrYyR1Z+Pf57ztXx1sdWuSBrON8oGfDIKz8ElRvpEeP6QEi6jNNwcdpljsTP2qxc2uXyjY+VWe9nFvFmMq/1G5uHNeNRVPnTTJ4TjANzD7av6pMNYD7GkPfiq75iGrNe47OfuL0CBjFKfTr5Cp/o3uPTvucUX6+ynbFSXzY9GIkFf5700xa8vIH8Czh9/zvAyelNsWNV+umr+tLdQR4Cc0xOhM1NVllgbMbAOaYrfuOV//CfZH8Z5Wr5PN0esaJ30hNOPj08KWNPyU+i9ASfzbL2kVpl+yhejpnjmg+9K93bWAZnlle9kq7+NKsx9djkmFdfJN/3H2ArIu9GbLKHTHO1u/4KO57LxHA+3pvim3KkP2ylXfvw1j1JOqp32fEoV7+mb462jf07nDrb53AqbD1scoOCnmNK0mQwR+kXiN+0ucDnIh9cW47VNdXTTn22J6bsa6D3Wjd5Q0C+Vbti6rzDU1722Tkrned8pHfIYiMzvTfvA1TGXduARz86o+4X1xv2BnYEQ+ch+VQ98dz97TNzHPo0r8DjaX+fji8gt++1Rr99778LUDzlmvhV7Fx2TtHBZq3dpQe6z+Eh1jhYLfy3eaISXasXctP2hHeyO+YDmZMST+06MtefjC026J+Y/qHgZ3x/BdYdN8Hv/Ched5Ax2DmJ5dyoDxeSt018i4O9WqBqJdJN+OB+hcT/d4HefoxKY/X/A3w0XzxoCi24zTf29rf2CIqOgz/l/W6crrmwj4zrJce/YJwvfuqVmFpRH/p+0vJD2Srbt/aVX/1rCOwb+pUEviVT9ew5Ju9bF+o1TT2l//YJMSrTyvnTfKXResntFSKfekv/wruedwtj+tZclhgd6fd1ZEKy7ptk9YrtkvW3iwB+1H902rdQpT5DdH3COuYtn9EtLB+FGQtQj435WzY/m00wN2D3S82L3yck1kR+IHbyaa/rbMuUy0inpCsH+nuILzj9e4yplY8X1yV0tv/qZ5Pqys17wVzPH0G2u89dFJy9ZFWm//I96ghVDqjv6hM+ksvWQR+Z5zTz6nPsEmf0oZqLRyl/sjNGVUg06/LnAvgPavnBbqRbDqg7b7fX2PY+ovpBF8i27/G05stRFdI7VMHpc7YBvo5ZdGbT6IQ7cIzGAnwGGh+d2AlYRXSjPMnCbXfG7apIDx3IF3LdTNShD7/Fu+cibvGQmRNUb3QgiN0i7OoljYp55n3jyY0DRDblj/6f8GD7d4CX5akqyy8FXSw6H9rEIHlwbFQdHgvnwv8MP2NzjoNsaf58WAFfbFb2ga/ORlW3v0T0HvQ9q/MwL3qJEbOM+Sr1fqK52LniE102V4s1h4XTl0J3/Y7KsmxNpVekp8J46cIOyQEvOKMf7bQdp8ci8XzeLwU0OkeZhl2Y8/wxypX9meKDMv63X8rUsetKYdppQ6zx5QNnfs/U/u6UC9/2vckZ9cG4Vntij3dJdEHiJ5Ml0E832rp4dXYWFbvcKlSDqm8eul2Vmcvy/RLdB11out+yL7vjxoe6/aNjsn0uFcn5ivijMCVHwzFm26V1zKf6qh92Zd1TJz/ZFpFbKaPiHEqBN9XlRIj+hNpXliC7YTvB+nGcuzzuRCXWZ6rWlXorVEvzgh5Y8i/Q7gqxnMArfuwo78SRXXO+RvTaqq8FOQLlXCVd2jLPAzdizvEpT9sGq25zV9u30BXNs1AM8ZYGBprLtR5I4h0wHbR8h/cA9bBzVX7EHIcfPMw8N8Srl3r14F++68ieIz2s6If6kr2WanivkXsnblKz5uW1facfJ9IvJ9k6HW/Z1aLm6C5h5HMCXlHigfbQipv/KZQPvvucu6FYL2XvQO7sIboOGoolPy4TV/cU5qoHXmMwCD7itr18HPwL7VGxL20UFYOcFm/nZZtxDlZbea09fcPeW0etjajie42ZAg4q2PJqOyHpERfAl+8+grO+2kdcQXlfWeKtePMDXvuefl5R0HVfP/gQx+eLanfeS7eqGsMRm/fZloNATnhtnvX2eHDcgI8iWR3i+BK73tRu98wfPHnVWnAbSK/r2ofbZo0ZfeAgv3qhP8dzyQrh20d4Kvr6RQOynbzRn0H7PuoO5dLU7mUDYqL7pGKFz7pXvBc+b2g95VOH7bocLpDnsxJsqYVIgKrGOg9Jcn9kXdM1r12ndH2IF7prrT9s4Bfpc3DvVfuBhsdh62/gJnHoc/IHvsdzP06En/65rFh17HmxY+ZF33xu1ytetzXeIq5D+SxvOP+9h82+4Mf3rNbhAI4fDxvJB7DWvN6qMfIIZm4ooJdcEme1J3Uuylfj803u530o5upHp6P7gQ7IPTfnYrnYPmk01kzYmctgKgangwnbU0M+dbbPLZvxzBuhC7Z3LC+CnRv19zd6kz9zjh8GxQuj9UocPem2fqdmOZNRFJOVz9LhjSI+UC2dpGLxwrV5CP8CZv4cK+5Ik5PYi8k60muZWrFtZnipPyJxClNnje0nwOxwr9gn8ycRD/Gill9fInahgF55TCZR9LhWe1IGaK/fK9AQWqw2tmmp7nYInggMv45nmnWw1Vz5FUaITb5KcpxW3h7tax4T6le97FZvcpn+SNyyOQZJHwz2AizWkG2KSn/7mki2W7aHpm2FynwFNU99qerM6xGlpjFQeSU7cAHEAhZeQJjfvsG3QXzoRqrgGDNPbOxYH4iHfmwQP6W/fb73K4jPPuubXJcm8nRpm9DEbM8YV2AXOfq2ofnaxkCePp+6aobkv6kOXZixQdy2lCt6K1dmvh6MfujzUZfL/4H404c1fA2cJu4Dcwj9qp/OQtJT3uRHydxd/SXfSQuXxoD8tY+u6yBm5fwJmPeMC66wcp40iio2Y7f8YhTFhfPafsfKEz89Pvh2HLE3isf47P8cArWswDWOcPC5UeLm+iXk/sWB3zroH8cjOm5bXI6XKFcas/b/TlUa6PWYLBuo6qHITkgbvgakXj1ecgELuzp08xpmIL3B67w1Fi3LOVIOFk83o9Ve5w9yypqHfX6V8P+PsPKi6H64L132AdY4t40+GFXZXEFmjHXOiYY/RO0yPgON7mWcBqRv0hw0Th8Lraw5JtiBxFr14xDaxxMUt2XxP23xzd6x1hw8yahj2yR+U72h2x70LiZAt+rxt69R/ol4/pjmSSfIIVxK6MeP33/5z//8T/2tCfz4J/rDNooFYkOeQ42CysD+hy0g9Soiu8kLI8QF0l0C4tmZP+gVq0jxk4Jy64929KFtX41HYM99xB8FdcXx56b40Yfwasu2dESyrXbmPPYDO4d7LvJRtv4wbTv6j4ntzENG//Ph9lPEo+LQbmO1xWtn3d+kaEkCudSvDvE5UmPicQikPWKstVK0nKpfqU+E5ziorC8iQB1XHAVA6zWUS5TiBGBebOfkcudY4pLP/Fy/5pw6e77vbbYtiD9+qGjqH37WkQdLIHZJM3aB21TadxEl8Wc+gfwXn7Wkb6Nj22rit1z1ESttgm3ejnOS5b5HhvDLQbNCX8Acet66zflTPIdzPMamz9x/DxzIHbrjyPgBGRSKOUA/g3Q2BHSTuYbmCg0K1LqPeCHCJJsR9Hijc0D6ULc/AnE6ho7UB81FM08WyRXvHnHaR1/jVK+1yT8AnTXHndvE2f4p4C9jFBo5hn4GZdG1O7zBuj/vSIkdSG76oNBUjJZSbd4J6cRv67lyjVLtzCX8yNRuAvuDK6XMGjvGiWXb5TIR7jZkkGOCNj7enT/+gDHXJHXH8DdCWGu0Z9zX/vacGK9Ca4w4qvzzTX4LH6iA+FR/inyhdj5rPwl92+dRbERZM92ewdU/V4bcYK5Dk5/xhHXaBB73ls8+FDKmELul5+QNZIvOPQ6Ib/qIT+rxf+LkM25vgd8+9Kq2+eXrsoaqXbz5IT3nu9SKfPNTfZat9ZUPynoz1jhxYeUmqW/K+LVF5VOUOUdTD11CtPW+Ef30Q0f7eUTlpIs8delsvdjKn+Z4y9Q7+lMU/6HAcvenqhiturkGbNrlSefTH/XhqBxJRkH83IzxK1BfrSHloZJYDppzYqPXO76K73ONObR94L6ftoVuO5aPtLsqLHmXdDbjFkKma3zls2xOwjYY1Xk9lc6QPaF62jWPu8YH+gLkIN3yz5hMnNd0dH8Wshl2br/35V9h6MYANn8lh2Dd5BOfddNrZ1F4TUFGcc8ruTRZsg6AbeYfpS9nAT0VsfOaOc8H5dgRATXFaCBTjt1Ovv/d0Kk5azeSE4e45F8p7rVHqZ51PWSer8ucV32ONzw2V7A3L73aWNHwtXBfb3koVsYXcl7lgHqz+bCYf5UL6T6k1wj90QMAqK8XyucgY8gUZ8r+Aoj14Ef1GlePtCrXOFX1mLM+6yg/Gg90Wm3qZ84ozRDT9YI+M4nXulznWq720AX4ZuznXCifColu7pFOuwXSLB/KuftAcPltIn78gJe+HuCc/Ssu5Wz7HfvCW0gt8e856PzmwKc4Nkkcr6NidMrhp+5SxcJ6MFN8Xfuh4phrYJP779ijd0J5lpzsNMalbDWM2nD4BdiknxPwsLcfOIztnCvz+CPcuVcVp3T8UNWleBqXe4wJ+2N9x//eJ4I9LyYwx4k6Y8Q1g7ydL/n7nEkMw/15SfS/XLMPZexFjC2Ueo8zJK9l6/xcBr/+3/4//6FMUQhiBFCe7Vc47W3jYBGdfqYNSMtq1t06DIDLDcc5n1Ju4OM+YYBNpqwvOcHLhUALeSXuwsBq5lUohtr1kj/aNdDRmTHCK6kmKd2Bv3yW/oyBLi/8xBfl0h9AV7GrzmKQHi1epR8fNrUv+g0i48gFyBe8spVPx/P7hvyiZHf2X/puuJhAPyfC6WzFeJAF+AfS+QlIX2lex87j4Tbv7V6NuaFFj/WmUUoeepdr4cxrydte51TzgOXlt8ZMP1lbCVwBNzLyUpwZa9hJr3XOfAA81seJ6MZCbW2izKl5byGX7bd9ZQw1bn1+EdrrzDK+tZPxUbvrHAtVzR/ti15AO2MzN+npT/M+/TVOX0H8CaWibB7iAnzzAvy0rYz1k/zpIuguCGszlnnldw1JgNLhfPF4+KahKHErQP7VNpj5DFdXIOgctI7q0A1UOcHee/ZIkktKjel1ny3/twCvL6jKXQY28lrAh2N+gql3mZtC/qA7KkuEetVld4ZAR3L3I74fl3g75cLqOk3yribnMg7Uto9f9ceTW4dK8zfws30lN1vVOIlJreZCtQeUbbxKu+Nrzy/BGdGAmzyv87Hh9cb8eI/2dUSrpBrz3EIXOX5wpbVMvX1ePFeD/S3XGhgKH7Qf6VXdaw0dlMjXfOqOZ2Ov1crx3KNKzreQOBdZ48mRh5X0Qbna4SM0uq/FC/jd8+66x4lgzu/y4ZLzmPGlHyiAN3m8guLUirzv4R6A06P6U1gxH2CfnZdytm76R57LT/eJbylkfbxFxLj2mzDvK56QeU4Oald12Yz6Gvfxt1nyISvnhNd0L5J2cUPnJmB3thOHZo+JmkNR8yKedVqh6jf3L6HcS8HnFT77nmkgueSDzsR+MO8+n7Y/g9M2/c9cZl2Fr/O8TDw2JS1SP7SLYsC50vNwgLTdHcbrdc6s/3X/QFyHrvo37QOb13FKV/l0fLMse/UvvgF5+8No2dbSwt4fsODAvhqnpdyLfvvtu/PU66oL0seMnfNTtX1sncXvvRQbfY54hYRjDVSRewmxIivE/4pTSD6eN7ehWkn2q7ZEAnrJHT97/W0lXUML22f8MpfF0zm09QG+Mm74R1+8kWuQHEFiOBdfDzp7x0GvGvhmDLOWgtilnnib52sPgKcc60U9OtWCZSplxeHX5PqeDb7mo6YwMeSL9Vbs+EpfvH9Z1yGQ00bXbd8r0v/8MXUJtCelj/O6obwL5UklOvTNq2rr5dqletknh99///HL9+/+ocvlV2RLtseBOh4t8z3GHl8KzNLfV9DnUvlHzxnKLpUC9msu46qbF5QM3Zw/K+8i7JHBm3lqHh58IV33IIld2Ov82q/pN3ECZ1MgMT/JWqyfwgwIHJTa5p86rzDyWzZOeggKn/hL5ycxUCzA6XvfLBosWsYiF/UJ2Q029klNMXrhvgS+a0GRA5rkIx+NdOtd/5LztAP4BOSPvaT1Vlk5tz4uHXiB+PrqxukRmH4RQv6j94F+sPvwc2A80ieg8WgKIo1e0roS7w35NB8vT1ltu00C87vs6xi+XuHW9/YhaqhPbAYHf2KuLcUVXflEoc15wIazzgX0ZvuA/XRjwL6d+xhyARl5O49nv3NgpHKqLd5VEH+XcSsQL5vm30P5r1fWEQ84dAPQacDWnDSdEG/q1FGjcLlwgqdxkTfCa46Iic5db2LuTxlvneOd21McwEVwU+JsutrNuq8vjlUSiZhviV7gap+xeQfEF6tqyAQ+azVCVXdbdsoNriTe/50oQpcjvv32xZpXEeeIzhP9AcrvVdaNii6x30q3yiYeINXKkx/Fax+/6D/ScN42mfkIbHReytZ69oPvnecV0x/12Q74ui9raf/xb3ujft4bWK7wUso64rpUNA8Psh5UGs0TygfrA6pDnPYr3w3zwvD6Ea/bLuLT11XGaP2KWL8rbucDrfyQ9r6WWNeYd0xb6hdUcz6QASuOcjG+inHBh2oTyWvGfESJpSO1zwKtMWr9WQ/ocw6/nA/wGt7zLjlrKIRt0UdjtN1+Btw90TuUnPVBTv7w4r1ax1N+zbLr1uHV5ZcoHb5ZxBg9XasS8zJmReKt8fjZgfkcFW3N0aoXn76ufqK3k/kI3kPuNicn56virv7zwbD3IO6tm3SfjVxePs+HfY850Lf+WK8VL9i1DXihMubdqCrjobEZOM8B5zcAO9Sgz7qmVv3t2C678l6xfX1q25Gb6rw2y2NapPyGPqX3yK47gPVqnOBFPzYTyp01retM6RXhYtVPEKeOfKb5FOmrv339yy+/84dfqz948LZc49a+wezj2zEVkNu/+g0xh9V+lyN+ETMGVHafeg2H2r8JdKm0eLOefHEgbpnWeJ8/pnPfKMXSZyy8hxWn3vi1PQhffLPVTimcI0cQ3/xAkL7jY6HVNg97zys87MDyWxRd15P3dLqBDlg2/Tbv2bQ+e/5FGm/rhbYffw6gLE2vkZIl/vLRZHs5EIlXSD4gPk/Aj99XqPFkUeEUJ3eDBPwrwHYu9HT8TAyxdIvQlHbJU38Yz/UO9geFTRNEWnTEVrvrwE/inKcwhQ+Q3tDBW2LQpzl+iRSOTohj4mTD0bYn4WH5b09pB4w5EL/9o4s9Djhp008InuR1XFBNjUXn/TNQrBdQPzrnRWPtUVd/M/Hwhq4H4coT/wVuOu1TMTqXiYzDtJn9iZ3QcukN/bdo++URXyc9AM8d5i3Spx/8L/6HjcEXQXJw3pvcNnz+qdYyoDkpbL3PQV5cuLJxTlzOuQOMlO32ec05nosgyfFNG37aVZw9roWv8lzzWEDVffX6M6/HRqO/ET5AFf3Y5EILWed1DtNuQhHb/zugo/HsfORruJv+n+ppB6/4wZbT2uMEnO+2nzL4el8yNV9iynH7NBLECzXjpkes3CgqH15VKlOtH8dSjHrLjRxy9udHwB4y+S3IB/tYX+cm1nmDcckcd49R1XzTrxvIa67v4FQ8BrrWivtsk+sveOdXKvJ53zueIP3OebpNXhcqvr5B1jma7zjUPebOEcycJ596+Hh1vQnX1bbv8+aoeLRLx/sQba/j297m5tdovfTpLdr1Ezx+5eMLN09zt2wPaF/ta+vq1wuQv/x0As820XFMdmTmj9Br7603e7GfifKoMYhvSH5q7Wpd9DUfPekeUGyCvYCicg6HdI73+V/yf/7nf/Y5+kyfQLqqVHn0Y3WZaufpPGpPgUqPNe51HuVnKA569UJfPqoU7wuoL7xa/xObd9D4NeWe3iNqVIQRp6h1g7vu896iuZJ/x8DPhGJU6Vx8D6D7AGyK1EtMfq3xqhsCfVtDfurVOs7l6nfDfqHoJIXumeaC/JMLWHw3JdNYFXmuB8jliI9lp+m2Ymw79/dKus/QWF35j8BXrQl6LztYvHG+FfmLI9iPzw4dXz7RLYjPuuy1KeJoXaOVQfsNbrolW37gIxrmgtTZx7de+hqanzPlZ8A2zkP15hOHX7n945cfv/z4s+6V80ORRmLF34zXLCFxI3vC6SsP99b8ibtzh6fP5sO37n/VvsfQZ75iY+712QLpnvp88wYd1nBo58YAqR/LxzPKwjE52t59STx4+Eqdsb3Oo9t+YAr985//VBnZNUfPjWWvEd9fUueRePUiosr4qeaC2updHdWnULo7+2HdK8LT2L6Bz0DhWVGD/N7HwtR1J3cSoWd8GKCBnyxW8M6aCyILdlHd9OYE3oSPn8sBPA08fi6+2fReIPYsBMLHJoB/tsto8VRu8eLjN7LFO3xRX+2hF5TUZestav4nuNneqHU4UnY9iO5lDg+Kjuy+SI9xyPhIv5DyBPz4D1R/sAt/8p6APDqpm66yR1Te5P687hpP8hVj+0/9qX+mK38iOp9i+yybtov59HPPm5feXoJ9wBe4sZUNxP/2/cZZ4WFob4gvfK8HQ91OedYnT2uwD3Wv9wjk8lfHfEAuM97woYNqxy0d9CbhFsyYEyuP6Bdgwd9tRVEdWN4NYfum3PXdDm/qJuaUb72N5AHOm5MN5jyUuKoOjHHpPHxYZn+2i2/tK1VfZVMbCSu/5skndb1dEdaK3Qw8+Aaq6JLna8RWGPrTp+IUkXPqQfTVnxdAhw/ztm1m4Y2JYP29L19I69W+leNY8/ODQPegeejUmqxzgRsdIPuD8I9d2idu/a+mbJqduuwrFg3nZRK2C9XhY6cy52J0YjLtwahecPDLavk+CZAnN/NP83ti2spnjfvUP+uh3VZVUEzlxXiVrPnGtkVn5T/4i0YONeJaayH4PJz5x/d//PL9G982a91Ma5exn0ksXse84GwX4nvSp0AT/XUepcAPfW9GyhKsGPkwYHbLX6HUNN/dvKCY0z7+QzFKrL+L5Tfo+ItXYTSP+lACwefc9LcD9cm/dMpCxydYWh2D9225z/nkoQ+6HFGC78rS2cL3WP0qyKfKguJxLtE3fxhTHuPDmGKxDvo8CMTHCy/qLUsf3HABHPUO2eYcw464vBJf7xvR49zTfsqv0FS+/hA5AhZy7gL1i9w4irdkR4DoG/anfaD3dsVW7QriSyZ5339c02lYR7VLrI07P/cze328ss3YcQDrqipMO/TmGGW9U4LEsU5/w+r4gYsf1F3ziU18Z5+NnkiaO8d3sE03Dvj83OcOMQI+I2dtPyEPR9j7mF/lu67nvDu/8BMnWH1BOWWDevSHyQXbPowuC8zf9Dex7TpmvWZePh+wNx8d/On86Day2F0I++JrXuV7U420/tYgeowJWDk8YI287UfCX2DqLoKvg7JAgkVqS0eVFhpsohPaVKMr0OmuCnKiDiJzKy6taFn70bF1RNu56rlhvOogZSISY/sCqg8/gfy0rajzVGY0KYOSKdd6PfprZWRUKYPoxg7qKAhdtIw2h6TVtFbrNnpZuUGJWdVO4u3k+ebwzj+JxQbdZPV2o3fyyk+UdjmlRFlF+E36UNfrSqju0V+PDQYQiqXDetRPVziBemOFB2ZR+hqtKtcYQ/AmYIQaqnZ7i23b7F3X+mi6oPtftWVTFa8n902bKyV5NUmpwSjycj9Cpaf+mmSj+oZDdD49VovKmzftzfPfcbDMP7ly/SKrEMwj88JR22PrVKGauemC2SXvPNI/80uvZJCmk3rKlgWYL9vSyZwHspNTbCqH7tviqy/vIOMBGTXFa6GauoctIhfyEFv1WoMWXXBGzpQIbaAP/TqqWX5WrCpCYlQc5jQ+kgOx93DEwjch1H1xpw5taGzKr25eVW/HjfinTHsStlfiBs+/UuNdZM/RAiK/HWhe90+jseIE1N3u5dh7VeWpd9AC9SV1Aw6IS8VJvJBFDc8FF+z+rLIIJ9FVT6udHuNe+cAr4oHkt64jE9UbJW+UPlfj0XLjytt8YjJvMMy0z4zDa9hH7Ib2qiYm88/+1HFGjskDvmisEztirbrltsu2rrJGtSYxtAaOXwlbdkH8VdknIKHoqWLC3sHUXnm5uanUXEfezILWWyF24V8gYzR9YBUfi4eOMOWRcrCaLA2US8ZPL7dbeC0beMo+iYiVukg+4Hck9YkB7qxqDNkOPGSWrfEKyesDylZnWzacoab+ldOQQg8F1Wmq8F5kKbreo9QvuVamm7AJFedC8CqeiDYlFXxBVf+t5kAszQ88+2QQOFTyR7AZU/SZj7Umq26HLkWWaZ484Hixr+gMLLsb4H1NGvOD5mEeutbOPN7QrOruBX5Y4bUZHQp5pUtFO3JB46XeGsTrMuTTFY0rSW9ZNr/01no9CH32zieMDMoH1HpVskb9jb/KOJPZpbzuCV7vPu6g3/oVy7LRntjnp7TbwJYQfrdvS+oo28yJH4TYAuxa9YkPmNX0eQQDqnrxdV6ZoWu+r//Ymod7Ee5PXtPmIW/AF6/8Jc8SO14Li/TZt2onSb/V5rqbdQF5ny9XMD5mMjf47M/ZV10FrDd4pf+r5qLyLZ+I4EtF9WsQmWETPqX8sIpk0eNZc8wDGv4GS+caeRu4usoez25dsfU9lqqNuvPZfbcvAG89UFHduVm3riQ/eg9t/Yn4XHt7Hy1dfNWbPx/8IULu+1qX/Mq0bPCXOSzCahJgafVZdjkTMo7xv0FOYnZ7Y+pl/d+0+tqxM0gMas2vusaz+iEtZCJi775tvmW+B656IfP225q/v4k5OCv/ovA0/HOykoktlFCSsih8FbJ1GbtCy1Iigb799r0GqDfMD+AB54LJojXZqck8x77Eb16n2mXbHX50IG9d9bVtLz4PLFnpP+nBW7QSIeaGuMhZ7GgtPzu/TXsBovZEuJnkE8Q3bLN9ks+mwSvlOh+XXXJ4ijmpjEVp6wNJOdjyHUvxkLVcIQCldNuIusBmhLBGISdj25QHVwDz0SWgPqQL2OSYONsg8yJfnZMzgTwrC9WQ19LzeNY4dNv9cYRcVMKHt1BtLH3ura6ozPmG12o1BTuT+Iac4STw1FboDacmX/ogxUFOJeqWDkAf1U/MirX18NG5oHjg5GGrv7zffgGW9rEvVsqLN4G16YvI5r1H7KOvoqlXkHH4i41jPcVT51WLLireV8RWz0L5SbRHsueq9OI2N6ZpJ/amyMpH+dnnScry0boodmoLyuvAzjtrLZhrjnqPgT7EQ6f+hnM0ynO1PS4qswdMMAySN4m1c5W+ZPGFQRN6XfTbButSMnQGBeXLccpnHxseP+1rkDh9FL9TUrtGpfRq3Glh0xKAnAjaxxTb6xfQegWPVeaAtv3SevoAA2eT9QKdn++CNTLmntvtgXAZ+92mRl9SL5yl/A3SfBVa7rzgdbyq+ny0gqz0VlSs9MrltY+C2SLNm44GPgJkSpz6E5Vy0XqgVMSQZFjW+tN12jfOPgf7WvUETPpQs2+Q05ZkDWRB+pB3CqUrhtvEiqzeRMT+gwcyS7LJq3Qf4L4fuIPoX26UDhAnR1TwlDWSsT3HSWNVbX3IbNkaY7yN9iR5p1TdPnw/aJ62u7WvtD5ri5gl32Ud2n/7PrNqmMzzyWsSneVJsCYg93qlGYVuTzsNoUDlHfXiGuTdJOR3XieQZd1Q70rr8uZs9tqFZNXHBnURSho/xsIdjJ76pHsEe9Z7z0POgbQ1P9KCf+hMKr4fPDxgrFE0RJUf/6mJUWFedF2qOtLsXfo1NfWjaUD6JdOejS/sip+/tZW/66nxKUHGFyX5N1OxYZpXw4JN6677PensInBErz0/KDDJpsdPPr8VH1LY8Ilsucf3qDetvAuKV2yPi3m6F6kG3tiO8kBGvk5S4eMrnHrkMXOxQ8+TtT3uW8f8VTAuGoDOD3bxWJvTd+pqlzz6rGP+4G6uwdk7sh+pbGgeyn4tOyqpDzgOfVAYo/SKuxtFpIKuH3hYEoj//Zv+05jWpGKzJmtd12Skf4lgeyeTNfyKrHNtA9uFJt9v/qzCWPvBxqTweNO+UC+tnrL1cJMzY4mWc9+E+45Xpc5N8fknGeMPE+OoQGvpA1XjP88J5KKp56xNwjMxrzWuzEH5V3b/P+b+9dm2ZcvuwubZe59z7qPurVsvCVUhSiArQCGEBTjCAjnAxmH/mWATYTtsA/7IF4chIAQShI1fYQuFQbJsJKFS1X2d534d919rvWX2MeaYa+1zbgncxsqZmf2dPXPkGHOsueaqF4p9lEwUC7RfEFCCSjv9b4sEEoymPtp1/HiX6+nPfddnzJjg56NgR2z/Z1556daHAvmjzvqoOSW8HoeaXc9YJw7Jj07HfI4XQJu50cfkODoGkPaUix8oiy/KPc6+JYufnqsPwdnGFYiAp6Xnj0r+NwpOJr545CPyWOOrk8y/EdxlocSU796gRBr1c+P9VaGc6mi/di3Mm4gZh3TYANjcoFfxRp8L/fOQmxL0RYQtiPGLdQf5U5ErtTlHjvS03bfepnPB0G+ceqNukSeB3MJsNxRuxaG1PEqAxsHGBSzu/Qhdi9+P5Yzw/ziAnav4J86+6OsiUMV9bvT80dnYgZY4p/7sM48p8T1lwaanmG87ahau434OiWXb3HY3jdptQN/ja1pXiTOhmM9exBp/nNszpt/lo2Ab3Zl4wi7afvO+ZT76ps4BSh2cs0gtXyjEp/T22rhC4oPPnksdmsft8/vDsKOkTkwp9SL6LIb96qa0YljyJ4QkvpuKz5aic683kTxQp1whMWz+lgsPwH/PF0NWrhLVUa99dndHvhFazkVs6T9ilA77Hb8VDw8c9u7G1TjQxTrXM65l7iJ3LxtgJwU88lES3XqMQ0w0qzBW5c/UhennCmjk+sRvkJn3nJfYzRsF2Zb9+7jlQz/1YtJjSLbLh0CiLYvttk+8r4iLo+mJW284x33Dgsa0afAtU+dGvVJksUiyyTkDrV68VzR9m1iIrTuf3wYX+nQnrSTUp2ROhKpoa67odswUoPirebCFnRpjNeon3+fRZcj9I0XG13F+CJgJdPg0AXOtN+6tv3NShZ+YVTudwmiC5IW9Gvt5SHISewjNSx3orByffCrfVXgjKtuyfzqaHnmgN8s1r8kVVM1t71VIL3td4ivF+5zt6ZVF3fHBFyn2qoD55z6hRTZosv1U7nIOpgB0q7faweQf0HRwtpM37gE0xTnWwBV8vU0ejjjEVj/xt3zvcD4ApzhQbzvOjckl5UYh5+gZGu+KySXBXI01fshF5jK4kg/0nlDGWb+Wnfrn+hHgcz4C5e0BYkWxDttXc2O68zBLkH4+6UM520E8PBXsKUf0GbXXhQp2+JfYFnZenhrMxFmOMLADwupu260NjLb6bDybX62lazC53SzEV5J4lN184LaTglz8RTd0sPWoPZmP8aLkkYzOEbrprCQjYa+BfWWzUEzf3I/hKSR+tWV/jyNUkJsXsORTtztdBB8AEY2vRa5iFKttBoqv28GjE/0AyWx/vAH8NsCHdHptCTJ3tHM3jmL75O1MrjCsJ/nVr5xaSn2740LMGpPQt0bm5ClobktO62bRTD+MR/FwQwOv1ij8aqMHuNEl6DVHqQvxAa0JrqrwW89scFIYLg/gLrH19VptxZcYTVQTI4vcOhmL4lvF/cM4C/TmupJs1VAYL/IZk93Gb6F50eYcfLt0mjiw7VQOyoxlpqDjNDYdvQD9ifu+XtUOpn5iAGddcKBF787HRR5Pdq9kYgayeFWQQDZ72QS/dclQYjPtR/CbS2S8zhyDS9QWD7r4MOB77iwXH+Eb03culD4vPH7Z4OiL7nNwLPaPuM3f6z21xy6UAdso2RZ3tTvZYxIbdhV3yxC7G6t1AHLz36UjtfY9EbFzr4mPmY/k8ckctcwElMwf+UfftlJjU68tl5xAi73Ipn9E7FxxZ9wqIork60YBf+uj2orRekuXo+ch+V+2JpogfneQk5+q3755o5t39mMezJAP+eCHN6R9o+bt1L6F1p848At+w+TzsgyZGJSq4902tH7045o1wb2DgHxLn/1M5NqQcxjUraV8TT1do2u8GQJ8/sPHhL2hR1U9CZPHbWdeixR3A12ukLouhFzNGcejcdhPYdgMLfloCfln/qmR0Q003LKN/fdubkRxQA9UFnp0TZNf/Xg8/GjMVWfvmuPwveYJYTcr/g7jbx8Lo8l5kHGhk5jAN/pvcEfAV7yZG1CuyGXyOGG/NRbCKR3fuzE+/DDftrmiVdxQmzLyMNcAOIyxIF+ogrDSv8BH77Ftf4k9e1cRbG9AY4TmH4WKvFx1nC/bsR7EJh8WLI7/BTOSuW/HG2IaH2KtD1jf9DTOJquN/9geOOcj/yb+Lk/47XEqjhe9j5QckvBlvzqKi0ZohTs/T2DGiZ73jmPssTdltSdyPLiubh3aW3fdE9b6kkyrz9jVPv9ZK3G1TBAfC21Pe3Ydi4/a0IWewnh5854+yAOJHWevF4E867X798h1bCO+FIgofp/kezbta22OeBBLLEA5LtrcT8vibmOj1jf2D3rVjpxcn2KGn7yfYTvSVgGJ/6hX7eozZmW96JMnM7Sq1qdhTtD55ab8YEtt1bFlf9susbThgfiypZKpC8BRyvFghmjjWFVsK9DK9drXHGHlngAg7UAcpLGfEjXhEVogsu5G6RiuZeC54C8+3VZzIfJeDE0cCN8yFwLfAcSw49j2KVcQT8fUA0xyVVW2qgUcrxf4IyQvkpENG4oOr/J68Fkw+xpSKi3mNqVtctLqwtwL5VnEVppdLvGQYTzD/pVBlL7wfKSP7eUJ94TyMCLxhbY2dz5hoyRzg6nT7D7nE99yMJiaG+ycdzZIbZIYLbJ4sKtsnTh0X+dRHVyYkBE19Qk+51wsU3WZ89rcm/hE1gvyEVDmtNHX+kHPTg/2HxeZ+FbwXF0DemKkkL+DbHX8d9zdX7C8LRS+dVzR//aIHvk4I+MAcC9lup5AZ8qeY6OfPShlAlVuHPRbQb3p87qYRXPe3jOfR1xF9i1RJmwlrz58feoYFP9sH/0Slt5gF5mH1B9x/utjpR+41y14fNv+0c+5ewf45Ek3ZCaVsVar16Ypj/yU3LohLbb2sCrB2R2S3IQxb+SHOdLH4zs/op1yQzf7zDwvGKO+t0afaOs5b7kU5Zp5GCWAhw5Rem1A7bEU3AelR7WGSY8CYcs/gnTL1yqPoFg7B8RKLolXKuWn3eHfvORi26xRdKuoslE8VCvf6JnRe3PV8tM+9AnUlh1mOjdNoEqREnUDGWRZE5Ev+KYb1hRuNH35GCJFUf/wxvoDwHryJxw9fpVpuHFPYUSRr7EVFEOBXGvt0Z6aSl0fy9fOix52oddzkWNi6VXRPc44fxA96/i6ybXfTpJXyxzvWcuo6NMHalNH50mvA8s4hiUP0EGe2HYo289zcGgb3Zf9Lm5vHsC81q7Oi10UWx8Z71PFwcdm0wbWWCVju5wb9FtNefd30LSxMKouizq+LaJ3jmdCY+51FPiTbF7jYNeE4/Yap7qmFcG14DYclVJOboHelMsg/cRIn599pMc66q5UZEvHxhxn/ICr8UOzfh3MReNOElaV2COfqks/b/h1zVE555qc8ucnrncpn30eSr/nXfcb3dY+VwfxzbxNQDPdtUqNZc1lhXKlZ5RteM3OuJadizJBfPoTmNajWmNX2030WOvpA7c9vpB9XfI4tWdwFE1zg+tZdvUs7L/stm2XZhbwwytxKK5maiz1s3WiRN66GWgQUqZxwNZ7GpHzOsgvmysv9WL/vpdxjixn7Ph8Xd92AD2tOvgUxtQ6XD9yz7NsdImdx5AV5TUxWYM4Otcdz5UtydeLY/Z6/ehf/9//QcX9jQIjoU6GF+qFjQVtJid8dPE0HXvY0klWgeZTIkx/8rkSJ5++AJwB3dh6IPSjTv8WqsArbTaLXASDreMFRp834VOmPHTfJxSnD2NhBPxwUib5+JBE8eHZn4w4BuiFlfxiwrdfkQ79xLfj6U1mAAliCiJ7r7tphn0fcDGnR50N0UtfebjAWY84oLFho6G4qkzt8AEnRNrPAr3koKqZD4Av58H+khPksvlPJFaQetKeQiSQvXjASgjiuXiNQNRYq7CWypnaZ5/S6bZGUHwuCC+rsy5urZsLIzYiWwwayyY5Vg7qDbcoLQ+2773mVo4POJ/z5Not7xFTZ/MSQ/ylf7WvBEgSM5j6tCmxhZNuCeJXPWnIvmsbgH2pXt1pkFN/rBrgw61zzMn9GeFPzDgV14UMkWYoV4jOnW7p+M1a5akWRbJw7eMxkE+M5/Nj7XU9T1xMaOeGw7IeF0XrWXG4b7uJ67gfRsZrzjJB4gHTttvnNWjYVufSTQJe+tPD0dsjeGyBzLemct1GsL32etGrWNg3VwPMFwidXC6JoRco7qKLGl71ERW99H2TbFbOlyvM/VX62/OCclU1nDkH8iUe8dR8DVtg2nbMh3AP4rEre2LYZtrBymXh0ZxP2K/lge1hgvWFL3ULoXtMZ0DXer/gEY/4/bfpuQEL4ivrAVeJy3Zrrkq8zqq9BtrPjtey6c8Ypx1sY4H+hGdQDfP0Y5nw1jqM7vDh+xrrnG0XoWvziW3Gl7bO1fa1zo3STRwg92h3QCQmsZ9OVbS0J5ki3vIfnRXijj8soJgPlI15vZnjwo5+T9PgkzITOQ8lV/HNcdkO+UBu329qLdTBDb6YRcbOinn4F4oMb69n892vmphl6Gmghgf5qR9l86T27va2WxuJC2zfx3MoMuTesRDb1GPOGYP7WWt3Yy1Mf2ec5fE33Cwgd7aTuUmurnwb3pOS3zMYB/sAvv3b9baIvfisNnLf8GeqmufiNV/7tmQsjq9aRXrDGCQ283jjeB+LTcLfsvmkTMY+z8GAP50ojnXRKcCPTGi2fQQ05LC7dexz3UMVSfNSQN4PvV5p3P60YtllvZ+ukfpy7TJ1FQc0dELDvN/Lel7fvvW6ZWz5RKSib3HtHaWD+s6Jf1nTHZ2j9hXZ4a+Q/h43xXzJ1c++LpgnHeLudnT5ZTExc1+vfWPM/RW0Z+xQCnTwodB7PraNPLBIsf7Oo88/1pVtCNWUvIbCi31YhLXs6xsyj2BfuZc+AnPoZ7z72r7jBPatpnyuTmGOccmXjN4fsR6KP+9JgGx3e15ztSbU6zXxYFi4Qc06/ooA/M1c8Or9rfxjq2OGj54ikCgv5mkkMJ0wKyso2/xOINAgwbXnuz5YA1i1qg8G8V8V7G1/xrkfIL9hPRfHQ+Fb9kkYewaF/3qhb9GG2WACPKnUm26kv33hNq5thhfLJQa3q9zZM5BhA8Iv0PjrBHsEYmuzz2KO7QzbIbAmPIHkVzmJPHGOMpE+onLxZEmeKM/gQiT6l6WPjWN7ynB8CCI7Nz6a2NK4Kd1W30wVqoXi+Vz1vKMPjczR9gZMR+wCXvMJEW4C8FVzUhcg7GT9gJX/6RCSybgpYP9cxP4OsOK9vWM5gzjveB17IH63g4zvKTz3xu8qnudwjJW4Tof4zS488rHWxkR12SP0gIQLbF0EKMjxpvJ8UcKR7XQftL9L+wVIeSADIuOauXDMcz3NIVyYfBaOxXMx40r9GMfcSb6L7DR9rvvnkPnTvAz321rGz3Wh7CqEIViQbtDN7NeTdQY+ajZvb7jwVz54M6+iw17oy0gX5ClLdhT57nKM8ALYqpytm5elgXL1TmWx3Dog7Cs4bJ8DzhPlu8F2eq4G0qc6sqpzERvjQexgrxW9drwHHcbesGjr1XHmA1uyH/ERoWZNqF0yXas9DvqsHdq++Yu1QvvWvUHuD5pdnnqv8L3KU0BGctP2ALYOY4+P9AsZ16JRdVN29fMgjpLTGzf2gClHu0r2uJQrxEdwvPbuHAXp2xevdZRcitD1lUdyAtA7Y9npNrLEnfmwUFdFC+JXusiu+J5BhcIaubonJF3HvG0f7LnPXQOvoPi6TDin8PGFXd68wLmP6wpPze+HIjEtW/WjvVRE3jjSYA5c/MXyvMn3+tcaGTHMN5DsjWvsmbfIypf5QtX4V3eKbtNbdkC0KvnEwxUk0utDPkTbc0LRpwOq5LxeJcEU6D+HpYe/0z6hua4BLf8cVUfG520VJb3no4RVN1bzIi/yxzmA7UGLPjV9d8wjzsiqrh/uZ44+uV/ynlIvotmHeZT4pCiOLgYy9arzrWSGT3jWK3l9+pR5eFXvI1+J+1YPkTw/W+eM7dufVmyysDsl0a0L9HDPPmy3O4VzvrT+CzNfxu4nR/cy91Cehtxsn0I7wDxeUjbOfiVbNF9D5dAaVUt0jO+cj1Y+FEguzpVqzPLnn9XWdRhVpOUgmG3ryWKTWRNaF3RQhEE9HQXmHYvljsVhwNNrF8DCLRlOCjMXTt3FpzryymkVfJ9xls23I1ueYNkg9mJKOSPjNxiTkyQDK6Ge0DwJV9UoDb+WjfM4TaeyjGEbOkZciPgN9bRV5T7kwS926wNOpntc0Z5H7E8sn+vlaRxiu7B3xjRZI3SjiLTPBz/iUKvb9AeoSHTI3mUsgzZtliziroeHIS7A0wXgomBAMinuY008fpp2yNkq2++KQfL+5MfMWzRcDPjYFKXlsZLzUxcu7HbxzZO0ql8XuSLpQkt98ck4QMgUqctTysQVrShFelQOGASiuxf4FeEhz4ZcrPOSfpV5c/9t4PzSOJXGzv8VzNs3AZYH+809N33Vd9fyLUNbZbWPtOqV3l57ecAAn1xYXqwxz25bxbYUX9Wm21Zknwfy1jnXmDjaIe7jYeqAOr4IqlUGwvdN4Ydh5mUH0TXkLrC8VnL9OAMa/KqJRfv17qvcwXz+lAh+3E2oXzzZGyYi+6jYJzV9UeQLO+smAxEawCKiTzsptuMakDKN7Vkgk4KOXrsUvJjcHiDCXK/3WkUU2daNndbX+A56Iop3h1ZNUcX6Vjym8Qsa30zvOce/H2JGSeRDTQwg60rrpg7mgXAoahfvqfLBsJv1xkN+h4HEAS05eoSsleDcjw2wfJnoUm1p5CnhovkIHEUfHROHeFWd5c+IfOTWGE+4k6tDEZUTvfGquU0JHMVAmZYVAmumHipVvmdRPhDmp+M5jy0Qv0j7+uw9QD4k0D5Pegng8Xhd4CumKhMrxgtMm/H76OEPsKW9jqG4bN4HIWqznCBbD3gTkePZCmFrHPQ1tpFPuuKXHG++qubev2ZDdQoSfDJEn66wikqw2m3W2e5OMLrMMxlLgam9SrX7V4CXe5X03dgFkt4rYRmaHk7R93EF0aVIJ+3WqNrXfOeF0fK6rx+WAcjxqRCwYrsALOtV5yqh8Mc4WXt404Fe8/TwrG1NIJeYs/7kote21n81qXPOGtjZts52hSJBntcDgAXmRudyFdpg22A+HPdTUFxVY0c5li8X2VS7xy6bUtMYdPRYnvMzYZ3kNH1APza37SB60SUnGn+1idVflCtJXgqWfYzYcXkEeDuUykG1dZ5ysuvH8zot7HFYn73+PIfl1bX4tNFh/7Rd8VOrYM86R0BHhxp7NXduWNgDMBNsOq+tXAUZaNcliUInQD4L51hKQxKbpt4qlnHMI7SF82TviRaXFzht27aC0I7F+vUjeILmyWg9+6Stiqw0HTnnx7o7Xz55vPisx0v56vgAsvlNdOSadYjhgCLjP2zHb7tHPND/ACS+CdEexXRCYlIIQ+UpbTzG72Esown2SLtFR4RwFkHhrtL9zd9yG603Is08aEwcxDjUYkXkUwlas2jn0k/6KcijVG3RaFMG7LvOW98RHIBkLogTSFLyNJ7f8Ni8bS2b7VfdcXGj9nXE8UrewXaW4gF+vY4SnPvfFqjiV74JnvIEHOMRT1LkwI1lWTbKp5quQeo/DqwxPQHYlrHslFe7+54zal/4t+zWoc6euWiS9UXIfF809aXRjdBRUfqLlrXinmGLwalXwvEJst4olvUadHw7njw8NMonFXZmEW036Yil2vpeu7Hz7ZCxegxNm4fGMP0fYd3dVu2qgO2ON8yCWiaqnSLaRHxTkG35Z1Fq3FTo+4PaxgRW7iyNrvx1eYQ5HnAOPdh2Ov4qRJT8hgtkk59DqZcB2zDP+qTJtmJfRZxrbJk6sgarr2iqpp/ru7yU/XwsP3Zjw7q+JxCz2/BMYO9ue318ZwxVWcJHBS2bToXrs4vwwGwPnOPSecHR4/R4Jugzzrr2+K2tamlprPC4BvrcDzCjm9+2t+zXof7FwU+gOOpHcz7snhG7V3J64HCICQfDSYM1BRTDAPQcpcyrQWisAwBRsbZu9ZdP8SjDbrclMfUa6B7fTJ6ASu3jWYfI+aGK5XnlI/kPcTK7NY/QqLFNgaA4XSYvOOTuzsf9cYWneBNbbkrbv/r1Qq03dHXwSWMeuhA5/YyiBlDFj1nWWETrdgFZetKrHEi78k9FSvYe4nODP0fHoqzKTAmNjzmepvuEfJLCa4t5Duy54q/YsPERcSdO+i0querkvZt4oat28QshOif6QUdjs671TeNeQv1G+BStxUJyqPsRcj6Pfo8U2Gblreolo7FhUxLbHofiUkey/Cjv2FFhDtAhDs8peqrbpu0a0Cbo7v3c/SVTRlcsTfKfv1qGstbPBVqldcsW+xIDEM36gPMeHExVm/7cy1Zc3xLTl+plZtMnIs961DrX2kQP2WM52rvGlY8zMgcp24XbbrJmyAtrd9ckqrQ71m2DvvTh9VgM+NTOLe2U8BTDBTSD/ZyhzjU7efRxKRJng8fyIZhi/HkU/wkiCwU8sjf7WThnXOkhG/kHasJBtyqak0aNvm3ZZuxGbsub7o20bT4BRKLryd7lrB+5PZadO0HuFagvGG07sX5byP8xhCMG7xzrd0Hyeh2vacmB56nzznHyb/oRyulFXieWzVGeAl4ik49Ur/hPqs9Ng/y5cewXsLl7hn6LBR251hEuHMGNzJRVvsc5qBvdwpwH5UytI+I3tn2hpr3X79Qz78rSPSJr+dbp/ipcSD8EsnEP2w7KXm25HP4+GXLhP0mkR0kWrs5tyTzw86FY4xrlOSQ67xmWz033stHtV7Wna1+XlBGZnuoDMv8w11poeUrWyoR5jsu/7Yh9xxBIX/FuWvY9ZJfvwlATX9aLhv/EwINr2yyfkrlHYlltHY7AVl3y+hwwNW1Wovw6Yp9tcO4/hTwcbbPGDvIIB+NSQMX6VURpDDlLbmQsezxNe5DPpzBtrdI8QD84xnHqVfdopxknTHtCDZrzQH/T3fcZj3M/dFvE5mrdruxBcAzqTX/VnH2a6c/sk4GsWd3oV80bOv35aPF3O2P1es6bgDtsl0J0nsOVzCVtOMgotJ4e5vEe04bGM68N6u+YVZ/aePI94tFn7Cq/bi4gGfuzCCfZ4INH9KQg50nNV43xDgyn5nzFMRDaqjm6fecOO8UTXzJHm5qbR/NTYnf5fgB4zBX59ad6PO/yeNI7+E/ERZIN1nlfl8BaPyNE2dYSd/4ugT157zH+MYNYU+4w6IpfpC13qXMAY7LMQx8jIUfb3ShwW0IOlo0q1lpZr/i6ccagW/csyPXTPFzOGAToKU3KXF65RGrO07R3sBMbyFaBpv2xWimESv2y1qNK7R8L7WLaD5afycMPfX5C73YK+5PvI6K7xwEWn19MdSxzrMGyGXnZMmYbrBwMzO9ciXxsVkt94WiqosVWhrrH8/HHH+vTSJTcw1r2eH25GssV0AWJafbj81h2oNGhTEz6LOKdB3pC5JJL+vG9bK0YiHXbrx/VejhojqSgcc+cjLz/xt8Rs+6x6+CBVmgpQexPJL4rTNk1jv/Z/+EflDQR8sOJdb4hsNLR6JWDvVgRtTO3F71q/xebqlU1s30kPv+WJO2WF68FBuAzCdh6p+Tcy5wxx+IkVqNI2xf+I7MTmifO7odvhOffMG4eXSaNE2PrOcbjhHjSJVIYrEXbMbFRWOD9+RvmClNuYZwgE8hqQfIz1GIjMTq2C7sTMrNzpxr1qVZ9P9ndQOTgxy3R2EyC5f9kE/patdI3M3NyhazzRzLh4/IQLXEW0dEOtAiyykET8i+qo7fGUPiof+MRWtadDnwQG7zWDSSH/U1qHfPuYivM33zLq2y4rTdznDuty0UlX1wJ8iYtD3PQRRaMEEp+zYIgOQSwD2HEcEY/FxFmjp4DopHPOcE6FmXY8d+Fb1luPBcixrA4MraS1crqfkAvFOfVufwQrJwOH48AT/Mkka0XFUwgw1gy67BoeU80f/qYfqctNNmndBErmh96bDvWKnq94ZVePIUBaG9XkstvWa3TIi3DfD36Lezea/0FcOg7XuLEQBztADzO0LfPMchvhau8TcB+9+7typEx24bDsq3cJEx7+MmeKHr8Vtvd6jfpYrsXX+QSVnvYBvR8Tmw7d7ABNVkHulGum9D5G7VvC/ztoXiF5sFRYgwdsdzcnONfQLebiGz5Wh9Vw9MeUA3fC8RPcxEYtokjsWQOmU9ouu60qMfv9UexDhzaXLe3WYmWo9TxGX70N2DsPvkOjnKt2zZpL6MlF/oVJFs42EOd+B/oPWcvtpbtOjyTR3+yo06V5ROepeNCOutL1a0LTXSbW8JPxTYR33OcK56BeY/xFDJmbBBXvV1UH+S+b9yJnMD4PPY1rpWfDBDQbxvNmrnWg5Pqku0NERBwt0HPuntuMn6T66XIjqdyUH32Y879M3RPwL5Qb1iQix2jx1NxQ3eMllmxy1H9iG4kplQbfHq3m2ArzOoBEJ7KSDtvjrG5HRc43AuU7JIb19Ui+oud6VYtnuSa/xDOg2fekF6VUGLh3YiDvPnTZI5H+Vy5RKAth1Yy50i2nmVFq4M2so7fsByfysGf+0B2JffR7e3bN6LxjyVkgKptIK82dkQ5wry2W01ptW4QnwJNyUX4dnv75q3s6BMxTeR6etArJJazPdFKTdTmKa4G8ne26lgxFCv9qSdIxN+TU0y6Qt7L6pNVfe0H0XecyPWbfnSHbfMdU+rwEy9F52ado7lXArTDsy62fL1a57iqehG/KgZZ0BipRyxXwO4hRl5aRTFlby2a7+ksB9BLbPZWPNjIqn9vH3CWcJ2PPsVxQtu6Qje3L/eBZOsl9tcYup09I++dJF8HOWrSAbEnFN9yFlx5GFhrd8maXnODY5w5mDPixA5dkM6TdBfr+mbZ8qEHc/Duq2pAG8JtA0Rv0h5imvgWINF7nMdaXOXowy7cV7CtjBt7275Pkr1YzHMbmgsL0yeZbjrrJzy+1+MF3+2h7/fosvrc5FB/GBTb2DjuACtlAD1tBnVkflOfgUz/LCB5kFf7eCE9oEU5WXST7+6vBOWXcZAD9Y9+H43nDOnxUzU62XTUvot15yuw3xT3FZPsmnYFok7sE7G+xlYFmmLpArTxdJ+Y5asLNmU3/SorJgG9B+ssOmpaJwX6gtxjp/vC4P9KuLfD2spGmYvZyl/nQrzQTlCejsF+Kyjvz6k3f6bJ+272DF+wcp6olAx1QlOeG7Qz7wFsl7LT53DogZrD3jl2aCocQ/Hox3wDOuvsYORYrga/4DHYfmy4PX2CK+0PxRrXZQwOjZy5/QGeWiSyuaYknfkknORizsNacO73+CkRpfYc3sN63QElxF6/isa53QJU/jjh88XXMsqjc+vDgKYLtmJIOZEPEzXs7E34uytm7eQUgWbzRVlCrFkeVuc3Z9jdcspx24E09TJX6sVVYm+sBzLo9rzQXlC3aVRdHqLlHoE8dbh3kJ8L7DEdcSWfNYcO65LfQOoNVYleSHfdPlqAdg7wVMxnTD2rXStmXn513I/qAPKg8TQY51M6xTrku8LMA4RoutQx5RqMapVip10Lq0oRlo5r8sDDF3rO3D6E4UMpWwbrRYTNP2PmftvrconBOMkttwOHOBvum4b/xCBqjWWus4UaB7+QoqjbOkAW1nn/oSCK43sHxV9+UtgXy6qu4weUYLzveuj1veU97q/zAfqut03gXJCTJjTii4d15/wuDGNnmyvPAW66WYa7Yeg+pmqVJWcZfPPJDwr2GAeH7lWHGWzk04exjx3d3/V1jpp9iPIs2rbsda3x8KPatsIXyq+uw/JFXbRmQ5NegfAUfzlxfP5rFelIj/giuweZOVm/MKmf/Jvo5WggPnGbeNa1BbPDNuPgeIQZRxDarPHHfh/EP/UZMSnPyD3hf+LKFvDK8AGWnLpF1flLXaVzGBn3W4dYKl+MI58CD0ZzAT1sef48ltybl9WWamD7YI95d/nof/7v/cMl/aGbDc5ZTMPmwUEmJ+Dfv4XGl2AhG3knRM1qu66l0/XRbjDtW98yXLAGa9GnrzNgVTRq71j8xiPy6HMz5ocz/aZEiIzHIzmSf3JzztUVbPKkWHAcnEy2n/6KrYsc4F8nedAyL15dWDaWHfTHm6TQg+O4H/DrSC4BMlNOPhqhzze2cNOj7U3GOPsDU3e1isYBPuRBGmveG1V5HC58UXMuIXsOS0ZyjLNRzPgLsEe8iY96PsQQFV7/2nvRobV92mwI6NGWD36gQ+v+ROwAWLqBqBoym4PsC5abvyHSG8ISxIbstE9Upl1ATzEUEw/kJnHBpUq+dM6ghD2MXQC64tWr9UH3utVyy89j3H9SxnGAcwyxJ5vVJu5cuNDj44toHLRONpA7U57COYZHSGz5ZIjXlTi8CPBnTqbt0ABk1vOUPZ9f2juKRc5jB9n1Cbri+abUXarckBx/27h9Y8e26JdvbgZoeblpbMS1z9XIwzcNuTkW4lSsBcWnte2xhbbrrZfzeaPnvXDPewz8bL1ORo8vfwo3gUiLj9g8Nsahc6+ALb9p3fknydtHyZf67IPDH6jRXKoouy2bo09A0DocQWbrBfsczOtCNdM/+38EWVn+o2cb7GsTcy8Pb9KE6ocycxRTU1wkZFgrvb5Y79j23j5tuw9f81Ft58brauKo1+dQkTxWeHg+ygDsCcXSpxFKj3MBHem1auQyvsVrGjJ5eJNzCawHOt8Rjr0gFzu31M4f+YCzfR7QemoSV6nnHAWOHRvuE6/v17zOyN/SLyH55GiF1Mhz8PMUIh+cdWQlYy7cvSEOyoziw28X0cr+/SdlsHv9yT8p9X2tIjvFF3i97TV4hRcf8fH6e94cD3D/SAPZe8DBSskjffyDV+N9XQQcE+sduWG3moq1fmpWlUtkdSiGDSw/GtcG84/MfewTurO4s0X+ZmysLbDX0tPYMc88gfkv0Jknj1mr1OOVXufoDntdRG+YE3IN3TnjWjBs4SNaGma1e0jaT7qTWDJcxJbeCXMf1qc6Vtt5JFbZYowPbECGN/NLe+l2LfrJTugT084Zuh+uGr3sebGH3vxTJ+4tMDXtXf3r+hnDirN16K92HclxcLA99ju+9N22iWfbn3an3yB8XVfIVc1Drkngzh/kovH+8AxsHP2UTLXR4z7D33dmHK4lyNdP1sb0TXvGMCG5vqaZ4Aq8+viVrntnfWi5HvKnale245eDH6L2A4wX0mU81rvStT4l/o8wz/mrUnz2cmj6HkVyWBzf9zp3XsM93hOSM/ILO/d2Z5BvfGQOc/3QLy4kUEyZwuAspl4CnW6N9oaS2DHDZ3Dy08XIBLmYJ8a3QpIz7duuaU9BiVOsHewY89HWkd4tjSsPTB7BY/dJ9u1g+fh3iJt29pmuFyyl/+1dMfTErvSfKhNX44nPK955gSKjBd25nTpTltjEiZyopa+T5MOBeZfHMX5nnHJzgHzuzYQ6w1Ne69Bmo6MArQUOscoO81R9zR02JbZwDOPItI2TAhi5Nhwfxb6LlHgobSJrNjJeQx0fBJC6NBdt4OzatnYJaNu23zRpoMRXhWUgWmPqfRec9a9ice2xk4djqk+D+g44xzAhnyvvicW1zyP3U3IupS6qaqFDtazbwdQ9I7YXaK6ubcH3b0LomIM1ChcY/nykLmMI1nrOWubFRf3WO+LIuNpb6TMvXqPmeb50Oftjgv3OkrhoJ3VnPscZYp1RBtaNL4u8hPjTgIxJ9spHuzHa0PRZ0qIJTaO+ArEtPgMgBm4cuwC9FyLnsds286YVqRQBsQf+jpCgRLHHGqEsO40PMtXAjsaTWAvk1HltFH+uE/kcJf7cxxI2e6zDTvTX/EjO5xBHeHO9yt5oJ050iuG28l466LKGh11AvxtRX2iRa5QN3fixti7gqLcBjYlydlLdS3ohY3sK8aNDc1M1660OWcVGm4F2BUt3PjrOS2DqiTFfAVtZ23dQaNvWjOMfFTK+hzEVvFbvy5OAXeXhHtn6jzLHn1rXCtW9CzKs1BT6j/TAmq9vkbrYpFz5okyse5Pu09L5pPMVTfAtAvhvAZnzrIE1Gs0vV9M+ZzhY5zzAz9721NBOyUJfKJ2DGnYatCKnWMqfPoGiuAz57Vqf1Kj4cx8XnuYktDoOe3NB9k7lDPS0Pk9rnDe++QSDfftNOt9dCpSjs702M69503d0dn/PST6NkgIN6PyrQ3t4y/PAA5ocDvhctT1GRl9vzAvz+g/4IAA8Hi7lwUOKUePWgwPT4vsRpNsysjHLAdOHZWdcZ2TvWf572Mqlin/ZITs1RxIpPvlH5/vf//7t008/fTb+R8Cui/vOme8DnO8q5WvLWXDrWIaaeJ1PYoxu7PmhyeW6KhxojL+6zI8aKs1r2Kfh9+vk6V3tcwU5VoMXdH3YCC8pAQMsSr1Qi+dGA/pOsGUp0JGb+tZzXy31HcwOOkjywkMnNGL24Gx32p6gf6Rte8d24AndMN8kXg7GLrHjzg29a+Xe5u7gOPfJ4Mq5UyuKTaA742RR+suV39bCelfMIlZBRIU8ddlDwKbLccxHiAd7iJB/6NEjPhZlNgI5HfDY7YeSE99SW7ZX55JPf0K+6zDH9j4EXqenuGRl+Ch27M3XID3851MN/Hhc1C6KXSc3a3VDI0KlXvTEFBMtIJ4bRtNte1ppLJoVLJO8AK8fkZcv26LkgkoswNruz5I3N5KRLnq+QEhDNLENOrOINAWqnyIZkdoPXR8BtBTnfCM96pRvC2/C1syFBEtNUiQpiq5iPpeJM23KnUu9qOZ8cNnnxkT6Oxf1UqT0aW+d2Ha7G5ajFORzjRXZlhnFqmVL8UDY6wDCelNPabnwtDZKVh8PrznzTRHrMbbscu7fWmvIxkchvGqpqEmratMnEvnW33iKB3Yc8RP7obs4fvH0Z6Ng2oy+dUGNqMdkuuZYfMsUtV7g0dnt7XOXeqkitZ1TcsixZIpMVdNhldM53YfkJWid+hFmlqCJLr6kN6oTW+pW3zfmbkee4vFv2WDrbzq6vET3GqWl8bSNth8zy59kcsMGvUqvMSTkC8nwVOBAhF+5c0+Ap3Hp3El09EXVXgKQYz/Tuax+SWmt26YaLQdPgCwZn0eySb/1FmjP/oBlMdSEK8R/ZKhFutBt+hlkj0M3xf0mkh9VlQLGpDcYa3zYcNF1R+0jlHfJUrmBHGM6Q/Q6Akfjwz/dHvCcdKwXkAbxNn/aP+MxB6C/CyvocanjIr+BIlFeTuUD4HWfPcoxq/Q8U9jDsTZLWl6buygj6NBWX1KqJxgTP+Lwci8imvavsuO4+hixzWMC/2td9Sc+5KJe9KBA59xRB9iPS3BnH6MyXCjyHF/kJo22+5s24Vh7/8kBrfeJ5R/TyFDYn3qPEl22tw/Oh+JWjtQV4h1SbOqIzJAVsN1Ivu2iXuqH/DZTdtxsOX60L1Weqc/Gm69fFOfhRumt0n0dVSOjXyi3PWr8KoQq1jNNewc+cVkvfpjRsQpi9FDqtUqbETIGl7IlQ43IUncJDnp1EFPo9rPvTWPTZOxAE6l5VYoY+fiJnMZvTR20y7rUaCMjne5LVuf5oH2EHO/JilA/vq+kri6kWeCVHDWyrFd9kqvah0KFQsFjxrdpPMTzJ5eIBd8lxw+1Yv3Gv9hT17Y9Ou/Hu/YYsFFRlL77SKuuItOi9ZjRKnnFBDSOXfLfvxzT3i9SdA2r8vatH4wZticdSRn0bMsdcqaYBdNddj4PsVXfMI2MCUsgchiQQZeHEL/bDU/2vR5dl0nfgzPoExwxURxoyplX1sqXh1Ec0aEdcdWftN2P7Qn6Mw/hWzZxPQ3r2oY2GtkTR7WL+SnGHjcIj7EG8yJL3oPE5zc1fOzKBVssbNovWODo66Qwbxf7u4Li6IMfQEzJh07ggiQQ4UXjuMbOiUtkNfZWo1Kz+0BN5IPlY9CegC8EhWlztAPF5MbBnfzwA73XPVAuptETGFds0tbH8KpeH3dDdRXbQbqjdVuxuC8g17LohS+J0AvZYKEsKnaqON+eQ7WhFZui+GgPPiJg+Vqld/pncLRlY0urGpCKo2MzwNYRbwI5dKs6cZ4FITts22XM/gI+fEGHfx5rO7wrpaUYaZm2Zev1ZMM8cB/1vYwvHKbBb2KBtqIvMzuvXm/zAVNqDuB9dMZg+vQZZ9aC79woDtgqeSU2rx+dZ+gKrhVP+ZzXitDyGwmPwTewuVB6PMB1uujajot1Z6mID2XzorMLEEOYMTTFr7KTmEzTTUO1tceqQBPrAMfbHaB2+2ydkjjoUx1KvbjUC7EUTZw2Q5M8HmNJnJ2v+om8qibhe4HxpQDJNJ82dtTceU/fsbm3b+ytM2VB+qbZ5r5ZhyRF0e/B2vGflOSap/nhGOdwYnXfdFxlDl2LVDAtsK1dkOLQftoF4IO4kTdip+aAdc0hefMJifNAErKddQY8dr8pa9IJ+NvjOiK8ySdmjgUMq7gb/vnwz4UfBX5RVPW+wpvlUUQrntprXyqxigMf5Mh5ZdxljB/qgqKpfF2i/arugq3VL0h/HKEfgMrwLcnOYeI4I/Y47sGc9np7WD4QxHEuJ3jOua/qa/EQ0fpibLSvSsnOUrOgcqCh3zzqQDmTFcegXBV/5Y5Sbd5/MtMuOzOu0ZGS9FJMKwFQtT35k5n+8wTbIKD55ziPsOwuxMekbZR02T5bxSk0ChI+ZOsRSjRrW+p9CHOMBeWzfUpKf1LtGYGyPTJmy1TTetJqk10mbNtt5SIHbcn7enzIE/LwqsqDCOys+0PJwodXRUSkbG/WgWXVcIWNdAruY6YNVU85qWJfdoGUvoya/hpYl4FJyn2F7i0ojKN19Wkc3RdZLjyK7gXKud7g1160bKwYvaeD2NOwq62aWFduI9P2lw1kzVehLxqf2ijdbvt6wfs79yno8oBK7+2qzS/m1aetL1U3XaXlKb4/8Dj0AOcFLcZavEoF7fTZ2n1/IQMy4Xs9t7lm9e1Gj6+RLQmbCFbBpi4D6BZdlLHWtY2RT7kqna6xY2loKbHqEuwQsNMyU6ChXyYWH9sLJZd5nw/9bKO8Y6jJeYCqfxxADsqQ768xq4BbtnOHqmyWnCd8Lo4ZxWNItnT0lFLFuroAFDLQbY/6yj60bgqP5Da2r0pqkoGOdI2n9K8wbaZMemBf9/g29Jiz7Ue+OclZAB5f7KTNws+bmeRcagNHe0dgY20isX8KFTV0s5ieBSbalkfgor/Fbbr8xG5tZvokzUV8QLIfhC2XG7UP0V1eH/gH5/zdS+5xUSJbWnfjoq+Ps51RoXqDddwfEvuUO/t5DsifNe78tkDoB94FnuM/BcXTJZi0a9Obn4/VrqAbpt0jeilBjVIHN0uYcrtex3n4PKZMfHRX2H5nbp8qjxA78/yM/LownmB5M65tt/7a2y0bXykgN2H0Jb90GGWjx4Asew0QH4F6kS11nkZyMUtzusaMjKr+1YttngEvOMZhRJ9cLP5R5CEivwuqzyuv+5BqsxLy55GZBMVwgYylIpYscromjL81fwTpnFH27uIdtGjQu9QfSA4pHwbnnSH5N6zYp896dEkEvOo3dEL0rBso/2MsymH9lJTmRbTaE9Dxp8Z8PrP+eTBE3LG7fZVs0w5FEYnb4x2BCBVJ2T7r3ctd4zyW74pjrNeQDPclmbsSV6SJmViSwEJ4i3RlHrVxHxR9RdN7GYB+uJ8ZwMd5PaV/pk/IR8eeEpx9gNiacs/hys4fB4ggJavqXMo7AdyXJ6CccKwxuv8IyGWMfB/Oixf8i96q9d+FKjJc6j1e9fo/Dj1E2cGW712rzbWZPxV5JuZ/VKgIlK6Vi6pop3wIsHEABkMatp4qVnCh95xn6xgZwxmxDU/X7hVT1wMrjsU7xqcCkx/kLvwB5hG55ARzFPXazn7fs4ukiLMW0qJLs6B8Oi8fim23Y6q2flFUNf293qo99hzJ4ql1H8H6tsGDCT1oG4UTolZ2cbHtBylnEMt5r9lx9V7EtWfyKci0GLqyc2ELaDy6flquIvW5pwc9Nk2c33xEcZ7Q4bx8+9b/Lctys8Zf2Sx/2EFO66sxZdXmp2lnLJlCbOx4vadPXZrH/l5PAXrMte8jLq4N91Ox7OZegJizR4lZcC63nwMG+fRFv25GkQkooo2KZb5Jx4FIuvW76j6BcFOCrBff1KNteetbZ9/ExMbGtV/bsGSSaN2Ncz/A2tGmZU3adP9mK3bOthzXpOY3YVkkRz3sTunjuCJLzcTCgn+OExP6dAW8WlxSO9i9Qp84Fj7YpAnZPE4cCO5P+epJjpe7mAqQSluRRJcD30H0Fq9+NAYW8hOwfLfr4AQPZOmR+ooB39ZhMwJnPeYuMuYdjd6P2EBuj0uvak8o/ir6tvXKUjY4ybf+zE1AHBfm7hC5q3nhN0qhHky1n3nuLH7z0pd+2+bNdgAJnyEl9vsoCs1j4zrHid5HtSFan1yJystCqzeOvEDanDtkeayRM3aumYejrXcdwwT2ZsQ1k/bVslk3R72rLHgd/CpQrupgttQ+5fIKniNfXNPfOUhM7j9tzrJeM+NcF2vHwhpp61WqJfuWDWiSf2zNMeiiJuzx7VhVLXBx3fI79rPch8FK977ccD8ye76PY+qYuZ7tIX0wpo/g2LPZ7Jfe/2nbWV19VNPTJyIP8BfRtZNlt94XiXZe40kmv2lDhYfIYI23qru9u1SyNpmXudeerB/2kSDyi1d1pOYaOQMWKnMugFWm3p6vXGOD0O1nrzng3zYaHp+RB0FncJ5hLyauY/fNIeAj01zT9wN8/B9j2n779TTWibCWjceiB+xsKwJeVuxX12jZvpTxODSPVaAik/kV1PR+hMAcD7LvOufax4cP4ST/oVhxyoCaRwwXB7Q/rt3bRt+D1b3unu+jgcQo6uDN2JWT+oH0lI3ngJZ0S177b7WhoT/nFcmjh8b02zqKh6P2aOLU9aPqHSdSPYdXKLfeK1u29ATGWpXHXiX2ZNPQ/VgdiT9Ro5frGBC19Kh179pyHwpptN/znsQvF+Hl/KeNhLyhMsTFO+jvPQNon0WzfWlUQx6brCVouj9s33blHCw5vkxW/k1Fx/c7nntgL1X3tSq+qGMr5ynAFfMxY8JeXvELnIOWWWNxri5RIujabmkmvorL91+t33GCFYN0qeu1SfI9YtT1v9iKvfqSH8DDcUxPQH5attrYQnfqZ/6AHwjxrsdye27pe/2q3/qSqTWqfIiyEauySa/9n7HnDlgictjP/Tz7J/HI14P4gzOf4nO9CMXK+YZtivY7MaCWUKuHD3wfDVw7NnrV108dugbv+NBVe/rteJFbvksmxXTOG+TpW9Z8bFr/KSjm0kFSrktx3h/QJ547SLiq9oEcXx/ih3kiCRrnkHHDFVgr38zNYSA6tMiGxQb8gAWHvmRV4EcGG9S2PfXOkM8TnyRmcm37rN8xDt010O8ATNiWeqKBadP8cyzXPmcoB/FDru/HtX34y6z0Bl4yMybXL1+90sRvbJmzXXhnEn37a8KCT5QgtpILetP+va/CHH/HZV9HPTZhzbHiu7BTqGi6ZSQKLjw7pmtd4eQXoGv9Jvwx4lEkxMh4FUqVrG8uJNqkH4x/WmS8a8wP5c2bfFqi6XyiZxuJ4RLItR2p6OV5fKBYA2H8p+x+zoMJbDsWahr3ELtlvivYfzzuXc7w/pfSRCHOrYPqWT3zOOfz20DxtM2r2C5Rbq7GEhrF476WC4g2MoBX1rBmDb3QFo/zeyPDTX21D27EmvmOS00hF1tfLxK/y6Q9KgE23U/ZOM6Tg3Zft3rqT9h3jf5o5iG27W+HXOCNMeYe/0MMXxktN9P7SwoHkJWQ877irIpm9lD+u0X+w0VJutGi/00hoWX+U4jomBPaXnOQss+k+Jo7+dZjTiNDHviOJFj4Pe4FLsj7t27+zdsZ0ePGT28qGrr2qmtaxiCfsr1lD5hk2pKr8kD8IVqtRu/+CVp3ZxZuKu5533CAcukSqN+Gpq+1BouULxIVOq5VviPIH0XeTzEF4p2POznufeEoVOGRvQ+BLbWNqlmz60tWP9TukOEBn7/Ha7+pCWSvbHufKl7KBDI5H3r9cr6j8+weMzHFxryhv/ybcJQFJa/56lxbxsVj6Jpi8XtwHlAKy/yibY1jD0TmGorpLuDCBWnCo+HA/LX9mnX9owgK7Vcfvax23e9Tbq+K1vf90i+HVSs/QLm4jGwhooC5VBz1s8g0UgQ3kmu16/D97BISIrNkYR+GeZR/hGWjjpyvnTXxt8ni9HUP2tovJgiDWD4Ec05me2DOmyPc0HqFX+UqFl0Tmo7eLBUkr9XuOjk4FfE4qs24KSC+zwXc2bDKwqI30BMtfupctV5fi2pfcZ8f6yEDj0/BSF/np1jCst/pi17+QxJ8ahC/S6cw25HTflR+dt869CFFZepiPQida/D5z9iAv5/1eN3VuLoAfukNjj7c57jCvOYj8tG/+e//oSLOUz4Gps27wc1CMdqglT3A7UAyBfRB+vKgW/JyoX5BH8UCeLfEHORTOMsRw6TRTN+TQ3/GmQ0rk7R5IDdGukAUYLe5OzwXM7Ys40V8ljaPeO5P1kA6LQd2fjMO2uS628MLaunDzUjRww5znHmG5jciti1d+TXgcRG2uY6BTovY5tQPg59NV10HNPrROeNgoyFa1VqfjJkOfuFZYNlTrAW6MSNWt1t5dy+QvNqklc8xnfFoTM/pxf5T+Kbe6UiibE1759xPXOa3SPl2etlya23mAbbMPdmsYkqtg5JpS0YxM9+YczjES3vb8jqmzTrgPOGme58HbIjc/EnHRgrW8bwUtgNBLbtusnm8dkRSAdjVb5cGyJVtWy+5q+hUH1AkuMoRxVTbjZMCOb2cgwbrdO61iqHbZzg+uM5naGdY5hGsazXrRh5b8XFe+5GhhuZ+NfzjdqG4XRffKmKxp+pNRXVtf/tENlMqCyMOgK7jsG74EJHQpwRBC0UGdFW01PGr1yrEQvs5WI4/C8LG9AFmG7vbr2XvgcDUMXZ85rl7HeDkHf1f4yyj2ObNQIGPH3NgfJ1/5sRVGWIe9xypFJlae0jLwY/Hbecey04dnuueX3h6rf0qRtsXQMYrKiCWbhYwcejrZceUawRwfJRp7wjsoY2ew7Ms5699WT+29jhcH3PgdmiurAPNJra8slP9V68+Vi1K1blPCWBFVrZqn3cMha4AFuYHp3KLJB3Op+ZFNzecE1o7RVY8wxYQrXjka/kvQE9skw6IO3ak35Bc2yLXGd96k9M84HtYeT3YeA7nWMBD/fYXvv011H6xbsw5H+Y6u74vGba6L1q1z3T6rTb867UKeaF9QhG9RktGtlu3fkwjTovOWCfMPq410Gorptm6wo45trqPpYol/DPwAyfXfsXd3qVRejszhW563U67qfueHDpzVWJrL4FUL3f7X4E48b0+vVDAL230abMuOZ8yX2dkDPece7zoEzM++GmC7TcdP9glr7FfncWzt+pJfxtxeFgx4GAx7SYMFPd03sn+ndwRnq8SUZzYcN+wol6bRxvbgHl6W2/U+aRH9jveuM/x00b61ctXmpvYSWCESNMWmXI0dxzO0caxd42pI//EM2hpq5bvI1++0au26TW27gMotHN/6PdnW/8OmGtt7K1z/gFy//twb6euK29sklfWduTnWFY7VfUp239ZWee84aXt98iRS3vWmIyVjOkF/268GNxTzoc4sdMpu7u/gR2ZyVn6itN9EFmcKZa2N30JtE96FF2vYhsZ2G0r+tEJoHud6wrt4pN6F3QJ1qC2g+VIZIQiM1GTKDlveWeJK43vDvwQhmslsctzIAVKQ8W5Nmthj/NxQW+Welm6thf65nGSQe8To3mWE+lJxI7GR80BKQaGEdkd42BoWSyB89SdkgV5SBNwgwEtvqdNIHvdT2HW88Y0ciC+OdFnyXjOgM5mgA1JtFAsqt7mS67LJBYcCy3T04/UjNGY0SDr9fwhwDfHbM/jiKtRn/DAreeOrJxszDiraYlT7jL+B7aDh/yhv/NyHkvLaP72mg/Qk2qvCZDfxgXhICJ5nTvo7cJc4ktQ5XZexS5sN8d9joJM7AXTx5lXnU2vrmP4FphjTk3jgZmD78LdnBfOMvcoraGG+FSxf16mbdpcSNyj4TGbQBzy2wKsR27wZaHN0OdmF0i3ZWWlpttl08+I/a0Hyh6NRW9nB1jyg0Hco2Bz9k0zZqy0XdQT7VcFtsqijks4vO+OO7MQcMo1UKnowhsR5pA1zq6+b5zor30e7XrxvlqF+cycdrlrN6rX1xfaLkH6silK8+uF+xV9mV7FNnHX79ccG2nH8gXKWG7kAVEkdI8huttu/F9btY7Gs8a0JdWKgwISerNXY7UPPjmRPwl/DHJ/FIm/QUwMo3wwCGUPeSFz/q1sNeb5FcgWY6Hdx8IQX5+mgX0qsbFyMsu3QfljHXD/5ptnx5y1ofOi6pg9tKuhOOrgHMn1YuWq+2C3PET72NjikZwaR8T+vKc7Wgvk6aJc456L/cdFewXzsxDe07iLQI7rpdeK19tT92ZScLNwkFJuvKchopnU/XHONRFnJaitGPipA/lq5z5WtUUPYHXsFXIqMtpFNEOxgcUrGmNu+tVcar0oP5O3bR7t7x4pJELpLf2UjfjW2lraHwbHFUzvoKz1PCKnN911zLmdewHAGnzZXaYjb3uWTTHSy7k4y3OY8excb8gntsb7vOwZub+NhXxwYHq9j6DsMeenElRPNe/tyNkdhsGKqlsFwj6XAXLPodivvg+zgG8Oj7Uc8dPjV5xVY2Pi7q+pC9Id9QS05K96uNBYi9E5tQ7nlvymVnHu89ckzBXS04vXjucx/kNT6B2v7M2805/tLk3petgqbH4QunkvEN6BDO8HwI9Sl0H3lmaKQXsGB9yG5qLut8LWPdsOznaJLwX9FCYSwYw3Y0bOPOSCY9u+1wLsse6CDGXHONtnaLIOMdwj86lFeAFpy45R3nrheKPS0Tbij3DmQxZsc+MJTLqO9wrxrQtTqaHpU0dElRnfAQ5HRTLIVldxYYCq46TOb+gWLcXeBPdm3zS3a+4kj8vKQ9PBjDE2fUxUX5vskXoH2BFJu8qMeQuAIXRRfLhr3Q1FvUNv+y2HKLzB15/DVaH2x+prPCeb8qP8UDtnwL6GsZbQrA3ycbo7fsUVP7P2OkXJPSM14C29dnJsVB8zejgzixTC1+uaU5unnb7XZPjfBfEzS7BjeBpLbskSP/3uCmR3xCmlbiJ6kP0QzDEPYw33Qr/Pjzj1Er9d3WHmRCNoU1QpoFaXCvA+tPe5R2Pz3FVj+ojBD8K1sOKSbbUObZAxxaevA9kPUr4Nps5Zv/ywj+vnzCssUhpPlD2EgaLDVtNj0psmyVkvQ/ebnvCqD62K34zUTVvJOsZr2Jox20J3bOHAMcj1LIGC8xcwfggQ5xqX69wVsL6K3Nlf1oG6onu9HlHRt/xaI92/QmRyLWuqdNTlZRVzAd2KplrHcUhHdenXkT+Z0hrq2FJqomWT5qIVPMbdB8frXdezOwp6nBO+piDwYSiPS3dd2w95yZhLtmNPCX3x25ZKjtLJn4CfeZcY9inRoa39gObKIcSSgx6E3nBr9NselFkicv7UyrGHvs/HFr+EbJYP5/S0Xs8GvwuIcZYnjCYWxVPlQyCdQ/FhTz3b5VfzoQJhw+RxLemjglg6jmkJCHsP3KAbsXY8CPdoT3eA9qgAxTUxmRPINe+s46H5wZB+OUL/4rDdOEhBNhh05anXkMSQ2pJLdGLR2lfaUy/oMSiubqnX9EyS149/cS4efZ3bxGaddqRKal006rbXEo0IPQBGTuyOSqDNPcuKdaJ0pUqdou6VP/Mfgfc+ev+Dm5TGykch/zyFfuKSbsssWrdX0XrhYWIfLQOISm35pW4efQ3Ixfus319k/1YtgeLT73LXN8l2oLG/Ng4y7TuxGZYtKe0v9CSuIiVxDyj6tFEWXU+7o4kd7aUyCmGUhUPnEmssBfvK2FzroczzQOZYajp3n7uzgenU6dk4XuA/HMR5Lk/B/qcfx7of0risMQiO+z7G0N2L74zTvibu+49jho7NXY6YBNp3ArK77Kt+T8TarDas6xh23NnQGEIe0rhI6VtBebgPT1h26wjUC73LGkP4fXT43wlW9QUYxFfarrkYVy664F1EVaZB/ZUh0/Yv84f245I4dFCLaOzWBnIC6aTfuqHNEk7sWvbUr6IcmFEvG8wZGshg7YisuZI5rMd7SA4bVfhtVW5MY1Wl+e4d4ThnbXr8T1jGaz+QVMnO8hxkp+sJ9VMegBtlXcDaxsSkzDDsbx9IqpwN/IrIeD4kB4EiIb4uCVym2gznoegpTVU5kaetR3Fk2PDl8wMQH/cmIWCnY6ZXpBnH/F4Q+/swn49gu2m7bIw1eOJZNnGl/7iQdx1tLh/F1ViKfwAKqnx++IGnfWEjRpRzjpYH9L8tDjofoK44yjdh+Nwhhmb+qsBQl4xZfcZdfvCpBzsXv42UWMlx/+A1IsJDYIuCnH0lz2KXDfKfsucA5MZ6gi5clbaRN2Zh5BM/yh8CCA492nDmXh3fSMRuS0M5HiWQ8SfWD4Vu3il1HEBM/aYCWKKP8sGbNPlCjnFVCX9BqsxNOE/HtqV8iHbSdVo37wCHek8vNEuQzVmW7Sl1j4zzSSlM4Z8i+eftfhvgfR78PAKslPMDp0c454ZxUOecXxEoDz6sSPE5M7GkeOPZbz5Fr8rm27b0xTLEc62HPPQ51vlK7XbWIuUK4V0V4uVBKu2gODrOSArFO6UTdeiMJeORBZRGgXaOAVvogjteQXnT3mMzATocrSqEhpx4D3BYk9WO/ewjhzmpBjl6+Wrnib1B+6HYvReI4RjlGya217y3TGGPb9MC26SVaw6UDfT2f/+8h6yyfxd/6qdNiW78MIYrRH4+SAktcL780GryZ9GgQPnL2KX3RMk9QK5Fi96xA/LsNVfruHkus12l9/nYCIpqfh1XmLyMhZ7pxsrzGCR8+7n/hGP4T80hkI+2g7e7o/kxYdtbLwUkdnDg1wEUXQKN0kGwaTECplHg9n4i/RS0qSVhbfse2y+Iv+GyFtzoFI6m9jg+FB8WPRNuyZWDlBNmTp2fjRlX2lS0D6Xo+S4GfGhz0tGLsQsSL4tHsUzLV+tVPtJr6h3w44cx++SYgD+xxlLkO15vjnPDeP8N4/fH3/UxPfxEj1hHMYnR4aNvoAYP+lynE1NWJ/2QoVUUxXOku23app+B3+i6oGP9ae8Kz/E/FPG90P1ZJog3cecBB+3gkd5TsLzz74ea1nXlPmtJPfmibD/asHv+6kflHmWnW4st+XthXbx7rZXDiz0Bvev10p8YPeTkjCvOpfywL5/dJqYJzcWkVdsxupCfCcUd0lI7ymiOYV6EdY/tK3BM8+KtsE5AhzzugkzWVIqIVUrisBepFP0Y+QVKIG9CgxnrxM4X57Xjl78HTqDPPfkayY35GhPZVW19+VUdO+YJ1b0yjdy5/Or4drbuZA9NeNRc2/gzPtblfeE/OCHz0YuqHxX4sjPy8gHIjdoBI97MwcSiSM5jmFjzthhPx3TWn3iYZ3y0H/whx/qd8V7FHh2Q+HJvlAcQVzfVlmMunlrHlsl3m4DoYn+C/bOY4sdf1koKNOmnvkKFkngYR2ydEZkr5P4ByDdGC+VVB3+elGv7elBYx8OYGtIuGWzzJdaq28+HQH4Sd49Tc/RgjACfT/l5Lma85dr2nOwjoLd0O37ypTrj+QB8N+/3yPU6OMTwgWNE6oPjKZvPjTO2ts2a29JJniZ0f1E/up+O3VTojPIhOM/rs/pFnnyfL/6ScfWHvWlL8hF6BvsamT+XbFscJ//fFuj5lxr7k41361P+/YsP3wvs8zzgvsPxFK31TTvC5z3nzxhHjeup+4Rg7TPpVyO5Ub/Kiq3KepgGo+rz3NLXfqB4fF6mEKllVAmyNWA5w+OK7hHQsmck3qvisW0f2HyEafPsMnqOpZmkoewrzyLc237K3wFnhwVs8r44JX4oxKGxpfQ8TuhP4nQue83k+hu56B5yBa9+5n4c+TPCZ5RgytFm7Bn/sj3w0b/57/9BLAhXjraTe8jJ4NOWQ9GOT30BgwIXbhQmZLFkwnZls9sZhHonG4jErsWtFzp6d2/cunyjf9t9j+VX5foCC6fF9GbPG1r82P8E3eRty5kGQsMWb26I+e27t35AwwWhMX0A8+aYbQ+wMcWnQR672fC/LYMYe1vA81Y6/W62PGjBIorNGbv6ft5XhHd9i+4bSduvop/EYkSXozwdbXKUeG7cdVKdIPkqSKADrEeQ6oq37OrVMqtTrFb9IGBK5uslOTZdntSecFx2kBjnOM8IT8APx4Wc8M1cdxvQsHOM7Qj99qrlkFdO9AZrr5no0YuFfAkn/fCxxXpRLz7V9IzLPvNXxJ6tUmKd+9/HQeLmGSyfiSHLnz5yWgesrZeKVuZAkX0xbv06wgpiE3jc3TkBOYXBS7WJXbaqH5uo0p42aWXDD2SL8ybtqu3bevtfBxqmUzJ/5b+6kd/mj34ew7bUKhv39ie2bJBYXY5zFGSPKgnb1w+2IG7Zs96+NjS96kg4zkYR4dTlsQkTXkfSO9nXXNQPayb2DhKSh0dny4AXrEsAqehUirPbyMr8Gp/1bYPcmhpM22fMvJzlzjkLLPbYX/SmHEV7uOj2o9eSlTidpgPJ0C3eIcaurRP61jNq3Xh6l/3s4fEtyEY3dX2pvaQIihda/A6dyEXmDGnI4eZPO4tGIbaTkdxIw6tqARPZf+Cx7vSwpK5RyPGm4u5+w2FU8d7kBzjYbx91z6SHnaxhhE+YtjlkMCjGzBXrPefUkiteqcoG/g1kWg8+Dz8YR+lYrrhlJznINfgepuNKthh7tTMOaARGdOQJ08pD+wDwNC6ALgdxmGJOv+ihRen7vsK6S7DAuojMskNclDrgq5Rs6EFinmvBcdTR4xK6GfnK+rbV/nINyPKfCE86VcdWbIhWfeRoy+4D3PHSbx8AGa0LeFWYy0wn3u724Afw/d3TMoFN1cuIB5JiAF3jk7LoJ+ScOceW+W1HB0DBGrrWI7deyzCylrUKhv7UQ1QcRC7kFLfaxLbn+am5YozRjZziqx91m68gGuEvNA9924gdnw8TWkntJ0g+JvKf85asZLxO5Ue97ld9HqNDrONIbhBnNwXWWwg13oo7b4IJK6GQq3Vf1LXHQzf6FRPXgY53Ijk+7zWnoW+0jCrsR27qNvBJLIw5sfDq/8jH/p59dJ9bD1F+1l6meLdDz5UhXvsMJp/zQUC96ZtLu3xcjAVw/x2/70//xh3c7f0lyvzkejXHK3bVumadroPElZDhSS6EQvTfvn17sCu9otPWPkGBQLOqWkHV3f6to5aujfrp83/7q5o+raIpt/hpvmzZnOYwPMm2H9lumMSYWB/IcU1g7RVBP1tWdhzgQp1b2wHlEeCRmCQn7Ul7Sj9A5JGYbmi0KK8F1kUUX03b2JQdyx6X+/BORdRH2Ml7DsvPMxbBlEhcVzDP/OQmfkDapu+bAS8K1gANl+g8BTZaw363/ZwU5gpJTdFiO/7VZ1eu8k0tSn1/yXo6bjpLP7bPKOo1HXkcpn0qoldJaAB55Y44htwEMvwoU1O5gcZRi3Hukwy7sn2SCjb1GNn5twbP4tr8ARpfj9HzX/H135g+BbEZAyW5enY8blOyB9jQEVd0fMRXzmv+tTtvflkrr6oNLRnTbyKqv4C9Yi6r1c8bFR3NoE77DPkfZT55X3O69N0/6KlnpB2e0OfDGXBTwJSRahhgti+gJXjv4gl4TM/ZNZ4WYs/Zb+B2MU+eZMHtLsnNc2idKyTztn88KuPF4dX1BBfxwwOZisVrD2fxVrRqbhmPSTcVnWzbNqSPnS6sQZfkwvb+eICh2D4apSvaM87Cdqy+ZlzdLEKf63Kh9OSnxsjzl4NEdWDFx3NQ3qnbporGaCw7NJq/0G38K1Y6k1+ITbBknsJJP8CGriGH6LBpXr2qf4ivgLT3kKMeOKeWtcJ8IIiZ9Tf5p2JZVZK9QuLIvGJXcVRbvI7bN4y2x/6a6xF9QXJuzIOfe9gWTPzq36r3IKl8U25n+A7P9zV2KBo/VSs+zh9YVlNRBDqH6+Y450H9XJ0TC3YlyG7J7vuRTZtl4WSSLMoPNofdM2Szy39rwPfJv2LvuBhn9ut/1CAKfKuYtKGQxrpIOYH18K3z+ay8InNzQHl6BpJoMcnT/sD4dD5S+pxeo60GJjw3llmoZmgcE6Z7PnVv+sGYeaZ9n3fAvIQzQ7pDCV1buKfTxxaxv3z5av1CjqJ5liOPtXalTauyxi8Zqu4/A+0fYyyPsNahOl0uYDnXKegpHkKqEm9XMXreutSxbJwgWvRb9hF8LSGXZY9rwIW9KxAnx4qHNTiuPSq9xlw6hrYfffb/OY7ScuyznLBsNdL3denoC7t6OEKfl3IjX+1P7irWeQ6hjqjq0Cxab0f5RUQLiOZDbcl1u3OQhzpX903E0i+rjk/tXxUT154UXeMKyZfkEDoG35EVIhjM/rkOZIOjJy0HKG3XbScl0GDrQBpd8c1acYWXUi+in3Ekbx/onMd8ZSOxmb39ncvaXKsI5/4JZ96V7KJ12LSJV5tWYeYMseinzvg8RpcgtlOmLYCJVcg27BEH5Q5Ncr6OfGyEFv3kLHoTkWHmMweit7B8DJt3KPLUC6IfHPjFst/unwF9MK/sPwXHehzPff/DkPw8BYfrNaON5DT2SxzSUfLDjzfjXSa8ce8HgvXSnHtEZtpaZfAjo3VS9Ck3UZIEK7r1mvEdEV/H88c+4/oqDphn+qXcB0B63b6GubH/XfwoT6Quuif9bXPPx7lYTtUdTL+Pb9Zpg9gMXWXoHzD6B/kuYMb4FLbMyUcj/NimC8X0FAPX7LNZN5t2bTuI7VkmrmiOwXGkBCVd8t0ZOMtOm2cfutlok/LVRYYR48Yk/WqrVjfnYSsPQJId8e75DzFsu9Vt6F2Hd+X3jKX7LYD1pXfShaYbugdIRKtWfvhtm00RcmwkrjyoWGWN3LK73vQJfIjb+vbpCLSnHfY11uv+ZEzi0Boe5okhcU36tm37tmsbh0KOiAt1vUjcddoNx2gdyZ4hHcbFjXl1ynXeCIiNP+md+0eItuI/IvLYjz7xnH2kOA+Yu7cFoMLD6tRbGLSr8scFbClGbE671WR+15ugOjymMZ7T0M4xPi5eN5SJ3d905amPD4XsDNPxJXrHb18WKo4P0QxJSdZjnuOWZmyyJk2GKDsLPHisEsrSGSVY6xU3J97V0MVHnAeSeihJhkacxZ5+4E0U9cCXDPaaH/C71BdViIb7L65k6qvUm9fVNp2HJXpg0n2M8q/4iSt+guodaOd+db321N+01cSvm9XwHiV27xXQLtE5ii8VUYzQqmXCBZLrpwqYPrSHFln8zvT2dZS9wuQ7L0078WYJaMp/45HchPN5zZuQ/yoMOeMG0p20+FKt6lAmksNtrVBC6E8fYI4Bn7SdH9PO8jnXordK6/IL4Dwg0R5fR/7VdmwhB3wN3O93wr8COmeZqTfpE3vWBlbQo0x62s8ZFxC3ipKg196kD8wDSEyjbEs2vqW3caUd6GSVHsOc7ePEOZYjTGOM7quCVkUf1xK1UH3ai18t214S3xnf6IOQsfW8TdxncV6N6UOg+eyNXx/b7iO8K4Q+N4Eg9hKPapodXmJNeQRuJOe3issj8qNIvxiyQvMUr/hiGvD1EbiFwRxAZNrixNRYEZ8qB/WKh9eWydj8QMonNrSDyrfAQ83hz/YtF/9X2HOcmqbnTLnu9rLdF0EVk1rbBUArJdc0q4SnhAa0KSUgmdpAdX5Fpv2qH9oAHnwA+ClHmB/Qc8neADRWNvBZ2ufZvfPhYm1j0d1xf+Lcv8Cdzj8yeEB4e+wSmVkM5InT9VHfebL8ztveS++A7tC33UEYmFTmRp9+qX3Kda3TOtb5eZBuFIk3nims9z3HbqdPDG7vPsV7rO3D328Ih375gXIey+xPunHuH2Hxsor5ahNHSuzG5L3te2wdZLtdLfKSUPRpGLO1B4um14lNiV/lQS0DsszQYAhdzJhF4guHbvFjH8w2OKkOJ+bd8U/QXFaxxmPMMNVWHCkfii0vv72GsPVcBOdxXwGZzNcZU11yTfA54bV0GUKRz763/qbLTl2r97qESjxbVkc1da7gq9rw+aQk9bR3RGwY0g+qKV7bsu89pnOZONhpLJm2ByJ3sEONP5XKOaKtOhFS2FPk3BfuCE8jNmaZoO98dwFVQ+MejTci+ne6sEq4RiMRao21cxrQerbw8gCLlRiqOKfZX48grI76AOIb1h5g8CMuUlst3xunM7BV8WNfxvqFbAlTJmaergB/jZm+yQvQE8TBVjXls+ZCD016TmSPQ+Oo/p1FEE9dTiK5fuoHm30AbMdPaI9QIZVcd54WLdhmoJzkvUe1tS9WP5h51lgVk6/FjzC0XbraMOFAmpCK45xlXXuZi26fjcg3LyNuEBtn+bPdXfqcOPuedqjSl60qUw471HVEn4Je2tH9EEgSe1Wie/CDwANz4jczenSl0mP2+i67xDjlLgDdY7Bd1o1KraPkfk5BbHGvqPOmjvTRl986LNwFVD3HCnzONYqkuRpFa7rZgWhdwLSHhn1CpJ6lXlx3kK0UA+eCrQm2CdFEd0HMG4kTODcVFaRy5iHcRfYfwrxskkFabWJBIVFTii5vH9Xk0dZm0A9D0OnCFx1GhwVDjRR/6+jDPCd636Tf40jLpExfG9hNLGxU/I0fbXN8WC67Fa/SIoZ1ABs333B709iUaSy9js1jcptRk0vmbSLcQ6IDkbzo3Z4oTWiLjqVY63arRV9VSvFTkOWQDOp6aRsNVpjWWdZd0yNCf11suw/2+Ism3j6O2DR5rpd1w82B38UtnNQlU/bNODEbsjBYscgaVmzoQ1oyisTN0CevWQJdgtZ6p/a5vyDZUp46hYNJoBxRdXTYoY1JHS2/8sr6kFjRoXW/WhStQejD77xISfgOkxZLpp1VMNtn2qEYEWyKzGzlK51DXaJnnun73Fs06pWT7XnGmtifK0+jsrndFK4UoIU+2yD9WTawPe2vdXmSA14P93SwbDwckMeRnMlD+0JlFdG54MWbD/Vhwq+yzv0QmZX6MT22Zrt5tCyqwgs8ZHjZNl0fzqnC0edE0eBJPnx5EP2qWHYA+jOIiB7AdIzLXYHdS/2mzXwnnPP545ehNCH9cc53QXapdZ393aVZnnTR9PBUshV38yVTEB20g8mPzIG2FK6RGJdyN/xayotuQ6wNwOtsNbnA+s0abtIZS/YMFHbhmNj+Arfv/eCf2QOW8ZsiZO+EB7xOXJq0ULSxDg9RVIfr4AL9CztXvuE/FdLT8d5D6/xZWAbTB3nF6361IqU6bTeaVi9bPXFSpxRavg1UZZ7n1uV8LrhUvxqzAPNcQGqhBhTLgE9MvXrJnw1vZY1PP/fHU5DNpZfI57GRfl4BOldlYtErxikzC1BdY03OlptZQBQAuem1lLFa1LSc1+DwZ5zTxhMg5vM14BLYm6WwfRUhpUC8eajMK8f5fUCKbbVeF+GKXl3luMqSE0bPKn2drHEhyz0k+4pu+ihHm7NP4U+L9R0zbSuYMr4+Gewv88/NZZJ5Tpl92iid0e7EKxtnqYybuToX8ZDhWP6lZis1luk7tu5QJJ1zS1DUU7cNg+YL1bbvlip/E3OdSqZ+vnlR7xN4H9I+GUurl5d9cA5QHXAg2aty0fY8Rs+/cNYPoCdufkrXn0IxTUfbSK4XaN8V6GW215nec8U5PCqNZ6wF5DnGOOfcSgh6SiFx8d+/8iGBQ2wFenNNCuVDdykdX3QO5iHB+1/8B3/wjZQjVMoq6gU8TTIy6ZFfAaFTi9AXd07eo4WFkj9zzguphmP9QWcskiPWpsHVk67cUDQv8dP27Vq1zKiX/WWaxC6Z4SdPZeHZn9uAL90FiTffTwCZiaRPe5h7AD89C2IDZ8svdKK3ywOmLlhzULjiOT2W0ZPDAnlLG4hbuqhnDgEPX2Jy+4FA2/W78HV0+yOeVCY/jMs5AtjjpAk9CF1t2TawGt3wgcbWwZ3lQWgjqi4Guud8XYH1od8idLCHk60hW24QmGjA1o9xWHb7ZRMj59B3jp/Hh8RukZarShtx48D7UCBeJmaskPhPH8yRxtZxwZ0yzOD8rQfYdopeP0u+bQDlSt1aa5xjvRZKCAXrtF/p9RinjSvINzGvNWVblOwpT9nYPHS6WTCZWDye8CK/x6hXtbGRNnItKijO6eAD8VTswY6pczpgVmwcbTmcY0xxN/Wcy7FWBu+MHcu2+9QY4OTNI+v6JWN4ID9juLKvm9kquYnJg1RAbvIQeuqeURYc1AnYaVPLDoCu/axs6iiWZV1EgFfF1xdiyrrc++l9TLYrGwXxx3kXeer4Cq20VAfHXul0va6TNZ51TseGzqfKWfzodUNxoVIMftkx8c03ew5lW01/lJgYE2fGBuKP/5pyCWTRpapuxi1WBzLtyU+3PwTYQP2b/NKk8fLFq3rd8S6PLYIf/nuK+ybquwAKmec53m946I69R8H1u0OPhVyZHPg6A8++gM97f6GjfZEL1o6Vkxf8ujV1rwNBhbXp8dU4iH3pOa70PHdQDXTmmM9wHHWM9XyQK9XYEBnfNKDzIpLllxzRDBPPAX3paow9hqE//R1iK6AHYuPAnzFywJt2m8a925R9iIubx3mvG0BBcufDc7YBbdvyrmN5cB4jUJy9BmirND3+sqexh8d6rkOKRa0jZvzwE0PoZ73tN+dOlaLp3rcY835I7yVoDB/+T0yNamOP/hwbY2CvK4pSnpjkeZsSkAenbe8xRnwgNrP3A9pv373Tl8vCT8QeubHG3lgxjrEybmxBgc6Ywp1R6L0YnPqJnUu8KKlpf62cjdxXTyvyPcYXQJd8taUzfeOnfjyvCkxj3vuo7XF9O+eFviLAXunqGNc3SU1fhVxLjig99Nt8VNQtYmzM95/bSMepONQ8gThrDNJ1fFm70ZFv4i67y/cYh/f/kQ/k66CNuCULTdfcYS5rkGsz3ujyAr8q2MyLzrHOM/B1hLk8XtOAY8bQ05g6H4w6CfVwr6HR6cdzfQmGorw5Js9j56ChHHKUDHbCI8fzvunKTqD/ZFkRZV6yRUeea8rOYAPRbWIDFQoDpKSvxTkV2jhYMqMsiFB2GGgFcig5WCxV/AStQi153kD5REbOdnQCL79Vq82C8KJQXXpJkG3zauxWtRUPNjBTL0qIB0ge1aXdtdr1wpvFYeaDgQ/iz2K+m0TMrlIO3ld8dXJQOGbswkUM5HTSswCc17LQfcdC8UkUJB7ELOO/O45Rz4UX6rs+ifLEO7Yx8U7/jtK28GOe+eAw7nE4P9jMhlLUKspVHwe0323Z8KnDhctFnyypC8ehtO2UepEdtZ+A+R1HxjHGc4Xlo5H2077Q8bw5Lx3rOCSjmtbGXZ4Gtu4DZEg01C7ZqpkT5mHGngIQVWGupNeAjYzFPhiyi6FzbmWr/JITG68u+UlJvlzMx5a0G8dxPIWT90vExlzXaZ7DB1Nug5hsy+fmzu0fB7D1yFz8XpXiWOgCsLecobHVT3jfFskMuoc8yU/VkC7zt3GOCdzFQl8kXrZ8fFKfy6+KRGBf+PR6nfQO44BHvifZur32e7+4ArbyxuYS6KVUZEj6Rqz28pe5vnit6g2K5KC4TCimB+tY1otXln3j8igmdLvMczwF/2nXi9tldyW1IXpqi55F7mEFleTA3XvN+FcxZclSuJbqt72q+W4XS/kay7c1QLCs249hbsuOYuS8cbxZu75H2vs4/K1bOe1DP8vWsf0Qsrehm9f3vHl8rz+TyfUcyN4Qdyy4PR78XGHFPAQ+IMKF+PtQ7PyV3kXc4o1j/gKMvuqWWZCp0Z9gMA9Y3wY+L/Y5uvLW5YDqXtK/BZKPIwYN+3PO5FOu7/Dk/vQAxM44fW7ZKrW+Q+Ll/sJNYljWiy+9Oi9fVVmfxigWv5itH8XCL6J0/hedmrtLwLr2+aTuJbCBj8QUhHbFewRyrLlkf9c46pBzerZxDkX8KnBxQ2G8ExpZy5why9eMtc/iY45jrgXaFMXdtIBxhA94TTvXsWvncnsEcidZxT4lNUy9SJZ9j7WhP6Xs68o9dnxhd1f9qUJTc9PFY8CPfSVHedh6RnIBy/myEP5cRiyyq6ZwHTs6vXZrT84vJRWXWrarxF/APHy6f4Wz30O39Oy7/FYNC/5dgb4i+nbQWMhn6etc7PedlyhW5sO/5HM+k1NwlcdJm+3orTkpnou6otOXj4rLa8DnHjk5noUDj5KB4RgHZVYHYGB+o8/icULuixcW0y+JUqWeBbE9kFFgdY1P2rhmgmuEKnkAo74grUOxDdrPoES8wUQ2IzUgL1YhYZyx30w1YWA/ODoqXsnegwC62dDILh05es+L28CZQMd0gLoXNQuniYW0Z7yuPReUbCwac9O2nG272P5ziEwe5ri//Wu9nQ6GZr56A9XrAB4d/KySZo8lJSCWFPIpfTFavWW3jEITPRuGY903bODJDWSAMWqciOMKv9iGadf211AMnbc7tP4jRC/rBNH4du1Y9PCTAi2xFJb54cM0v7E5BPoQtnkoCoC/g39be8k7FWIJkvtqjba6LcbL5mkMXWZM6g5eSR/sac6QryJvq+b3GziTF+9vJavZxyibclVeDXVUGyRM49ARjvynkTgT6z2OdI0P+Qu/vxKGuetYTCMtj3DmoRFbNTOqgeap2yghgy6fNkjRUeuF2+lpWCMvk8pBbKOLzVP5rvCnCGnZx4uX9tPuCgTgFn78Btb+6Cc+oDe6o5z3EwytT5FwHaq9vTZovYnQc/4iH37De7X/4LOqtnIH6SpH1S4fGchTOpdInIWKrluQTV95h9VFrJOTrclQ+1rT8pMnRf9U8Vw8WyRd0Dz4mkBIwNc1F914KlbPVx6objtMB87pJy7z0NG8q85+KvYCFqa/2LWQ9aUnzHYQY/DcIldAvmstIcJ68Xr1urKPM+wbPYffMZ+yTXd+iSLc2NO66ZhQVaE9i2xGdiCqIjevKuRkv9Tik358yl79iKZ1K/KzcBy2t/0eEV/g7I9a/LNi8xRTHfoUSelKXszm/wq481nA4vaxfd2heKzJrO1HscyYJXFwWbx6XeeHesxJreE+ngMSyelzwId8dR+96GYsRVA/SHxpH1AExZ1i0sGHsXvKRcsa5U+D6EKV9TfKjBUoO9WPveW3iu5P2etaJlC/2xMrpvqJztQTvWmRVZ9zSueV94oDSsYPpJBHbxffFNUeQtFV51Hhk3tX9Cq6v3Phk4kpxKqxZBzV4oX3B3qPoDGUPoxqU+aeSYH2CPBz759cyOl6fQYRr1LaIgVYzfsmYcrGV/1knheqfRUxo8814VIgGLbshxwbqK28HIDOGH/VOk+qyG9Rpde1xoVkiUxbZ6vxdS6/OnDczUJZXYdiYxjPINcQ5JN/5avvk8Kf5TBPeBM9uej8VVzre1ITSLUtNXAwNu0WGFucPgKsLAbJ5gROudBNkCvYE0JaTxuxgazJW6Ahfny7eVkC2trQTmWICBrPqrFdpeORz4HZvRjSQiZqwrbO3kEZ4iOB443FIxxiughAvJOLnMgUNnffzMKA52K5Hnvo3DjURsoHH19WfC/0zrKFBxwPejtnphnMvWiH9WIfGvsDnO0cselnuSuVktjHEpjta2TjV97m+IonW2odsSktVXoM8/FIA0t4nl72GnSpl2lY3cwl5RHWucfPesO4wVwY47wDuBtjFan7nEMKwERXUlBzwXLdaaB/jfPFmX5fEErHa9axMFoKbRf+xMU8BigX9K+KjsQhjQNM31APm922jS23+NBPukGoS2aJkfO++DVO0/P/JyCqY9EwuuSN2lprJ1iOsTdhYJOcww3a7p9NQq3VoP8OoftBCCcZRSlFz12Aj5frb4YhmKZDNJc5DngP0TbOkG2g+I62twL5oobe5zzn+iWIYusf8i1abu44byyTc0bdJ7DskKuS5SFDIBs59yhFW+0uOLinnVH2CRULGnO15XKPg5K/D48Q8odrd9uWfL1JyBsFo84lzFf8vFfggZXajKf1PhSRvh7LBnuqH2wQg0a3cKlaxGdtcuicSnEfzjXq2lxzNNe1rxusAftLjmwr8dLH7vPjnCC+CV/T+1rEfKkU3WwB8/GJhfsyMBQ9npQmRmA6CKB1IU4Oje3CxbkAnzPJo0ugcddPUVXrfmBpNr+hdrGm/hnv3r+Tvj7VMf470nfBjJfCucI1kaJzR5Z7bppWP6stG10+CHuoC9JvW0B7Gn7UdlxnaE2sddH6F3JXuLJ36aNrAHdJDL/APV+P80aZwh7jh+cfguNY7h7YdnkWxEZpoMP6CNZaw55bAufzfniypAauaAbrWWtQ+2UTg45Zeai28kJ8+FcMfaR/KkBvdjHdfb26+TykV7H1mjqi+klHlxKUH59Tz+NSJjZly77vy9ZctMqfYqxy+ITGOK4gOuakyn1Kf6qybJoxgVA3D5Dy4uEp60Hj0P52pQvhWHTtUUydy9ZTPNXWtYM1UESOyOFD/OKsayMdKhU63wF1w/D+/dvSf1ud97Vvsl+XrX4YyFdr0N+5858T4W++d4PudeH+GXfxSWbLhu+uabEN+P4u/DFgaUInzP/lf/gPuS+BpNcsBHrLJU86q1qKkPRaKMeLJwI18paYgdNKCQ78DEIl1oD9C2qkh0xP5oRi7M2xmh6y4dgKvFgdC/c2gvCrua2A6mEbvSrSrpd14RLPRGqTzfOTYy+K+KVmAew2PI9B1v2jdnvQq8Po9gnI+mke/O0TUMf/pnfOGuEd9eafNoXvXosI0FNzwmlxyydyHieIfWwhFxmDhu3A+xB4g0DT4wsSDxuhc8Joe1xWaFctJ4LxvuYrPS4wEiVOkxbwgb1Vy5bn0hfstt1xyY5aE8ecfiiwSV5R42+LVxx4qR/ZtKj9Dt5CCWwpI7FOoOtGFWy7J1k+0ivbxNO0xe/xr1casU98redutAIi85gAYvJXY/UNXR3RrVtKmZZcfxJH2tu2SktFT69uFl+vahP2lje8WW9beuP4gcAfOoH6NELrvtayGSvGCXjTDrDYlj3yaStq26+BXdl9hMjaZmxt3MeScZIj+siYB7Y9Vc8CWxRyr3bTQXzPGzF9yV6RX1QedQNQ8XKOvC4iB+sBPbIta/WTvUnW2uaEbJaMbzQtgss1Fr02LvSD7AUej28AMgZAU/09HBHZofGVYXrPdHtj5t3xiio568YXddoB3bNNi2Cr9Fs8enqjXXTlpGl62NFyyrwMOi6K+y0bwcLKY8sdoD6zVs2oIyeVui5ZdaNsHWy3PLBO+xtyIg+dR5BExwrUYo8vXUWon82PxU3ZqBEsl+cxIw9f4MbyBMRXGLU4pp3kcubUsFXTWQ/es003fO+x9d3nxl+ke5S6rceH9QLvwQa+Ess5RrB43Z6yzi0xm6c3f8XmN46WM89yUrONPt8Cv+lwGxvxLxtDtEU2itDhqB298/jAHFMQ3qx5Y4Cs4ijy1OeBDJh/fgMis0AsHS3rRXu7zjwjutP2GVuGuZ72oVeBX/rYWLLIteiyzV474ytZpKFM/zwszXfR6RreNsHd+AqitUwko7PyH/sdw+YzJuBYoK/9qtrYRrO2YpH2ffzmyRbtKstay0mmxqI3eYMWpI28CvLdF71KpJENvRqqpq0PQca2bOGz6NtHnfO1RuDrXuY0Zx2ddBID0Dx1jUTOqzk+gH7+YUvuR+Vn2LoCdhJzbF7hbIevdpB4kTvqBc4r5kV/MknUxDL0sYWMvMXn5KdumtaSzq86mjbjOefCYFxpGbCx8Z77EX7B+AC25/0Ki/SSI3IKyDHQPA6cc4gO61TGCrGTNlAPGjmtY+cz8xd5nwV8FURykYIe5rCJHPOjnMOTn8QV24UKHTvWab7kSx/60jGGiMwtbusTh9Zctzkn1rxX/RH3DAXN/dABqUH+yY/sqpUY+S4p7juwjX9yZd1pz7aqtA50zEiuyL7+OLe2iTMBZ21Ufdebf0R4GGKgZVKHUJUDKdisg0hdlQpBV80ywobbw87Cjguz2HZpY8toyWlNZssEtraLFKRflwLbafpRrku9wMFsh69yQNsI0JHWIjIZbslevWSDSu1imTNCpsZTZFWam/4Bp0CPMl40TyHy+g1XKx51oCf+Jp0Aj9/MeZymeWG6zCD924LurHFRk6ddEss1rnmOsXinIR/Gg2p3OcH86jqI9UcRxJ5PvLahNjGIs0v1oUFOCc6y4tfLnY1DYeNy64zHOXNexJf9R3KNafxCFH2dy7JngfU32TyyDq9BizlVo4ozznk8adTDbuWTnJLW/BZS8o3kfsWgPtfRvvACWDo2ZLNvVKTQVb9INkVsk78V5tjB6rexQ25qbF7v2tTucDK1AP2aF+Ic+YcNwjaJhdKER5BstwvOJ4BBTf87JK+Q/CgOavVcp30Ac8rBjQgXXy6ARc74o/eywnlVci9Lnq9n/Rha9WlD4zGfH/Vxg+nzEWScXo/FrxKbC9XZuVOn91TrR5cHLCkrZ1Qpshrf51cX78fVMqNhA9OPqFWxL+s3n9LzOjvqGrZZ9q0qrDGln/pswMrlr29IxB6GTlg56hKkzY2MeNojWqZ+sDgL0tp3uljOskA3sPRpd634zoauyhXkA5vqiBTQCznxXsFxME/He5hdz1KvquqlYvL8usaO1wJz6rG7T42e6dJuHkbMM01GhTlg6BeF6iAXiCFgU9/VQN6zX8uPY+amOW+uJVty+S2w7x+q9HmzcOeyCUNG44u/C8Bvt/Jxp4vDk7pz7XLG0rlAeOErF0+gJHvs1/YWKgzFc04IalXOsd5HfS9zADGrcjz0TXNc9m2Ycg/pdykFzckc/0PfhZU32iYdcKanrag6Th9Nxz+NttlNFBTbGZIZdKJO4f5GnzTqsVzNAfc++lOFse7nnKKR/rl+Foi1bObQJMekAt8/Ktrzi758oOeW9TgPiqY3jNC6BGuEZ0bB56jzKla9xDr1PO5QsoopyrM8BfzFLzk+6eAr7x2Ui4HkjPGeITNDXvqd0+XvZO8aw8YoYP2y8sI/4Bfhe++uIhoc5B33igfeKPva574fyAy+xtB9XpQp2wSyKIEWgrZIpiU2gBZ7+BxLZWvlnNdHBWXWG0VAp+z42nQBfAw/s088Wd/oQ3WMVaDZY4ljHxnLhzbpBhZ6z+h2IGuyecSdPjZz9BqF7zgVltoPRnsGZh6heO1ck1nIhFDnQrsvuB6YClEIVe8xPsDSGoVXkpfatInEtCBZyy1exy/mBS7MXiA2gviF7qQ/hcl3+ymF4pXQWqzVtbdzDEFo1G5rKs64U+3Y7xnfAomJDd4l6wO4eRUMtJwcZUXjTbHEFST7AfEe3F6JF6+X6weBODnmWucgXtmRUMfWfem03BWct8YhxmPAkdObnmxokjnKfSh2ni/0nzDJKOSVTUYU05yLHm/F5zfGw4eGL8r9UfyrB3Hps7nl+zKw7z0Gk64D+y5a1fLbtuulWnjnpe2wRim00ZNNinV8PlMjDWxnEHZ/lBXzaAvpN82R+9V0NdS2nuWeg+O+R+wcbD1jElN5kLrScYLtxdQ2OMOYvJ3b74BS0zP50ucDBNqlqKvwgIXiBwj+9AIHvyd7/9G7Ir0tubd1M1R1lVdVPi3ej2ot/dpH728/LMkflaGP33x1e/v5z27ffPXL28fvv759r3R//Qffu33vY94k9ig0hjrnPnAc5GjfKO058L6Y/LrAWjeSXMQb9tT+pH9G7B6xr0PWpU3+dTNHEe3K3j0S+yN5rMEK+/CwUxi6JxuIhXJYHyWnOKte5KFKc5Y7FHHRh8+5DhUTrGcK1RXE1jWz0fIL5Sa+eFXLXWHpV4HB8RDLQEFxOzfJa/ys/bP61ap21oHVNnbnkPfGQfSAkh3iM58L7Uj/IWbwdT1Iv0v6kdGNqm5cPe9NLtTS4KJjAAD/9ElEQVRYMjZ6VacdWL4VDqz20Xs9glmjyv2UPZqUT38XgGOaY/9QoJcxAfktu4Ho/FTNMbHGA5pVkXs88OpHeq171r9CdFUuBjQt2K5pjvN5+wHyWMcPVvJmbeLK/7fFwQY5KSjWwrSeMZhHbGP8Rcu9XPqKu+WXXtO0pyM3HRSg5sH3mferQjHoOIIxKKaxxs5S0m1exlUv0qUPpj7gk01HKwNSr5c5xurrqLGLzMssJ0i2fMLTLwr6kPELyEzFqnO4EMkds+kaT9EYDwLS67I+RUWsKXRFip0NRSSZe56VLsolisFPxaT1UR2JMheq3b6D1Nr/BfuM9adRCMswaj5iJ+M5jKsrkCZ2dE70vr1iLaD76ByAqFxG+AFyr1bCFkWn6/MhnviutX82LdeF+NT4u2D+0CcPLTvLUygJHUDxqnRfNmMj16x6cXfFpi8br3nPn1AB+f5f/Yf/EAvPwApPQoHYeQakQE7WWf7iIwK79QCLJwO9x30M+g861G1DA6oji5CBTvfwLXrtAx0leMQ0AX+/5fUY4jubgm+21Vyw321T//ZzIDz0ImadfKSNxWOaNsWaVCZy2gSJAXgc3Xlm/jjBvPlm/M1YsH/jKVvIWXCPycmgK+sVY24SLbIMC+dcXUG2npEBd/nhpecGHiUnA6CvN3LMw8hlJbyVx3j0eoRsdhuwR2BwPflt26wd5WLEpwt24Uy/whVfvv0rZNknx5FbtV4VgmjISR5C0yb23B3pd/0qh7zEX9VTMp++l++Wz3xPPYVVR+SWjOTIp+WwwLkQNfiAjxSSc84RdOcXS8remHMpFw1w7qKnC073OePJVMQSD95js4z0A4Adg2WOCG8BW6psC8hmq5oOzesnNi1q+eQiQCRyk7d1j/LkkygSw12MDejThpvuT1zx+MJQv8ncsB/8EVuvfbm2//iaSGzKGu3uM0845Q0e/9mF/5gB+LtifbKFMepTpqXJuqiac5NP8CH/svbZj9+W7uuvbr/4xc9u//AP/sHtD3/609vf/Xt/7/Y3/4v/ogQ/uv3m7/zJkr/d/vSf+XO3f/Yv/Yu33/qTv3d7Xbpfv35dhvOnBeWJOOR9x0u4nukjZs49nFxdDN9Abk3+e927inW9GTwhtJ3b5Fdk6UFnfSsX1fcDIOaseMiv6K+RdQ6mjTkWoNf4rQ5k5PZ+i65betPTehkD9do3LxA/Gxd/vnSG/FiX75TR/UG1Kcsv5Wz6ApyjU0zabZ/Oeb6V16HAmOPTII5eywXf+M65Lv5zgcHW5mE5j4sHGm2Tfa1onoPpe+bZ+aAYnifbetWxBI5Zsui0X9v2+LSu6EUNuSrsqrwJMSl6RvpR4eZVQRTMO8rT1b3jiI22RR3X7IvfOcGeeHOvLJ7li1dkjSvsUsv1A1NYUV636w9GfCQG9escDw/jxKX2gN5E4js6w8YE10GF3fwD0O1meFuf/pSHvm2f/eRPlgGcnFcLkq/4ho3ESy3Ztnm0vBHZMxLLFS+Y8UbuPAao2Re5jvDQjWsDAUGbsatf5an9aSK+pu+j9yM051mfer1G7E77D8fX9NQT2n/lKTplp2LI/dPUofWK+Nn3OYbd6VP9sb+Cc0zBFV37Y7fxI8cXiG0+rQSwJXvyu/kxRg/a3H9nfPeRXENybXqhiNjIXpI5FIq0YmnIf4vorz6KjwzXeQ0BRvVfvHhV1ytiu1hvMrHPI/k8urkLE+ReI+87AtmRBnms/YM1Xr51L6wQCdi51T5ZbWINzjkFWs9VK7+lQ3/yATyuCfbvvu7HT3ITGQNROIhpl/jFsU3O6eqbb56+RkTxR9axB9CAvkyaqE6xqCcbbtumZXLdA9Awta4lBXkrosYnPb/vUBzf9qGMfXogQWhq1M/aULoPQjssK6m0QGG2z9jfZULiqbelDBQw2CRQg2462Enz7UC0MhZ4JEf0B7HIHqwMv8WkV20mfqSm4P5xnMRx9EvbN0vEYAf+ZvEsGolqEnmzpRMixEY2g4nt93jyGVvei0inxSQ3IMQXdfJoOMa0XZ+NmM7Y8JWcmLaRMZl2zzegT/8Th1zVIp9iasqviVTIJo9rM0WmdfVwg9yZtWX1eg3ZlxhSns+KSjTa279rbH6bhzIT0x5znO+6oYgOS7FUs3nFUN/Y+Tr71Vhl4kgHyIbPGxyZUH/Lxh41rbrEm7Yd2gbdIkc+NM1HtZtdfObEMoY5SHBehKeHMtXmQo0t3TRqPu3Pv4npUUEbF3T6PMRRX3sWF3D11OY8QYw+9uyz6B1WYpCtEyRf9eRE7sCDxk/58hrui8+S1ava54cy1uucSbBtien9o1W9toeM6YyJWq0iRzP2SlSk4x4QoDOpyCgelEascqdxweu1D5uXSqZc0EdPtKpaX29cKy+cmfxoz0WgaLTZRz11b4v25vb2zZc1p69vX3752e3Lzz+//fJnP7t98dkvbz/9oz+8/fKXv7i9eP369v0K5fWXX9zeVPtN6fz05z+//ax4H72q607Z+4YblArzTe3dLz754e33/+w/c/uX/pX/0e2f+Cf/qdvbdx/d3jLOvnnq2XKu3XR8z+Aunyc9+G/eva1w8hDI2PNimvvM47bnN0rwHB1APjcCcla4X2vYoN0+qoIXet7wA2hn+UDkQptVPz6QTayb5nrGK8BffiZqcpbuNeBKrV70UKbktW9UDqLLax4WPAXuTc8ReA/gBf3TuQN9KNB/ak14P2NufG4URfsRenPoWDjMVX7hg34dljBsr7wumwCZbRAZ27fuMaXHdYeMXEqBRlWDbVkTyFcblvwUvZ97wz1iONKxw7HtV6/2Btkcog6r6FWUu+5L72QSrOv/WNNqFTm/MJz3Xc635wosH7SrqBlC4yoO3vynve9Bdj/+gvlQRjIYTB9Qqc9vYvcax7IkWq6ll17mQcoqAfwtc5bferZFESV0yZfe8riBbrRlu9trLA3ZHH6CKfckP2InkaWDfSriqcJ+6XPQMR3iqTZ5hXf2GblJP9PSHxYFr+GSqR9kOGcOfk94indGfJ/jJQjmJdeBrGWC0Hw1P0BGvZJDdJ4rE9jJwzmKYqWgNHA1Bum4IX5yEqChLiY5iAlCm3KEjq8t2Q6EqnM+rDfBXb4tcs93wAqumjM3xIL/gnxFrkUqKnVZA/pib2Iyq+xw/1F7du/fsbMEaIR2wsr9MyBP8aj9hR7vuclV9Vjvhu9J5VM/vXcVDuMr0A+Na6rosIq0xtDQuKzmPBSfewsO7t+LgJAFGuteBaPLp2lNFRLHWo+MteRf6FrZUphYGobHgTT+TZuA4x/W6PImH7JWJLexxSeh7qHzrf3o+zErRj2U2Rdpv+GHwcLYE2HsE5bwNy/Uu4uaugS5aZENEjSgnQl9CpI7GVKiOyYlq6ALklrX2AlrvVMse4IBMiO2xNkqh8VQrDkW6mkbvKMvkunMwTLZsucL8tEGbfva8asaN9qNamo8qwtv98Gcz4lz3MGk07a72LgfL72zpatFeoWDLS5c5ewqrnkRg3+W4YKrkZbIO9Zqh4uON5qtT33l44wrudnHbjYD59iFEz1rZj2QKZnjrEweOq2deIlVOlR9gUECoRbWhT7xwEIniMErFO8cy3fF8t/+FMPJ/vSkN0klOEMTv+1o8y4bsas5KJ2DjeKR97SzN9nStqx0dE6yHv0bsiFTpT3Lls9V871upmfj+ManUEHnZiC2lwf68GiaIlrait8N95txeCADbXbRv/jvbAcfoAh1eXKz7Z+Bdw0HfosQQ6RlT+Oz38RpMC91FM1ekK7YkFXfOrkZNrfOGWSwVXjxDdei2+1Vveg3YqX7kjcyb9/ePvn41e3d29f6BMxXX35x++Lzz26f/eIXt88/+6U+9fLLz39x+6Nf/NHtZ7/86e3rN69vP//5z8vyN7ff+a3fuL356qvb5z/96e0T7MiT4+bcfPvNm9vb92913YL6ngd9L753e1P1u48+vn32+v3tez/8ye2f/HN//vav/mv/09tv/4k/cSvS7XWNQf+Hri74mSf0M9aFNb/Y5yj0+BeqEymgdaCcOE5QJNFB8gW/SQXWa9HfawK1ZtSvH9mrwk1frwAkqtiWbNTLfgPCfiRB9QFy7FH088YVK1dAZt0YabEUEdtmOq4L6LypI7lQb9gC8M73KyD8QL7t8KE/re2j2gdB5kpPPuogL/FwjmPiwElMitMc4jxH6nk0L33VjKtq6FC4LsS16D3X0CQz4nLb+dm/BLOcifQi71pjlbzlvL1h17RWuoPibLuPckOs27ftSLZ18jDd14tCywgtI7lJb8yMxkW9HuQt49hki5y/bJ8t77ESU8kn3obo2EQvJ86wCaTKfQD62KoDv4/iForHbrp8TxRNHqRPTCZznRINrgXcZjUMP7E3fdOEjFfGkvMsMZ5jOMc9+Zc8SNivdiSRi+RZ54wZw5Uv+6h217E2ZcH0n09enGWCGVNknqNNyFObVvw0Sifvscjxil8vvR4oaX8LEA8arIOdAZurV8dT6JAkTztz/SH+Zq6WPHXokNKM3doJgrBlRz/X4+TegT1aPBROIrnHMh+BQvxVjX3lodtwWkpIe/rO2KJTrS6TthHdbaGB3LAb+LpbR51f66EMpY55Hxu7yHJ98f1nocia11Mc2Rt1P9puY+dgr9q+dtTRD/b5xUVAM3Hkk3Fi68U+FE+/pzmCX5JZ9wqs+XW+1cGP2kXPNV7j7FgXir4weOu9eNjFc6z1WjryUXiRGzRQzZYSWlSyMUNL+eGeECJxVUFWutXQ+xAxGQ9y/b6sxqER1r0syHneyhhfefjof/1Xf1r3eXtRpVYIaqMBHFz4e2MuXbU2LxMNojN5kw/C+1Agf/mUcoBotUhWdI9x5X/GvNF9xuDWgmIquv806drexHnpYnGmBWk+ynrMF4vzaAdW+DlBcXWX466/La5yA67o8WmWF2QA6azx+DS9hk6AGv/VQxlc+w3Ljo2aJmTF1rlb+aqIdszn6Dae4k1gyz5LvlXYpLSZLRMeNeuzzuDlH0h3Cwp7Mztmyxu3aVg4amHrvMK+JQjvzup3w8ofVQWrMZ/sHzyd1jiQjR7o4WJRtlYOlb+q2BirznyIdWFTatEtsKfwdJ5zbMVcOM8RiG33721POc9TyZfd3AwEV7YF9LoZ+qp5KWb2Akw4nrPffeMRWrBoroTQLoG9biKnN67d9wOWfihTfV2I3FLhWqH/wFB0PhJdges85gLk9V0ydTbqS3WLpvc97996zsrXR+/e3N6/eX37+qsvbm9fv6n6q9svf/qz22d/+Ie3r7745e2Lzz67vfn6y9uXX3x+++KLXxTt89vnn31++/Wf/Pj2wyp/6//zt2/vPv7o9tv/2J+8/Vd/7+/e3pStf/LP/P7tB598cvt//T/+n7ePK65P9abJ5wz/DYFU6c9FaKj9si6sn6j+pmoe47x78ent9fsXt4+/9+Pbf/9f/pdv/+Jf/iu3dy+L9+LV7U3R135Uxa2B4q1raBVdpBmrKI3q7Kwb57NaK16qey8LQhOVh0TjvNCnwWrMXvN+eNBnj+Z2QWuMYoSVtaI5KqL9mGs790Ane2Fk1s1JITd9QGssPnhZjqu0P+TfvHnrNuSqH2HZOtWXOkUjvhb5YMgSurHdBYQG4nPFotdG4jk5N9W2EaFGJJ9UOjyUKQGdc8vGHgu89QBUvtpfIdcM7mHmXGxgxIYO1/YiYYp9jjjuHkgf0Pr4xXXHcgliVYwbkm3580MZyba88sN6r1pjPtkB95TWQ6cO1wWZrRfcVl0SUA/gPMj3zDSlim3MXMVObOS6hBzghp/cS2/wEj+vRNXiB57mTO3o1j7L+qhm/osTstqD274evhVN5oqWe8jYBLRYS4rLJOsP32qrZUCHBlKDafcKkX1ObmLGcOXrKf/iwIfe+sg8lHuAO/mWPdOD8tRGLRP7Uy+64U3atwX7vHwWsq5kC3Puqp09gzhosY98iM/Ig0hf6R3yK4V8RcNTQNC2cknOtfUKV7mfbcXaMhMHWsmjE9q06Tb2LEPhPj978MwZ8ZZ26ahbdL3KhuxUv6TrTPWDGMTmfpbyCNMG7bOk7je7nf0yNIe25833A9wLWONwj1cl14T954rtz4P0/tA5ADt2YjPtCqy5Rw9lYoOYnzBxwL6OEV/HIDumhe67niMcLyEQhx+66JyQCWywx/f8VUx6H1bHy1f+fhjtn3IkdfcL+oJ7GX78UAaf2OiHMuZbjqDbbjV8ocWwjbSp0UizjUy04SQCZNAT4QVTJrw7mdFVAk8gUfzcczaS3IwPWSW+DvkjjOGXJnTJ6GLnXBnS7nKPY/wlgzpNbNYhr0NVvJzk5cvq099G9LIpbKRf+t16CsmjzY1gCuf8z/5se+5STIdP62ihxtX1Faa7jE+kGqOOEx+/msVmUGse26vmjDiq6xjLlOhqHjDH8whXMtjVWAdPceAEEnHqwHfLDTPEejabN2614FrTNqWrbtuLnwXLHGknyP12iCX1T/RfFYpVjSoPwpneNLSSW3qAZvXnhQIwPkxmrNQqZltHtc+jboouJ2pamvXoHGxacJ/bbtpaQVH4Rlfnq+mxl3e6iW/Z6/iDg9/ITFqBnvKg833bQmz55QKrFY6Z6eEIxdLmE9f58sfKW3abr7ppurixhzL2Ki/LoB62YK/4fMcLD2RevIBXcRWd/3TELf67t2/1J0Nv+VLdr766ffHZL/QnRp/98udVf3b78osvbl99/suqP1sPZXjA8/7Nm9tHb16Xn4qhbPOnnu/fvi57fMLlze11yb363se3Fx9/fPvDX/zR7e3Lj25/6vf/idvf/6//vvL6w+9///ZxvYn6xc9/rodBrypQ/V13gazlxmrnjje6SFYu6o3M+xef3m4vP719U/VXb2+3r9+/uP3eP/Fnb//yv/Y/uf3+n/vzty+/fnf78s3b26vyj1UyIeudM2LIuW0+L87XxEGnMB9ICsWac3NE0/Fdir5ZiQxzyLXdD3dRRR8ZHkZhUpKyv2/sAG1b3sAH6LPtGthEjBfsPiHNmCi8gdTe1tdA3bCWesYKjRfNlSiPkTzNWnrLVtO7fFvYjnMHtIbclO3Q293BX+KI3/BQUpzVhJ+bvCB6AJVkVLKxYQ9uFuYnRidWPNyYF1N+D0LEEv+xjXyNtfdWTU/psKbWGBrSLZKoyKBTMtvvUd52SmbGMGVCP9NONtcYul7Wpt4A5P3GiOI4OPhxXrFi2/iIv4zbrqxnHjLQrGs+fqwnmaXjGgVpcv4VUeepjDC3yGw9+MAx6rVkeAPQsVmt+ZBtgD0tv+SiwDqg5aRecrwhY13zBuxuLXYNkA0/sf2jRHy85U8Aqp2+xp4aunpbfsop2xYXPbpq0+g+oJV8nW1FV/xqpz9x9vUUJDZsPYX4rJeeZjvRZTIOu1rJGLywziJPAn/lBx38zfxPZMzhaTx9j/IkuCZ1JIwD9Y+4LtRcrzgv/E1Mvh7WdnviMEfEViX5XLwy43MWe5ah8FBGdGKrvgVL9+QIFqamPYLhHxDonqn14cu3BEybiAzQa7ePUuzH7LnN6wcf9KHIddrYEw+PtqLPFwyLPDiJfPZys70/EX9iEuQgjW0H2FfLlq4kFEPRmqzrftV62FNt7bvDvsZT/U0xiE1i9aK88cPeWSR9kqd4+uTKWbEg+QJWNdbYlxnb0svi9YOUsgcr9hVv1gNHXevsz079avRbAwH/H/1v/qOf1hq1iAjyRx9JHEOHJpGFfXEOesILuRlwkg3bvMaZh78JDf6kPhc7iTlDCSzMAZ+h+MowC1fjqb4SXDXJXTawzw9BFOlM75fGzkOA2s4XOcaIDF3oG1C4AEt2CzqGB/BvqbpTSN7mPDyFZVuhDUOFs9/Zd5vC2KCQg62vk4Ta3YX7TG3Y/NRQUMrJ2U7GqbmmlkTH4qb7knNOpYO9TpjGWz8ZV+ogcgvF1kbc9sCyO3WPZkpmyEFoPr073cK2/coxSpK1VG1Eqah5adkjYi+86vvH7QHsJ44rhP9t8cjeGfxJHxd0pDXS6k/N0CDCITcz58lV+isf3Q5fQKabwWFPQadx1iOQ7dObMfbps5fkNwoCcgp406ZtMO2feVeQRKsseVxUNUOtFdpE9yzT8oWwMm7i0JnaYwGKusaEHHPzssar/bJ/w6U9qkRf1rnwaUm9Kn5JiP7+7Tv9adG711X6ky6vX391+4oHLfx50c//6PbZLz/Tnx29/uqzKl/d3rz+WrJv0Hv/tm683ijQejtQNz1lj094CN/cXum3FObxcMExS1iBv39ZN+nV/urd29s7vrixaHpD8fJVifGFvy9ub9++vX3MbzleouQxy2ZtDj2zgnJUNEnJxvfq/PefMt1eVfvFJ7cvXte4P/3R7c/++X/29pf/yr9y+8lv/8nb6zfv64arIix9sigPvGCjCm2vkDqqvT0ewdg8P9cI/4zMI+NRGx/9BhpvPBRjvYam7zFTk/OlqrqmLBu8uKmO/HWf+IPn9glnsXU65vgI0tUvJCwi2nqzDL1lMDHP3acQP9Nf8rZo6evVaJJjGLoTyIjFS3U4d+5sXwGZIUfr+ECl2DLZc9hwc887vKwP1ta6D9NrgQZ23Ft6wf6ljvcq7GEncr7ezd9se40kJMfna9N+KMP6cdy6qScAfjDZynNMd2jfgXon2h2esakbaGJQrBvELF3FDMVzofVKQzp99a0Y/GbB9wABdOURWrWPOY6c8wai63rTncvIB0RCTHy9AFE2VeFtP7bklqTKDodkluM+j/QF2fZFOcZb6Bjia9u+x6Q7D+2jztXEdz+mxtnoA7FHSNxe81Z2tug+GFtBc0hjjXPrgofxFsKL3XNNLLTon+3IT5NWXKlLlmPF0DTkluwDZJyRWzHKXTsMDRkK/qBVe+8793jEw1PeIKsvu9U4iSe2QHFyNg271x6gWk++aOCvMXMrm1WgiU5pGuDBycrDCWc76AXRge4HHeotOe8DEtGeGf+McELX/GGDLna+yZ+aVz8PNzikr5+22bQ1xjr4CWRuQA+gSg5HicuwXUH8mt9q6k+XEKl+7gMCxd6wb7Wq8KDW75vPsD/oVaisdA3pl0DLZL0lZxlLcpCHNWeTc19X/gpIEaPuH8sW1yJzruF8l79qy/4c24gBzPt9YkbP+n4/QF4oW2pD9hkettrHR//b//hnpbuHhfJ8c28eHZyJwkvTQQsWciGGQ62FY9bC9BWcafmNZQD7rEZKo+cEGRFLwnJDdwXFVzbO/tdkD7rbRzlwUm0cncZOavyyqUwps7YxWsdJZF78W80pNxH7xJ8LomW19RkzYAVQL6IxV+Y5rhndtg2Z3OqJoLtHk1o45NV99Hw0im8J5x6vYNrYYA5c21ONraqtZSp2NF4z0eo4DNr05LMOZB2XaTqpWnyNs+1IqOAbi9WVTU5wNnnZx1/9yG5sXKDd2P40WHBMJsSEh4F9fktPCwa5h2Fry6eFjzgYim3La0RDhb4ikFjrNaasfH0oSjRjOgA6MXTMSLAFps+r4lTPEA9a3/QybxTNA7aqrTdtFlvnvmx1Hfv8xm/5So3tdpgxNksIz7As/OQm64ovYrVHV2pVMPjRmKqkDeI/CP0RxEVFtnsesQtJti3AWc9FIhfT7AnIrDdIBbhIe9/gPxbJsGzygOVl5fvTl3zJJ3vSR7eP2YO4iXjHQ5O3+m6Wd19/eXv/xVe3rz/75e2XP/95lZ/pky78qdGXRfvqy89ur7/+6vam7PPnQ3yi5Rt8lQ/KR7e3NY9V6k0fD2NqRut4J1ni/eQT/tsc0QLmrkKovuOuuPh4aJ2jL1++0vc+8JDlbcX4tqxUlFW8vvhtBfnm0zt8iuX1119Xzed2yJsdKKOkqu2b2LoEUfrv3vPGiAzz5b6fVKQvbq/fvbh99f7l7Ys3729/+s/82dt/7y//lduf/wt/Sd8186Zudl59/Km+qJesYoM50EeBtWbtp70pRqJZa6H9dm8jCmGc+9WQ6ulC6HXiNci8M07yrhsK+iQVXb5fqZFYsLTWbJG0jvDB/ttYcQ/EX3KKZX8KlBhdQGznWpfQzd5200f+dMvwEDMumhkGSB9/jlXUIQdzx3mGdNTyGIfpSx3F3TrwOT91Lep+ILmqobk4niubYhRi03CORIStKU3HdavJtuF58c22KfklhNE2ZQM4tjWmElt6vBGqvv5spqGbV3zrxzY934X2sXxhqNvyGcOhzZyddS+g9S3RvbZBcrTj2X6r19niOx/qrOfBbhGy5wcaO+PFxiZLVvYA9G4GsUEO1ic6T2PQvQZ1LVB9J2FBkvXi6DacJ2Qs59yEbnm9yem9qAQks2JszBhowd3jsPw5zkDXm+Jz/YnOpWyxzvE/svkIM27NSdW57sXW1dgmjT6SUDSubl/FojWH/OSVzvmNK5Ctk42zr9CwUY1FQ0BzJZ7bTwE56VZBMn613uWxau6fCtr32X+7D99bg/tnxNaZix/ZKp/Lf4E2x91Dhub5urPPQfRyj3IEHkuz7ZLjFUO1oeY8RGb6X4BGDJM2gI5ibD5WiY+VtHh4HerQwiMIdA40Ce39U0IFXfMq5/rFfzG5d9F9V9sA0V85a17o6DHm2Aj0PSl0FZPltW9A7j7gVXott2ilj0f1XRWKIzEZafPKBhFF3fwT7A+6efRAJM86iQ9sH15fPq+LwnjGeptY9rE79AE6fLrKbcZRx1KoItMePfp6KIQZCRgKtwjxKz8iFvAnn5unZynq1M801Fgk+Ja8ffRv/bWfih4nVBiFvRSe/C2vXtUG88FBBmX6UQ8cBnbCkUfyTQud0zmDB8gh2ezNu7D9FBJLfB37VxtGUP4jy7E2F2hViufN7xhXdCYyRvG67eoYT7DeTAzaGYlm2a6DOLFnGr4ex3INctLNwh4LC9otquTN+4XzpO24lPmzBvGe9GMgw8mZj9s2sTedMs7NTJEZ1xk5IeYIIcUOtd5UtNyiN4G49S90xzrWTSq++wQPoiMT02Hh1NVGEyo+z7F7fnz+KW8Ze6ngM3HKDjl4Ap4HdJxzxfy0yoJ8nWJ7Cit/XZ8BmXMkawYp1gfjYyyTrroUMvbMZW4EnEPLpI49rKgPr2Sxgc7bt/U2uuYTxNfVQ5mVq7xhAMVjg7dMtTuJedPCQ5ljjuFX7GPt4DNxxT/YrRGDXnc/uNOXf+dO9rnhLr72SuTYBbrmUyLaFUqeL9BF5lXdHOhPjfDIb8R52PXmK32fy5uvvtZ/LPril7+4ffbzn+v7W77+4ovbF198dvv8Fz+7va7+O/570VdflWrp1pzwUIVPt+i36+UXm6/Lny+t/ltcbgORX5/QIO567/am9L9++9Xte9/79Pbq1csKxVr8e1zmjbnn0y+A/Q/VV694o8RNTvGLgL133/AQhBF/c3vLufqOnL2tcfo3xORJb4LGm6GAkPMwg3XzgtxqCrhZ++j2+g3XuHqDdPtYD2nevq/2y09uLz75we3r4n32xevbn/vz/9ztL/+Vf/X2u7//T91efvzJ7bMvX3vf05s6HoRUZDhq8OddgUa8WSeYRx7ucdTT3Hcf8+GRT4+fOfceonMPm4njFF/WFnKHtVdIe8pPwL/iQQs9Nina6+Ep5mubNYQyXD8nduw8QmKx2SgjX232c/GRqxSMB1PB2fIjfw/jLkT+KZkrzF+aBYvG3JU9jc2sO/RZ036TAx6adL6X4p4L9U68Yxbs07KmWzd6R3nWtm0ERFUx1bpSL3OPTdpNl30btU35yHwVreWegm7o5Tpxbcx+WZUrtdWAwp6Cj1qf+Kwj158JmWlb2My1RvYhH+xuzL7VOwdF139pEqfasuF4zkBW+ass29nwC1DqNg94jj7NONB0NK9+GDdARntF0bVvFJmIsjck7us9ynMcxO9E8ppYkInOlXwQ3hxDwEjOWUN+2tO4LnRBHoYlB4He6xS4hoLY1PirnNeI+FXHzvQfKIYqquqIzTMexTrBerfHqvs+RPetJ11F+cBPkNgDxhA71GlbTo4fzzW//aiu7r1BsyITT4xftqutTzxUpOSUNucW7ezTMwahmowZm4N6iDPxzXlafPSJp2MTYM3+BdDh/MI2ttaYiKP7O87yW02PENM+pzTG0mecokeXdvNlo81wJacpuZwrGVPJLfvaw7bcikP3MyeUDIe0sdGy3O/Ci+rkBdgnOJacOJNfvOSGcVh2Q72i8TAfnmI1sXR8fQhWTMXTtZD1hE7zdJ4NP3PNAtrQdW8GuRS39Y1obJ48dNN5CmLzKYjNi+Ix7aN/56//TFooW99GYlClpto8y03YUEKFz2S7vy+898Gd+xP4ToB+E4y+daK3PRokWRzxaVsuhtCbkzCxbMqvC5MXXMUq+wf6cZLhS08i5lncOltzjzWIP42p21MXbF/QqiCrXOFX3QMymjXWEa9Orur7XdER92Nfmd1Y/qJf+evWRGj41XbR8RKLThZoQo+hWnvDyLg8z44ZctHLjt5QZRMaMavJS9Ow5I2gSNVDdj1c8SCElXd5Q+/DH8oY1tzSBpsmkF+NGb877vgLshmTMcVXZX1pH7YwVyr65Ae0zs8V9gOGxKBXtZ+DN8H7WT08rBBqBIwj+ev6DMh6gKCoq+3g1eOTLxnrQilobNRt0jcV3pwVW9PVp8aESbbnhmzlJgqEd/9QZo8DS8tG0bgRMKviqYOm/4Qm6yuet/77d3sMjxCtCY+m6lprtCRTNmJHWdP4Xdg3/NupymOJEA+3ikUpel3kaJfcN+/fVLLf3t69eXP7+ssvbl9//tnt81/6S3P5k6LPf/mL2xe/+Km+z4X/asR3v7x787U+5fK22oyXs1q516dm3oiXMfCpF9Kg07Lq9zwg6bxkvgHngT5dxHzygTAp8W+meZhTPB4WVUGaC7T2hCrvOOdrfPnuBHKrfxeN0brZI663ipG8cd5UzcOd8qeHTyX/kj9bqlzR3nNWgGxLgj7uWkH7Ys5NQs0npbL5zUef6IEMf6r05Vs+meMvBf7oxae3L7+u3Lz43u2f+Yv/3du/9D/4V28/+Z0/KX+v374t+cpZzWHesBn4zCwzx9CuYJnEHC0jeqYwjtyEQF9/AtbDC4+9TWtqhVP0tpO1xlwAboBN22s6dWTPCD+gWaRFS3yxGfnKoOQuUfKoKM6SmWLoYmMifepc41dM8KrdPdvjPGq5CaygFx9nP8GyfYHoxA54ZOcRopc4dH5hbyVG3QN0Oh58U9dK7rnlASh8RGY825cq8c+2jSmXOdh2QK2eeoWXvRJj1lz3Xm2cc12+q0i2HSce+CAyz0H7R4lhKzYC7WUDh6gRVagdj+Lf6+gI5w8gy76k6z32ZcfMyJyhe7nixX5Za4aDKM/i0TsDSeeEuCzh3Kh5wtx7Wq6gPA+wX8MjDjhIIZN7VMUonawnvaCq688ZslX7t3ll4yKHyWtiQSe2ZP8BwptjWOdD4Tw2gM7Ukwxl+IGfKBm30FXuC3V9qjr2sIPs9RoxVmxSFElInDPeiF0CuRHvBOtdfgpaWwN5IIIfOCrYiS3YQyXxhpTrx+U8D0GNAx/kxaRicY3vThOR49ifgN62oSufRc+ay0MZ3x/ZGHKAPu3EEb9A8RTwwfVd7SqHdVe8imLZi87E2SfY873vLfCTEpruQ6vg/k7uwi70gPcBdMlH7iF0HcSkXrbsQsmeASWSZWmt8Qne6xBHYkTJ66hKOYWXeOW6jsgTRm9n1q/55CBHzCtjSh7OgD9zovEVsLFygW1iKnBdIVbf/xIFueahlvn2ZX7iCN3y6lUx/YxQ27PH00Stv47JlmC4v/wsTUPivAw7H/07f/3nksrFCKMZ4HYw2rqbdjDAdAwmSe4DApi6YLZtwwMZZNG3fS5knlj33ZibTAYcCn1aqosl+93PIjgD2jrx11h8ctGeMQWyK7n2euZD50c5qwY2aFlciJ+AbsywkMJ3tWWnL35TDEeyVaaNYH3ctRmKpH4yBrF7bs3qdmPH2bInHMdO3t0Pff62URcBbVpHL8tDxwRP+m3Da5S5VRSiiYNsyZhuJF5XxW8GUjpJiaHtchNq7LEt/bZIpHkog242EWp48h/lBrpHysaUTY6g5WYMyC5x0h6fVmPjkWybaHGjOuix8WwcJEpv8jbQU8yncUA/mXgWZxtnOH7njp9IU+sL3OD1hhzXkpGOsTjKfY1puKS5lnPnF9zd/A1evvgrcxt/QonFHxT9+U9kQLWTcz1IQx7bmBLbcRNnHiT5ws1a3HuSZUq241K7irjtTF+ayypgLVafJVIWiv7uxjMG3lqx3vUptHdv9DCFT7q8/prvbvlSn3T54vNf3l5/+fntFz/9w9tnv/zF7e3rL29vvi6Z4r/WA5e3FQs2edjy+va27OjTLB2E4yXOmx588IkYjx7HangM/PS5pk/0VRNN7bVF400+86ya73aBXhOBLg99vqwYMfPJJ59Ihj2RT8vg/00VzkfnvQrmZZOs4KVvXHTG4P/l7WUvCiT0oAd/HfCO3/3MCdAXFDNXzF31afPg5faSL/L9pPLzze2Lr97ePnvNn2B9dHvzlnXMuH5Y8fHFwB/ffvQbv3X783/xn7v9d/7pf/r2J3/390rnvW487XeCcyNhOJZrOBKvF/qMsfyOmwPAflXRFs+yFL2JKFnUoIuHMLy2C3QNWueM7YP4sK7UqsyRNJ0mTCha976RThyxcQXLVaPiRy6wOLSesYoFUuw4JtZP8rJBDGDGum6gESYmmvJZDeJj/Q7ILnLFd/zb5yPM+Cdy7od/tvFID0xe9PQp0h4PfOXhZGNdC4crroF8Ig04b3uuYxs7qNquSEXsujjIJSaq6F3Bawwd7/ElTXfZZwzU5IdzNHavEJ68nXwmF/IxeMkBOK7bI6IhH/UjO3fxzHby17ID6LDWoGcdnnWR0XqWgSYWkPdH7ysn/MckHmITw8kH8HjKhwI+2S/bRyQO+waOz3ZDY9tUm9hq/HqTExnmirg64OiAcw4C3VfXQZTTXzBtnIGsVuJjkQMQW9arocyc7KtPDFUrHs55XJzluuZc0Bt5DBeRX4qhC/jEJnoUbJGrtcecEJmM/+zvjMhNLBp1+01uY29p0R++JFNH7lmQln70Tv5CB2phg+vLOo+PgBabaNDnAPbjewrR6sfXV/vIewbfK6i511iV3G9xP0B7rm3ZbrvEx6EYFEfH1W1o+WWDUH3d1/d4tFchSojEH91WB6K1P+r9qR3bjU5K7GgMZUef9q0+WHH1mBeGP5A1pT0SXX5aZtmoau1vbV+ysId97ZNFZ29ZvziLjcKOyesZiFK2+aWYPs3S+9bUMxin3WkuG5GjvtQrBc1c85iT3KPn/ATkkJjYl3SNGvaih2+dr9GHj/2qQWRXu47s0RnvWhPiG3CmjeqIrzh6fuD7PnPj7ppTqsvm/+4/8UMZLiSG621/B2AcjQcaJEoFqgxMRkQLL8Ek2Vx8Nx9oEF3g79gMXdj0t3pH20FudACJ1wWg7JDkyTvjzDu3489xtf0hEz6AvnlNhw/dPeEosxcTYDGk7YoX8jL1qDu2KrJSPPNtE5SEZFjAkm32tD+mBunuGMvfFQ9jzQ76vU/B60XqbcP+u63XBvRCfIUX01k7MqWWZabclk3LeTSjXprMGxWaU47mzsemB/cPZbIhnE+4rbvzcI+zj8z9vLjkDcF8KAMXOcUg+KLqnmZ68Rj7ljP2OXgEenN14kNz9QQyhrPceWxnnPlnaW1qLaMNl3FwHld/+somDZbN4jOOsKZ8Nkpkzrh6KGNd69CMC52bVcuniI4X+XvLBhdMbMNXfNVn3vgeFNaV9qiaZ/7gJpCs7Jds7U/4/eT9m9sPKlj+lTN/+vP66y9vb778UjX/vehnf/jT2+ef//L2sz/6w9vbrz7XAxi+XPfNm69vb19/fXv/9k29CeNhC+P6uoKqPg9V8MMYK0dZ4+/fFp/1QvAU1iNjZxwkpPrUmi9iRb8aXvelVzEjZvjcUYZ4cFIMvtflBz/4fjXr5gU7/G11wQ9kviwaLuqFWjnj46w8CClZfdB2GZdf7eE9kYqPWHip9ssXfFm2rxsSKQXPLJb5SLTtl4k7+Dxi3DxweXurn5Kum8Hbq8rdq9vHn37/9r3v/+j2g1//ye37P/zR7dPq/+AHv17lN2+vPvne7eWnP7h98v0f3L56/dXtv/q7//Xt+7/2w9vv/d6fvv327/yOcuf1hP92+C1BFjTeguZiGfLeoBzSa55K9aGSM7fg1/VWLY8Z6ra14fWqJFbxGpj7imOxzUBrau1tM0awbYROn2v29R5qGY2jipan9L0ufS2Hv2OamL5Xm5irTS/7rm40ux0gru8Wanis285Vf/oD6eee46wbnPUmJi96a7Th4bv3zSA37iD5Ic+YwM5V/ED7wwm5VjG3wL/ggLbtXIGIxK0X/NTZaa3oFG357xz9cUJe2qRtt6/Kw4QfiG/fWo9qEXPlltZaY1itPYU1U82r8eNqko/jImf2gYje6Lc33vS85UlvySvGjlM+Tm50jvWY2OGQSSzz3sKwHVE7loN803IOaszQFAe+q7SM9rC0exN99DAimG8sJ455OQK/mpPHIgdkLGCOKzZkD3/wqqYf2owDWs4Baj+UaXs1jtyffJyHMtWGq2vHgzwgN/1NQAPyGbnyaeo9YsO+Sz5zBa+DiU1w5S/Xjik322DqRfYsA0Qfe2fetGcAWov68rZtZ7azVtUOv30nAmjzkzKBsl8/8KUHDRtqdQhtT/QH60++S2zaUB1f4XUXKPuJXfcWbSe6+Ot+7NYsd22ErnVT7fVLwLYBH57efxQv70FiDUx5AX8ZJ/SygS7rhPtB9+te9Kw3sOPNOImbe6a9R1NnfEbp9J52RmSin370U6fNOlabddXmzcOFH8oEyL+tGzXlsOgfv/q4OQ0CQvGE+Asv906B+N22iSOfvuamCrLa2+5snOZbObLMR//2X+OLfvuNekMBIVakGQCQcgFq2kIJW6/l0bOZBX3iRbUtKlkX8EJpnPxHn5KF6BgtRUyMxTRT1uIt+bl4zohe6onQweSf5SID3TxKj6Z5QvQ7Sss4p3MsarWduDrG17LYplT3fJMAePp5Z7tsLP+qHufGgDfG0JCNs9p2LUz2vYV7xNNVPFBCZ9yxJ4rG9ACtw2tuIPivKPMm9YyDn9ZR7eBsstoztzNmzUth0gJFXj/itR2wzouisfnY9raB2Owzb3KjrnXhtbm1USUW+mlvIOPxrUBs0LaLZr3Yhtj5KLH1JqZfd2xbv4jNtw0wwzClzmnk1KEugRIiXt4u2ncBGtJc/MbFuCZWrshCqOgi+9TFBshu+1ak7IsaF9aIAbb117y+L3rJiR7TsKqNDHboslPR42EDN836hES1X9WFgt9Q641T2eG7TviSWm7CeQiodfq2ZOuG/Ju3r2//1d/627df/v2/e/uG73T5/LPbZ7/46e21/lX0V7evv/5C/72IL8d9/YZ/Dc0nWGrfI4r3fLEuPt4V/a1i46b//Tdv6hzwhZ3f1jBSxVpB+7sTTFEOGX/dRJGT3KioSIrBQzePBPCFu59+8okevDAeLFUQ+hOn13zRb+VMF6wqH5fMskcqS+5t54R4nHcltW9QiI9+kbngw6YZ/xWjriLVf1/Mly8/KRlslzV8WFhL533N4Zu3NSfMNQ/F3n4t+yCzR5w/+fXfuP3GT37z9up7P7z95m/+jh7E/PDXfnz7gcqPqv+jUudfzPKb7Fel83H59hd086dTvJl6X/Z5APb551/cXtbN+/d/8IOSq5jLIT7P6+tDQH4mZKP1leNq93Daj1b3RnU8/z7Hj6j+iZTIctOBL60J2nSbnzEsk3QljqxWQyFt5h7ZCA+wRk6IXLvoNeOxYV83n6LFjxHzk37ONSKhtPgmgEU8Ir4nlp0Vb+baffKefUm8Onp1CpE7I3aC1Y7/0T/nQFHpJMFvVLghb89Fy+PKCfmI/aD9ZNz7ns79i3AE9gt5oy9/9dKqM4crLzHwAOH7ernXy1ktudC+U5LW2/OBL46oIZ9ooHEPaR6vk7OBLcwxDI2l2hrfQMZE6axLIToUPfisfKpf49L3avU5lzdX0o2fhuagwxvk0iWK4/qqEelV0RF0Aduy1/GZOOJvuh8O0Tc5QFW8YuyHsPfIdxjpzylLKW88rTNjhO187XGWzGPTB8zc4CfI/gUf6sFr+wPU2qPhhlaFfVXyyGKLJqWu39FdOPVZo6JAL6XMSWxMrHOq/WU8a1w9N/SZY+4rZKf7RumiT1HXMc44Jd802k1csUcfnHWJ3PqWA1MepzuWAnQJ99hgtSggyvJgeiG+dH2q4vO8jqp1Tjb9GJOxYjgBqt7I9/pDX/UFpo3z2MWrsn7hXfcT2WdYM0eL1W8CFmhiizneLpBh/Ht9Ioil1W+kL3naTQ+gRUbvl0uA/7hYBNM41yPbNSiVPg8RbQl03FqyzJH9whkW0ME3zaV1BHog8QNozkXR2OOwsewYqosvetsAK86B8FVX0d4mSnXx0e0F7Pb5hr2zffqKj9iaho1tacs7fxTG55a4ZcMjos2P84dN7Sl8p8w66QvnQM5gEuFTZhJo54aO12xSONn4qG60W+YpH13bTzWmiYLsn/xf2TOJi9seH5h6E8+NPbzn/MaOeZSWn26f8HOGRZ2LuD6rm7790j/EOZ3TLH02kUCLis2t5udqTE+hNGRvQjm4oH84UGwb6R5AnPYzsXN+Dw+reehVs06v4/0GxNG/gsZ2dCs8lbcrnnJeyBg9b3PtlMTZT8wQfs6lavsLSfcszxvx+E6ueDObdvwFjiEf5TyeN7ntQMbnaL0SQ5nKeY4EF5OHKAHGKz8oSs/+nY/5xtB9datJ5U9HbLwqV3owU2AsdT3UZmtMOzVue97kCyQXruPLDy2A4q4bAQdU1sr3R3r44U9w6E+vzN05Rr+oPLxpTdnjYcX3v/+926efflqUb/SFu7/2g49vP/zhJ7fvfe/j2/c+fnX7+c9+eftP/9p/cnv75Ve3/+yv//Xb3/g//R9vr968vn1cPl+wr/HnRfzXHP1/oYq3fPCwhT/tYZ55sAENp3x/CvEzP9w48jCChwX+00aPm+s2N6B6I98nBvnk0zyWea+HHCDrVx+9rRtsbsS/4WP1kqt89EOHT2p8b+tGwB/xLv13b25v+c2MzVRMvvmgy8MZ7dfVYb0lX8plFerktaR0IVP4iqaO6lNYEp5txswMyHXp+k+fcMGfGSH76uPv3T7+5Hu3VxXnp5/84PajH/3o9uMf//rt137tx7dfq/rNm3cV77vbP/67f/r245/8xu01XxZ849Mx3yOTyiH+331Tfvn0DA9eHJRi9k0jeeW3UIzVrFIR3zBx8QqL9QTm3gXQv9Jj/MB5tlJF5roU0NHeL8rGmYI/3dwVmCc9UKh2zg8FUD+KoQPB5wT+QmOdre+4eYTYBq23x2AfvE4/WSNn3+mH3GLPQtvrUyh7sl0G85DtPDdBbtYkQy7LNpSMIbEDxplYJyRTjMWKkFS3viyf9LN7A/mjUfawmU8LeixZNYZoXSM745yI3JnPuJ2bkqlDNuiz7kREz2sRxI7Hk3aLnQYVWa/DXL82zHcuse+HBltvXy/3uM40+vuhzNPALlakZ4JotDGPHT+Mqx2k/RGTWt0HvME232uKc05vGopUUZlXZahIzoC4o11/DtIPQ8xiPGkXSsVv3uyvXppxvxYS9xm5Pip/UT+jRHhQr19OVFzo8Gc/2lPo9z4tUY2xGnQZK8Ti7XGe0LIZF3s88thJQdefRLI4mP6mZei6HnY/yD1P7C3kJMJy0a/izN77LPCBfvvw3HNN2WPR3PQgOJfyfmfGxTmPiOTRg3YRV2i2a5xpB7tVc+zscB+w5SYsW3TK4jlWYYg7wtJBg5/46z7664FMHdlr875zQraG7QCbZ56ap7jP0Dg6HkAsei9Vtb69r1h5b0Vdb7VlUvs+7pDT+e9zf81XHdoPar1Cxwd/GsSetvbJOnx+lkKZ058NdTwcyoPaA9XHnoKgW/7Ye7SG+toK31yZ1cs7fmNdkFrryk5h2k/8B7S95MkRtY+8ECdxdAyA+yziy5gPjhqJYZ6/oZ3hvKih/vQFFq/jxY7GM+JHJtYzHvgge0BFa6FiL5kTsKSIBx+aPGGn6JqHf/uv/bRsbCGIj4wCBgWfMhOhwbQer9o8CnLScrCZ56fsAxZWLohIaqzRyYLcHDqybey+b352jOeYwY5tGbjE5D/SmbZ9820+SYfn/tN+riCNesH8t4lTnjskpn4htJKNvE70YtDPPB5yNcyeY9CyPZKW7ln2OSCvXLXBnbvxZqaxc7rhWB77DAe7GmvVjByVR+M400Wr4VGDxPDUWJ/iBdncsnE8p8MmLfQ0Hd8EVNSrn4YFuWwx/uh5eFNGGanieALGjE3icoTaimxG6wce1vfaB8nTBPxJ3/LMC/SOsXyEx+OO93yBa6vBf1UbykuxeSkGG3nZbREhb/r2wxpjxrjbM2+8GX9TNR99rIst+sX8+JNPJP/1V1/XnJXM11/dvnn79vY7v/M7t88//1wPIBgb80mb3wDyp0Q//uEPbr/9W7+hP9fhQcWn9aae/y706Sef6oHJq0rhN+++vn395We3zz/jPxx9dvu//1//b7f/4N/792+//7t/6vaf/tX/6PaKPyd6/fr2kpt1LuB10a5LbMXGDDo3jP6jj/3GRJ/aaD4XOWLS3wDrI9bsU/6zAcBYAMNkCWr2SwgP5IAxy8eSKT/V0JfmVnnx8uMqr5ymKi9ffaJc8bDqTc0Bv6HhgcyrF1x0ESp7fQEkT1gnLm7KaSs+HoCUMf+b65dVv/R5ghPBMehfxutGpyIs+dfc2NfBKaJ/k/2C74/5+Pbp939w++EPfnj77T/5u7cf/vgnt5/8xm/dfvKTn9w++d73bz+o8umnP1DwX9XcclPCSv8v/9bfvv30Z7+4/YW/8Bf1Z0c8zNFjNvmr/YMHUdXWnFdfeWJuisbcEy40XTt7XMiWqGB5z8Ia1gdinvOxUdQ7O3oDWLVfDfJDHHmjnP3njINOBR095OHoBo81kPGsm0/vCUe7nQdE2qz58XGRANZKweOz3B4rGhwfhqk3YTrjcv+MzNVDlLrzxA135bOO4368kXzgU+uAdhXpNS3AzoOQj2gh6StflKJd6Gb3BpKnUT61FkQ0/eqhTApzq0/4LZpMCL7vor/zCR/DGZu64teYWUcIWE2w3OOxS34pkDfH6mun974DSp51qjGu9WQ7LhmrY8I29OrtOEvGbwI/ABiXnrs6V6AVsMleRh96ZOZDGfnueoIY2B+zhrQnDj9A+W//YPJi121eho8iH8Y3fH/UDxokG/HOY5D7Eb2BLDn68bWg7shL7/XMm/cF8o6E9/JoJxfLHmFoj3V/jaGRPq85r+JD9OpHJrbTD5ZtWUFHlQAP7vS/2uO8kc5BsSs+sTkw7QjVtYcjtI/X3GscpeO9Bn/2j34ecnEodpm89gfic47/ij9pE17DbaP8IHUlmzUbnurK1YqzafiLjHzvsEqgq+LPucQ9LOWnS2yAgz03xnXLeXwKUiuRpV+YbeWA9cX9VpHXQ5m6p+LBCec2MjonmJvyh34esCjeOvKgRqhz7m4uC7T1U3K+xvaYsS2JY2zL3gUcg4wtXSBL24RyBWJrsNa8PsI5lmWDmOvQnlNtxsm9Op8IZI/WQ9u3eShtTP1v9VCmgIjf5xqLh+/Wp17xVjv/QlvKkj7mKXq9cxfK5h7uASK3mPOJX9aM55Z9m3P7o3/rP/6jByauwSLWYMZAArl5FFGDG1pw1vdvBJwwn99HO7GrpNGvA/lcTBkQvJjUAEvQZevmySKYNSUnuTcZG5K/5gehpQ3o0w7v/FCmJNRy/e1hW7+CflYDSLNMHcfRuW3ahGj3ZIG54OecC7Wb96GYuvfwnJq9fX0oWCuSXj54c8Xlf9s5m5vrHSx/tWkAza2bwjme5/pn5EZGeXsGuQmKf86b2D/mMLZMIwvEjQ+vTevpkCgXKhrRa/4w6XO0L8A0Y6cO/zecjcfz2Shb9o3RiqtOaTZoUGesanh6/PBR2eYNNjZr/K9q03xVauwCzKNzVzW2+Kk6Fx0Nrn70MMGTXi+rEpCXjarxyEWCXGCDN/fo/uZv/dbtH/7BH9z+6l/9q7df/uJnt7dvvq443+tTL2/fvr19+fVXtzev32gMX37Bl+t+XdfXd7fvf/rJ7X/8P/4f3v7x3/vHZZ/fCvCgAh//l//zf1a0t7e///f+zu2nf/QP9L0vb9++lp0/+gf/8PbDTz++vfni89v3Xn18e/vVlzXgN3XB8MMfD0aPZjRHrz5+efvk44/1aQ3iqhkhkYLGVcWfSOFLepXGkqkDgvbTzkvfXLJnflyxS6r1dZDLskt5WW/Q+BOhGw9PKh5+08m/fSYCf2qkziPMf/P69pKHQq2XJawbbIbBTVIx8OwHHjzk4U+CPCd8nwuD4RNAhKvzt329KP8//LUf6UELf070a5Qf/frt13/9N/UAjAcyn3z6/dvHn3z/9uKT71Vsr/RLAuZMf15UbWLgwcMf/Nd/cPubf/Nv3v7O3/n/Fq9o5eP3f//P3P65f+Gfv7365BM9HNLZUwrEpcFwo13N5IdzKw88cg4kfy8/9vcOAN2sVTsyG+Y/BZ+HtrtBXN1s6GZVLV47lqbkRmXbMEdnd+c9snkoE0DNza3fJDkf+Pd55PEhmfMq9MQOch13DrZ9wJpWjVLHsVBdYvNO9DSk3voz1xl36skLEsO3wRzfGfhyOK4pdjuze4TkOkZAnJHNTfPC6Mu2m8LK1hwn8m2PuOXniYcyzPe8XwLJm+/Fdt86nNrbHzGdAVcPFO4ifoRtRfEK6LH/HPXDh+6bYBF9XtTam/on1QI01uwf90MZ9jDnKvR0cg96Hgdjxgz3y/sNHuNtdkE5jK/OuW35jSE28CZbfLS04d+ao4u69TeOawHEdqD7kSLhS37ozsCaR4NXfMgPdL9s9EML+LFxaFfhGk9/xrrayFU75wVayGbNTh2w5Nr+I0QPOUm2n8CtzhUCRzd7Pp57KNMIPefYU1BMZZ954N5lQSaP/h5hju8MeKHLVxVoWauAdnIcnMcEtn2Pi4jJaD7FJduM46Q717NqkkybGKrPPBJDbGw/91g2kFPraWiNUFqeyPCjGA+2PAaVGp+ujUij0DLhsw9oXxS7Zm08hEgN4M1+IH9tTw9wmj5xp6e4ik67eLo/PoHZmBc9a2zMXvIN4kvyRxUh8YK5bgBtjUP3EcR1vWbj69s+lLkap1D0yZEOPjqehaZd2bm61met5n2aXosU+zpXav497sqhP7Hyx/tQJhvbU5ibpEHi2cT3QxlwSEbh6qZNFzXV935D0/fYxGfppoRGYoJ5k5GxRXb6mPqRoz/bqus4TvdGxrMRufbTttzFknFt7WkQTvSFkyus+wQwg4v6zAtk34zY0MyFkf407LZzQv7oHfUU17CFKN3kcesZsWVY5j6WD4D8lF79sI3J0gMzd3Oa2mQBGnI7buOsA2b7sDbU5MW5j5zmxeT62brAJzvzlnMjtGpno+/YJrgpV1033fqtC3NbcvxZijYXbhjWLgPP9v0mvdY+r5UARDDNLX5iw05ZUrtJkgk4/72pkS8ozHEJqliFMeRGUxc4aMSAfxU/qHlZMq/4hEWNAY+M6qXs8Kc9FcUbvpCV71LpG5TivX3DfyPigYb/mxD4jd/4jXrj/uu373//+/ovP/ovJGWb/YA3z3xKhj81eqVPa7y4/eD7L2//7r/7793+9X/j36i5end7/6LiLfqnn35c4+sxVjDY+Y3f+M3bn/jt365YXt++/pIv3f3sxpeqcfHlAQMPZV4X75e/+EXH9Kbyw4WcP4f6yJ+0qIvtF7/8+e3HP/ihH+K8+bpofOy7xlG++MQGUB5r3l++enH73icfyw/fRwM0t2Sykkr+P/mUT/vcbq/fVp6qBuSbf5mNHGtGc1p9PgnySg8RkLKw+d395m3pcXF5pTxAkxXiesEX4dZ4tI5Y8TU3t5KXKsp+AKPzh2ktX59871PVv/zsixvh82mel68+vn3y8afF49NFP7j94Nd+7fbDH/349qMf/frtBz/8kQpftMufG338Cfo8HHolO8TNmmdL4wER17737ysCHFaMRFGCipvcsyxZg1995YdrPNDhU0CKkfnQ8mVxsobp0Gd8VcmYBKqQR9Y3NHwyUtTIjXOMnOZNsmSlWtWXTNOfAv5sP3I5r47QOul2sK5BpcDhJn5rX6Dd1Ohh4eqhjOgaP9fNntnhzOOQG17bR3YhI3tecjLhs9vxYASR2M8Yknfrmxm/Z2w/RuRST14w9/vn4TikUjbPccQ+dDi8IkL/4Y1jQbLLlsfQXjS/8UlbBsWql6VjJPNznNidfXR8Zm48NQ5An3b6uZ/afK8NcLRkYI17D+QPsTwBxCLrBzpgrqxGxyCFrhxrat/zJZ9FUW0UtXjI+D7oA4Bh2cOWCPKjThF9vtiv771M75cai/dtjw3/6vFilK7mWU3yFVn3zbIzriEB44KXBxr8khR51h17m3Wr1PkYexq71kLmxfEgd4Zk2wZy1TADFA+92D2q39s6Q/c2rYs8DzawNe/XzzGpN2h+o+R5CZITE4nR/K1VLTptR/wqIkFoOq+K4xTDROLEg0TRqh/R6a81fMQcF29aWTOxdQU9lJHpypNGc3FOXEBeylficVD2TQwr/qop0JJ/2khGTf5bV7BqVdVoO9xv0JVc/eg/J7YKNvWJE1ht5/xQRrw6uAdVTEXSta6vJ/Gz5AuSo49c+lWrrZZhbqNkc74Bzpd1/mldiih9XcvQbXFiJhbZ5gfdkgHrz8L107Xisnz2UBDaGdiTBnvnkKHNT64pK4fIKx511L/C16/rPq38Ux7JgMO1O3I9hm7K18FGN4mVPJ75tJUHlB/Aebapp+J7CrKOf/SrYCVr7hxDfFz58v3HEXcPZVot80L8K7fTz7d9KJOAzsmCnkVK+zyQKZ+2XvXEuPsmtM628QgMimnxb2Asn8Ue3Nu435wcIfX2SeLor/jrmCdl6ACd3UembUgeG/Z5H8uHIxPpuK4RPwH+9ngGMFAEFsTmy/hqm172qKbD6jNUyOsCMoaOHnzlo4pvmlvu9NsBK3SzMXMcKJa26TmB1swT5jieB2/QPNY5nxOhUyPnQj9zqqrwtFON4RlEJn403viFbm711VDa/abMBPXXMEoPDbGs/xQwgVTk5NtEvYHUVJdtvgyVzYaHHi9ral9WjRwXRfBWD26qX/LKkPTyeZdqYq/ksf9SF6vamOiX4Me1Hvn8gTarOnhoAl3fDM+nSt68vX3x+Rd6oKHvJHn58vbV669v/+Xf/lu3N2/f6JMo77788vbmq89uL4r/9Rdf3r768vPbmzdv1ob4+uvX+tfPPOj4S//8X7r9qX/sT91+67d/+/Z7v/u7t1//yU8kwydXsMdnMt6U3JuKhy9nfVt+ifc//8//5u1v/I2/cfs7f+f/Xevn/e113QC9/ehd5ahK5UOjqXHyN/I87PnJj390++bdm4r/9e2nf/SHt5/+9KcaQ/6sinxy46z7kW/4V9R4ZsPueajY9cmSMspHO/XpHWmWLxz1DRqfaOGc/uSTV/pPS5xLn7yC538Z6cngvMcP4yxblRj+nbOXc81pGcYfD7bIEZ+AYa3v85K6Yyp/jJeHS6/4EyFCKV+ezbKPELGVQ/61Nm/occyDNn2/Cjf6NXY+9cLNGA9veGTDQ5U/9af/zO3Hv/5b+lTLpz/40e23fvN3bt//4Q/0QOYTHpK8+lR5Y5Wx+vhUjb7TpRwTKnnhUuCxI6eMqvZNEjTHR+XfGDtyWtzI+ILJ3zmXZtlhDSCsdakkAdvMJ3mwYeTcJRYCKRJjbz3dtrXotkVbr2pPeB+F3/7al88nkQo0PDeB5apeRPvVmc5PdXQ+47NkEBM/enUUtehhlFjnE4ymZRq5Xcr1GHtcp1f8dfRfRIhnufZzwvQROD7GYiOKv0quaZjxm/R2soDc1rM/0wD0K3/3cK5AbE3scWxf4Dy+8O5tkBPnDPD9T4Fa9SJbpca5STsS5JYfAoSWm8yA8wXMWA4xVvGNvOcuQCQqyJ9jxp7pljuPNXxw1GwUL3N2vpeZn7I5I3atC7YudPO9vgJayhOIWskRcof4EHtcM15o2z5GOJgBm5tG8WNZ4mKsu285/5Jy52vKHOEYsJO1f35jTxzey2zPbyLJ0V4z8Lwv7jGJnvj7FxhAcejHdWIMbJ8x+hrxtq4PYMdvXvRUddt7+saKmVJ2Y4Mx5dMmkQHnWFZOBh35ZSd6ejXEQ6b70U9fuSRX1ZZ680HsnvEUX7av9O5oPTfIl/88zJNYkdlD17jqSkq+ZLtkcwcWX4qnROGEtnThXSByYNkonOsrO1NvQt9Hx5yXKPLk1vcqxSM2MYbtXh/LB2Osg/0fGlTOFWygQxG9edlG9/7S9nl5hOE/wD0+q1W8ildxOd7EFOBba7dksoY1V8xLtbmfW3/BEbW2zz6scRRpsXCOu5aXfWSgNRitojjZRJZ7BnQXGXsXeP3G32dDCbA35WnnGj/pss4P/hvyffKluE82J6b+QolqfK0bnO0vftMim4dURajiJkAXGbOdv+ge3vtTYuMC4c3YzoCX67YemkcWl9/1ocwVEngGlza4ChASN8f7xiM6I8YLvYCTIV+o+KE6LPUzv7c2vYbHhDDxe7yVRF6XP/PoU6acS2SRs4foXiE25kXENxIfjpgnlL3pGHNRzbHNEyrxwXd724DPCCFjH3tsMOHBTB9k8/QYms5vNnpjAlr2W0U4dReSH+Aq9o8axP7ISKsPn88/lAEaexXkXKAd8xuc4wmu6PEZ3rmefBf1RDOvCvSq9Ia4eMxLIvMbNssXowg9103X5tTjAlojulDwSKRY73gj7dygqQsE67PsvEKmbL4q55+WsPwW/3VJ8mb+4zL9CbbKJG9m6y377e2b1/qkBzdp79690cMR/rwH+uuvv7p99rNf6HtU1H/Dd6t8Jf6b13xnS91kvH5dMVVdMXDR/RO/97u3X3zxuWRfl82f/+ynt/dvvlLMPAR5wXeC1M1kvfJ7I8WoBxc9lj/35/6cvgeGi+KPf/zjG1+4+3XFRB97X719f/uHP/357fOKjQcyvukp5RoT/l+/fnN7zcOf8vGGBzNF0/nUD5p/8YvP9R0zfBHvj37w/duf+J3fuL0t+3xfCZ/gwY9zXxvzqxf+JA5/nqVPaxC1b7L051Ml9bLa7JG6CRfdc5d14ocyXZeOQsV+8fUbqALx+ZxnrTAO21CR39IiZ+jVeLhg8KdB8SF6gY9dMpfQf/xrP6761e2Xv/ysDOLrpdbLe/7M7FXF8upVzUWtjFoXb9/wdt1/WsUX4n5Ta0Sfwin5733/+7df+/XfuH2/7P3kN//E7S/8xX/h9hu//Y9VXl/ov0nx0IbrxVv+5orzT4W4dPvivZNMlW0exhRTdgF0re9q5QuMN8hBvVLKnPMK1UAa26wr2zgilOQGJF+24vzuHPq6tXLZe+XG7k8dcLyWlM2qTLM94kNj63VM9OuH7qIVSqvI+xocRC587OkhLUYciiBLrTp9mj7WluL39S1yOk+reD3axyXu8mMfrh0MK0AxVuH8wBQi4QdaMnXsfX/Hg2zsPg98uXXWUbdpPV0Lj8Z4b4PztFZtj/0bzpWSQT3jFJ39QHRGdQKEMvshD2W8t9kGtfb68UYczBiX/xPtPI7gLH8nVfQHqsKv+lBGxlsu3fc8KKZTZcZOFngIm/5jZG2XTTKHrQ+ApJYsPtye/vJQBoT+/6PtT4NlW9LzPCzPHs8++0z33Hnqvj2jgW6AmAgSJChwEmnKskwGQxMpyQ4rLDEc/m0G/QeOcPifwuEfDkV4Cg9SiKJIQaTNeRBIgATRAEgMjW50N3ruvn37zveMez5+n/f7vpW5VtXe59wG9VZlZeY357ByrcpaVeXfrlqg4ma+9HK346Jeop1BC7uaT/QXZNXHNWS8jiss54LfUFo54gub4Y+7OL0RH6QEPkJ2uv6b5na9jDTV9aw6iHOraGVY54J6w1htrhz0mOZ9Eu0d/JD7NWAeMlkv/arbp2XgiTDYPg/lZ/Lrl7le8QqOU75ibOP4rzuYyl5/Mx/raOcNmxKchzN61xd+ijbSqxy2lEclypmvQ/FKf2YHH64Fwma88UdO0TqP80HXRXCym/MOWdexyBPzpiinr3hIp/RYz1gnNWUmnSWQnXwuUHZGIBt3zkkvbdYcDYGux5yvdrIecy3ENRl6Xp8tJJWa7yoTM7VqB9dK5DXnpQiTQKIu+MMX9MhLL/sTY9bN469iOw9cG7qN0lmOScVk38qhk8qmuLzMfJRMyY28sTwC2SVKtnjUz5Nbd71Gv4LlZSDyPtYYJzqLp2SxMdrxuCg9KuZ1/KVeycZrwD/0m2XjIkfBCn4ZG7GuAy4KEMTXi7IijPLlYs4PXl14jRe3I9bFB8LfXKcuxgNR6P55QV6vKgZ9Ep7ZAfFbHCPm7TsP8iDJGGzXpcRjBRcYKw42PKkGFG+mjY+0h459Zt3xcKKOVcz0mswRm/I6uUKHNRhHNqSWF7o1oVm84kQzQ/pYh0l2FFmo22fSSr76tEx3l7EpU/GvuxgBoccL/BrPNHYeJEMsoy9QsYyoOJe5ZVW0HceGPeYJyRJ5+SmeNyCSr77lIpav9+igtAymfA+DCtTrIjds6ZW7AESqN0o+JnTCJOcii79a5q+MJeivAB0d6U22FuqjBwft6OCB6gft+OSoPeCrQbJ1yptoNi2kd/DgfrvPD+BKhpMRGzL+Cs8hXyPydok3bvwbKcSmmFyXL9+twSLJReHJCcH4xMPXWF5+5ZV258EdvZG/7jft3/j6V9uDBw/cBr4upIboKR3l3O2CHieY6LPWXnjhBf/TDhsx169d91eUaNuJ/BxxJ4vkzzZEo3sVJ+vbnvxu72y3+/cfeGOFuzyOFOf0b0ds5hweqc1s5GiB12Mrf8R3//KO+xkZ7NkmcUmP8eGvsDlnMjZx/R10vxlmIJT7tmU9zmBYRG2Egr5ePL5OwaYemxAWiFwa1oKn/vUmjx+w06f5JugRFxNJMAVwJ9D+/r7a8bAd3NfYP6DPN9uh+vDg+KRt7e22nb39tntlv11W/vprr/v3dZ599oX20ssfbB/Q+O1fv+7NGH6nZffylba5vds2ttRPl7bUt/yL0aZyxcY6lH6JI9pcIym6+bBKhn6ipRY36isB6nHnHejzOrfBuIC6UIohWOqGj6CnfMZVomGveIpd82V53priFuriDbn+RnM90LL1RVxTtcwu2gQo87AN+qtkE4iWfMRjguTpewlbH7pFPG+RsazqQY52lh0yLkY9V1X23/yqnejY5oCq5yXlDN1ecD3ayAc5iioXX5Swx1cNiVmUNDHImpr5esBCfoy1y2MZC6Bo3dayfQDdkU651oTQTYucKxEQQj5qyHFuiAvJBVJsuSlDb8lIlgNjHLz6/P0YmzKg6EVzTEmb3kAkij4LJxFvHuZxLcI0Rt+AOnaXmzKIQQ8+lLlXb0KXLbGKCyXu2Yx2rOoylyLv8wvM4zoPoTrIEns4MSLe6AukiKPKMz2h2l7HUJS7LRd5STVkGJPa5MM6NL+RlY2gVfs6lnPBMrwiaL8Rb7wpxZ/o6Tc2k6Ify2fFaCsYihcBevkPu/aR5QB8NDnP1V0RIqfNJfDVOVGqu0wK9L85yqtNEYNIPv889HUIMtFfiodHKPHieEYENV7h9tdOtYF0xDE3YpIR6pxA/yLlfhbYlMFGv47oHkxTaRlXxV70mZ6z4BStxqpybPPAL/D5DlGToKUtYWZD5c4pqD06b/ComGx7wPg+gzRtYgjWRB/zRWMu85DPijnD8zg7phJGL8/vyFa8jwPLhvkA1Zwr5cPtIQ7GzTTVGTvlnC9prf/lSCxeWC4ds0nZjpTnEgcbXlMR0fVjuUc9LpF0btX5FROGCvVjtZ5DJOLJtAT2i1ebMkUruB2CaZSTV/QRZasw2qs5bKzRvRDn+Bx9AfvPconS687noob1YcNT7rVSRT4QhOy+Tyx9nQu7K69zjPGXvZVNGbB0tk5xHR4nRPRrUNxLGvgq6jXzkiN3zbRACFQcDKvLWQeUHDO0tFeok9E4IcbBWQ4yKF953T/JQC9ex2BXcrAtYTn0Il/npxB6S7uBoK/nFepNwYjSsG0KsrP0sepzXV9gS2Ojsi8k9HRb4jm1i9eKtZ9MwTjG0c6Z22IWVC2bXvBwOMovMPLL77r+APCRwD5ptkicg+mg9EXyEIjdzgOr/hz7tdoyYp1coWjclcJiuqmY+a0Rv1GXP/55iLIvokXxpuApGxFaRGgPb/xJJ2ywKNebZTZQTvi9leOjdnh44Dse2Fh5wF0domOXTZj7D/IuloODdvTggWzojTY+ZIdNkCO9yb3DnS4n/A4KY6n+JC6dbHiLwMmTzRX+mYgysXG3hzdcoNMuJe4kiTep3Jkj75xs3E3QIvGJCiS1XCeWzfj9F6fd9sRTT7X7hw/a22++oTbwOyTHGLU/5G2JsmLAo/0Spsby1pO3fGGzic0rV2IRlj++HsUvn5z6R2Y3/BUdeDefeMLz8Pbt9/y1KDnxl43YuOErT2wK3b33wDy6f3tzq+1s80mVxk2hPOTvq2Wffpo2ZUiywdTw+Cnx4DdpmG5bio0NG+D2c9FBnySsa7qS+z6I3C3iCw5Ulbv1shW/+5JzXTGzGYZzX9wiK/8bfO1Jox19j4l4I00/YYMfCsYv7Tw8OpbKpuYMBjfb088811740Ifa3vWbbXvvStu6vNe++vVX5erU/fHjP/bj7elnn5O++lVGmA+c9Lj2iq8/KT7udFE7uV7RrFGK9gNK+GYssyBQ6DLrkCuf+iH6u0Df0fDx2KT/TaecZObM2O8Fz/lEmEg9K8rOYJc6id4vW5V7/FJ/U2PEm8xak8rGyhuTyTXHSRZdplL2RLHtWG+TYvsR4eh7jhAPW9ZVsmxS6ZzytW5TBpvFJy9+2SBxHICiF6rM2hAIOx3ZBsl5zi+A2rK/tJC67LljVL+t5jMMVYc1xUm7wuZEGlD+x3YVol86wizrY17ACyFD6i2EZ7qeNfegrXiAYBnFEGIB255L17gAXlk2lvGNdftL+dgM6folV/URxZtbXkbTsbS5DsjA7zKsj7SBNW2Ii2NJZarwx38UKk3GyxvfOr+DeAM4j6HsOR90lwipjlEuTZgY/ivOpdbF6G3nTYPKPDLOgutJ8htYXw+RSg6fIbPUnZB32Y5AlHMiqc5jPs/rwRtD5gVxxV9dY7fbjph7m6s//AZclVhLqDNm4cf8SYeKxon249v1bn/E2KaSK3sF5knx4k26Ykg/1odO3YlMc4vYBpdTXImyB5a8dajNAY8j8aArvdL1K2XR67ifYnQfKMaQMsbr2Sl26Y2xYAXdieZ8bge4d8KlQFxDfVJVATLnPZU9diNEm1sVySdVnoM9gKBtwYnx8kaa6HxQNwK/9EPZrk0Zz8lsb7VvdGHLmm91FzGyy806Yl722YiKj6fHT3kdA36q7uODa9qUdzw8YEqGTRnih+/f2JnsDnNeOV+9Kt1kmFewvnxxfVd0H0/mpK7aZ6si4YE+sjXbjTxiZe0MnbLFho5zkuj4qnO3YxRtCejWLhv4SZsr83MNyvcI61OAF0HzMvkYMeovfbi2UIl2UNILT1VqbWA++4eZ8T/YXRcjWGmT6lDc5/D87DL2oue5mzIrBhPLAGb1c3SWGHXwE2/OkwB0AqhJisUZSwl9n2zz5BuxlnRvNHJ1qzpy1MsfqEnB24+KqRZGI0hpJ8qg+qZ0QC+Tp63Jl/QnUQoxMddhiluPccAKM58zmaKvt921hIqf9quIjZULtwmrtgo+MZDSHq/lm1e3A7uD4TG2UidNEB+9ENMLz9SJBQZ58t6nM5v4Snr11Wp/BN3zxAty2e+LxHmY5ocv2uZ+o73pfMBIW41lzh9he2oznzNdVtokPjZL7ryj4PVGmDf4x5G42+PBwUG7/d477Y4S0R1yB8vhA71Z5s4N5fwr0OGRN1FYTIlZvd34fRM2RkS0HnfYXNIxyBtivpLju00kw6luR4vSJcV0dHLIt5YbfxjtuSNaHU++zVJvO9nYoA3UeHCcKfMxCd+LHfw8RuMdJm/8Jad+8o6+6py4fVLe2JKNuAhkc6BtbbbdK3tt/+rV9uDooO3t7vrrQgeH922OO3cwyRyMsWVTSC2UPpYOHvCX1mftqvT57Re+vhSf4m/460snrEv8wGveIry3d6VdvnLFff3ee+/5jhd+qK2+p8wm1r17B96YOT5W70gHcKcMF5nI8k9NhnjxdZzot5JV1H4Tyhhhlh8e9t9lE5c3RNSLOQdZ/2rDMfpHqS4wFJQ3m4idOirS9whZ1qun5wQnYcbghM0y+komOAFvXNKs07gyftjZ2thWrr5X4iI77haKzSqpavrI5ubl9uRTz7cf/n1/oH3yh35P+/XPfb7de3DUjk832sc/8X3tueeejx/Q1YWVf6fF7Y7fk3HsqvqrA6LSNIatfsh4DhqUHe8Iq/8GquZQbMJzPgg6/ewfuCYPMdHFUQetOzaB+05g3q9DXSCDuQ38M7+LVnJxVxV5xBhUEHXorpk2os+TkK1DJ2yHbqy5tMcMgzbUXEEWudrQUAXmTL4wuLMO6KMhf3pljbKJmpcyVL3LsWQ9sepNmn0Ckbfy2PJajNAQQ8lNmzK2kwJlggmiimNaNKDOFzPkG/FqRfRX0cixMdJEWTETfTXf6FoRErDlI24tysdoH3teT7Mtk8ziGDCd58TvbYfmOiSxV87tFu3yBjo6jkOX3ql2dYx17JfPesNd9ZJjXRh1olgzYw7bU770ubS5Dsgs/XDdxTUkxyZ574t6A0Qfl3zolgWTWQRFj2hTcIGxfatx+9XlAHMqiwubcbyiw3put4+NanvZAHFch52Ig3IYrf4M/+EPv6UftlK2YvQEjfENVvAp13mH4zfS8DsU4tN/wQ8brAc+x0gZe44n5cJmp3P8el3gXCUbxav4IsLwHbWOmR2VJ91gujxi3RrunPBgJR+ajxP5dMxdbcWmWYPeCKhziuq5foJYU+O8C9y36jd/qDIqyhBVt1EPeqTgviPeQaH6IZQ6rdCvb+d0MOnq2FnGaths9A/jwrUB/Ypk+RzjA1zb2U+aKJ/IU67kaxld71FebsoA5MuPzzl60H7kzcO/EOfBbhu/bouLMT/HECkSUdgfGBPKT9oRqt8N/A+a1R+0p/6l1Mce1yl6lBqIGIOAPWac7TogkzGYBZFF8xqiONw2AbGpD6jZgepiVx+QfDe6EraPj490LdZ/iw9gc8W3yszJ3rpVVBx1DnIcSrTV65R4tiuUbNUfhZK/EDI1xjf6MFXV0Q7lcG9FyzFmSJSVio/cnK6+Fsv2eH7Qn5PFOdZuyoC4CAjWMugRs/rCuVE05PSkOrcBPwao4EYo0eCyWNyQTrhAnOuBn/AVnUq5OqjzAlUa+XNAD54HI/nk0VO5UPjNevgbO52py8T0dwk1IKQR2MFu2Q77GQP0wRbAX+iEH+voURfB0Y7eN7PWwCsfth3+XV8i7RcmGZHK13SS5WG/8EK2j2vv+8LS33IOWB4fSavFP/SI11WjFluX8aVH2Z/8TvoxVhwcnOzjJALdZKEKqTdguvjx+HU+vioVKo7ZIj0Db3w50ajISwbhtVHVWKwftsvS35f+t774xfaZX/i5dvvt19vetixzN8cDfnPl2HfC+C4X6WxpxeXNzuHZsd788lUcvlbC103ihM5mCV3Bm9MN0fhKDndivPnmG7HRIKF6w8GCxIaN2yVdQowFXScUVdwbvCOHjnGnoPu2SQlPs1A897fefLO81IUQF8noshHkk2L1P5nom9uSV84JKl25ji3/tokXOdnRmBD3mbeLZF+NZPNJVCdssynD5svW5rZORPzSjR4+HvlNF/qHOHRBIT3acGlrx19r2ruy355++pl2597d9vZbb/tOITYR+BFYxpmvc927/8CbRWxycQcSmw/2L9qu+pi7SvjtnGgLenFCo2+RY56wIe26xkGsGLOQcru3trZ9lwox8gkkd6bQY46fug88qW5uqd+2fVxglh8k5qdYPB8UB3N++/Je293hH6NQuNT2r1xtV/b2vEG1oz7a39tvLz3/vH8suJ0et8/80i+1N954Q7HSjmN/5YgNMcbv7l2+wsZGnOzuXWs/9GO/v23vX2tXbz7Znn3hpbZ39YbGLjYj+DelOE4UXLbLFyv0vWuZqy/4gVPoq1CPuB9Df9rYs6ZSXuQEP2xXeXoX7LX68VG+3j9Kr8erljkHca4FxEu9t7fK5/memiJ+tZG55YszuiGYngf4D5nwPVtv/QLf1QkRDyXpaSJxJKV02gp/IdeVfVeaqnVsw5dkxEJCSLnvuDIZy6Ef3N6eOJohKU8fkyx63FW1gvSTqsAa5avsKAu5EKzrnqqDkExALkKOW9mgd0aw3rAapUBwB5HuIwxSn/oqB7ZksDRijM+QXknU+YZEGVlLZxyWpSxMdpLuDYyqJ1ZkhaKBJX0ZG7U5RbA/CmHH80R56Va+zndhjAHMRbKiLNwoLmVxzqdf6GsYZTuuyShjt9phHutE1id56fpNTNUfBdvpsmPsdTzWMdtXhvNR8QHnFQP0HH9wUWxuZ5TsF9lKpqaNQtRJmuv5xpg+8BvMnGd6sQjnoxlE9psbYuMcJdg/xxB0j07E8CiEHxWsL7vEory3JmxbzvZDhxQ+xbPkBUg5PaWnul8SExHTGHfR8jOoHrEqYSvJ6NSdzgX3Vwp4QwYZPYru+D1nVVm4CR+ZJ/zGfJCfNk6E0RcY/elADBq2rCPZRK0rVqdtOBXKdo0rcLyYGOYi5nsvAPo33kMAv1YbJEaR+eLfx5Nt4kYfmwXHoCc+yr/fl/BIW5N/o64xdUmji0n30RC37eA8SWWrYN4C+PHmRPlBXMXJP5WhTu4xUHW0PQM8yZUO17lZNK/CWPa92zb4ApR7u5iTQ/+lHNet2KDOXfRc25qXvuZ9OMAiYQP7UaJtUSrwxxMx7zAmgtjx9ajQA45L14iONf05j6KPc6+5WbdfnulrGWPp1ngjN81heNbr83i0hV7Zg1K+QNFpzyT/mFjKY6vsFS7YlIkBWuKiIFY50enAenpSH21MDR9oFk29Ctcn0eHgGUEH1xs8g3I5Bqpj3z5Eh+N6cFXZmC6o1sUTgB59UoPBG6lYKJDPd4vnXOhrKshD2KQZ6Hv3ULBH+fUCMNAL0MsnCUjKZWzVwja1aArdlgM5MQuWRQ59Yhtsj1hOmBngpZ510xZktKDFAhoEaCOW/qhWXPiNxNgEM/y4wkuWA8yXZawV12TLpv0iut666yDnU//VTZnzUQuaRdOu6+mLNAL+OnqATQIttipNi6vMxVd7FLeSQmtXRNvXXPsv/i//efvnP/eP2vNP3WiXNx+2nQ29kT85bv5/e/zIBvWzs/i7Z+7goF+YkpTZvBBDVjVXxTjUQkl72HSIPoInn/SGHHNcEZXfMPvYizmHLBdi5L7Qkj3mJzT+hYcTiOcb9uTTc0DqLPz+Nx/6O/scwPdfPRP7CcfR2Be0DVtBpleKB9GLq+ORf9l2h3FCEfeU/vCmCV/d4utD8TWlna2dtqM2+24bW4k2AuJ1rv7ht0z4fZSr16+13d0r3vS4c+++N0bYzGLjhjuQ2JDx3R/H9KsilCn+0hrf/N31pQ31r+TZDDk4PHTs/t2fnHvxj0onbqvnCWMn2wSGT42MN3Ri3VDz5J++3t7ebdub227/luzQBt99Q4PUti3FzD8Z8RstW7s73qjhK19PPv1U2796o13a3fe/GfHXh8c6Ef/A9/+A4qaPZJI7p44P2hNX99tXv/yF9su/+M/a269/13dt3Tt44Ltqnn7mmbZ/7Zrjpu2HRySd1B9ut4988ofaT/zUH2pXrt30D/7SNdP4xeC5XZ5x0HOO1EX6oyFd2UHU/Zk2o/9kg3K+MsfrDRex8ulcyIccJavZL4ljITjQeFjAkgNULd2LEW0cMW7KALd7DWbtWgPmGoCPrONVor11fOLcc2IB+gKUDzAUDdSh1TkmdEKo+2NdiHph3JQp+epHZKkh77Uiql534EXfWMhgNWSulH18FrCpoz88BNtAZJQDZg+0Hj/tyos1HUdI1DoA8I2nFQxtg89KM4LztkZAJflZo19rftkgjmojthwqLyL11TLkCiU/otpCivNvIOZAyDM/Cpjz7y3hSjpYhxt9bpFEr48xLOMZ68C11MMmfeG2mxYMPggAS90lHtX2wiSXbuwzKDHGg50ql72VNuR6Mp0jyCWKnaoP0uuBgPWVRmG7jH4tl+uO1cLEGmJ0TgxKbsNgrGQKK31mdr+mdY1cz/F6GxK6k74IvKllPOuYsVJivp6FvZIpP2FPcqpXD/Z4o0/AMi7n4qEr79Mcx0YccwHshy7rU/ioNnjs0lbwxngF7PPwSTd9rkMFCUrGPqIIybokbGZ7dQDADSHB8aQOfifYUMaoZN7AdmxpJ/y4OBs7wPHGA/3RF5jZFg+X9GmsgXGdJwHHEusG8uKJ5M2I0ViwDbJxs2ImZ1Bf0nAVBmr8WDEw4TpW0z5tNB8mtNGU6tAnnQSicc2YbZR++QPWgZm2Yp5obUcmbRZvbM+0znaSgczkI3mUp/k3xDbCcaPnGBWHzpPkFh98TO8b1Bdj3CPMIe5ExUNCj1gcj0A7eF/rjVZfO6f9Qf9CSJwRSzUjfMV7mgqQMncxp4Lh9xvyP8XrZ+TRTuJl7uaY+okdWDkPErSn6uTVXsYRalyXJC+PDVDnpdFWcBKQk1B99rhwDCgPBvEz+gLnbsoUPHBjgKqfh1UODqNkPQtc6E6IViNFKs+hGrFcaEFM+woz6V8velbsZqmcVUEnlbq6XYCLUGT56gS5/Vs3EogBzoNSE41qsLoPTrQlv+xPEjQGmXIc4EM88GYnObyxKHISmtsa4eknkjyoFnLlu/xG13QbIyqutTBdNoYJXQeQNbBPJn7YCJmLUPH7jZN0IsWmjHk8bTfK8KtM/8YbL5swLKtUtrwEmGau+5k3oSPsJ1F6yA5kg+UKulttmXk8oPyDOgGUbECLIVGhx2IgwPaGCrIyxHG/047aF3/lV9rf/qv/dXt4cKcd3n2vHd1/p+3vXGp721t6E81vb6g95LJz+pA3+PxArvS3YiPi0pYM692241D06PjrMLmBUfDJVkFMfJ+Eo13ouT3i++KH/hatTszTLZCo1HGQPYVfW4JPDjNz7qBgzLnTh7+9Pj0j/ugDjM0v8AKjPhsXnER8/BCv4h5/CJe/omaxZ+OCDZVNfifmRHHr5EPiJMRmBhtDbJrUZuvW1q7vhNlUH/tWTmKVvZ3Le/6EnzbxOzuEecgPHR+d0FBFzEbXZtve3GnHagt/38wpyX+tfSp51di8wp7bry6vO2U8PsjIKDG4XZIhNjZmfFeA6Mhd3b+mPmdDrfl3Z/avXmtXrl3zjyDvX7vZnn3pg+36E0+1q9dvmHaJjajtHW/M8HeHd+4ftjv3DtrNm0+03V2+ICdoHOjto3u32ze+/IX2zS99vr3z+rfbB55/rn3+N3+jbag9/HQMd8k8+dyzmlfyr8fREf2I+obsnrZXPvH97U/96T/b7h4ca96xcaRER13iaFamB09DZF/gM6eoIpdYXlyCOFY092i4YS3ndfzF0W6SED4ZO/WoaMxjZYNptJdrWR2vyHku8pxooUxmll7GuEHJFLqMcvPm8oA+KB8XoWTosaVf2uD+HbDujZ6PdWNkLmypSigVl8+Honf7tClKxFOxxKqCcsiGTsASkvN4Syc+Ne7AQ1HIvRZKjmMh7EccwdeY6ngeWwDQWfYLMnW+tBWOtZSpvNaa2GiCluuaSjFHuydzyx7+OsuIc7b6WIJuUZib6Zg2RA8NPqvmdE7QMcDlSY9x4WgNkESKdUIKbne/BpG9NIEtSKw/FMbrCYRGT8iGPH0Lpfq426v4l7C485APvSiD2pRZIuQuRpcZ4yBeClGhP8EYG3olN7at8glrNmW8LqFDPYjp4QJ4PJXimWCdj2uQ2tzUILh+EcYYneM/697ozHrRCmP7wVhDlnNOHFur40i9aMj6XKU8jmOT1yJkukDF1G351eUCPesPbiTCnacVqK8n1T/oeI1HQBW0OZcTf81h5nTYiHWu4iAhhxKa0OMNYsg4PpmwHOteMCbaI5F2eSKPfvUVsTkGJKb1V2NGPGm61qAZpDttgAwheI0oPT3w6/ghs27gX3XkiMH9M/gC5mUsXB9Rtg3bpj/jeoO+RNfXp1yf0SbJ+MOl0WAWI4xx7IknSo7bgoMeUDV4KqYwraouIa5uTwjRFTPR14rLc6WEAHfKSFip6ORVjrGBH2WPv/qjjokU6nIJ+oz+qHMU/Ml+6Yr2viCV6Hf08Bbj4DGYGj5HxV5wlBkvQA8bfPCHhZiPMR8cr2OO48Pjq7rbs1iTqm2ykHlB7ca8SyEXvmN+1RoayHYkifMsc85zMQ24PQMcx9CPFUed7+vYJ/5qN6nGB3uOSWqIOjYlxsgPeNAGZHgzOrJe9yhnDO8Ho07ZnfJHbcoscVEAqxw6JErWs8CqVF1ggeikyNEhBS0Mefc2y8vpAOxGL7yZnNsNm1GGx4RzVRFpcog1LpIFbIS92JQZJysIi+QeUuVc9IuQcVAgk4blvAPJ5MhYlgjbFUdMKOzyHOOP30WY90HFVCCaUIXedQGyUxuWsVBP/gov4RhSxsneIl7zoYgeEA2yZUPXUSW7XJQ8fY6M5TTxpwO5MtuJSpwkdCCLuW5TBkwxLXik4s2AWwdc6LEW6gI3bOAjFgHzUrj4Va5xr2Ser+RtzHK1CYIsC6darzfCB+3z//JX2t/6a3+lvfntr7enbu61W9f22tnR3Xbp5FAdxlddLrWTTe7uQF32Pf/jh3M5aW5f3tEbad4c66kTarxhEOzPZHfvuGhiw7HqoZaIEu3x/HQbou+DTtuwGTrVbupn8Y4i7QQ/dEqC76+qQJv9dRWocYxFv1IvewtE+GYTI5snvoOCpN7bZqE/ZbPnsG2KR//cu3u/HR3w2zp83Su+r9ytZ1x6wVb8ngXtEUk2+SoSd+Tw9afd7Z328ORY9S1dEPIDyvlbPRo37HjNQGdTucbmlGMWuuTrNw92dnbblf2r7fDgwL9T41/ilz4XovTTtmLjYsh2mT95twu4duW62iC6EvHwt96/7w/8VPvhH/99jX8xOmrb7YH680i6bFI9VOz8W5Sbx61Twpe/+tX28e/7vnZ8eKy+Cn+H9+60L/3WZ9sv/+I/bj/6qY+3D7/0fHv3je+2n/0rf6Xt7W61jct77fK1a+2JZ55t9/nqnGLm94y2t3bb3t7V9t03b7cbzzzf/sy/9+fa1uWr7UgXvPSjT4Qef7t2mafnFBOAvqI+rts5P0cEP8bYBozQ8Ti5GG+m6W/fAYYP0ct3WAjUfIXmeZuyxfMxqTzGAHvEmdrK4liN6ohJZkCt7RF7xDWijql1uiNKJi4Lot4xjx9ouq1B6Yw25vFAwkTFRb1sz32Gr6LVX7JfBOTjMbdFKUYjEH0Va32gtw89esFALhl1kTYCK1qNXK51ri7GpvUQv7TD85GnXzx3/TVJYoafpqf+FQHLWTXCpo63YT7bVgqR+6sXEBNuD/ZFMq9kh7aU/kUomX6toaRw4vqCvuw2qFdfXXTHCnYcm3jBXpWp+Ed4LJRDXvZFvqxsypSNZRzr4uo04otSxKEGw1OyhHg9/oqTFPrUq7/Ga8clQjc2UmxPJnoM5wA+z5QL34B6lQPrj1VBuvY9HQcB2yzeZDcwxmWe0ihBuWRKP9o+7x/KVWcNs6weXvtE5hwKRn+FuJ7DNfpdptf96vKIOPfHBxKWtXzFhV5cGzheGXFM6ht//Ro5AkOucT5O4MamaA/9GHr1ByDQx/jMC5VJ71GoNYVnbAolTbY4FljHxhGMWCLmisGxL1zFJjI2O4M1omJyhh2EeJIb6Vv6bACua0P4jf6zshDybMTo+ogNLunxAR9XEGxQn3D9JPhr01LxXBDquhErtPuic3ikhIput1CxR1+oTGzZtkpVJ+c8SF6o43ikAd43AehTvCmzlPWmjmjM9/G6GBAVPFSYfzzKZ+nV5gK87wny6WPH/YfHuA6M69XzbSLJ0+WMB1SM0X+xgVkYx2nUYZzRGWUBNgLR1ikcFaUStIRZbALh15TC3CYqHkc9+IkF0/QY10PsksJmWhPfcmkf8dF/lStm2jLdkS9etW06bhPuE/xx6/iAsrO0+35wkc7mv/Mf/8WfybKB8Nig7wU9aGePhZDFt2u89O4RsUwRG4sT3TTGGeWoUyxelUfZJWKIlZB1vSP0Y+L1PCS8y+jcVcNFXkh5AW7kgsdcT/W0wwESfU7uE56oHBT8/kXsZEpu6tOMFp2qJ28VYT/cxWtlhg3wHHhVH+kLRAzh09N48D+rE3famqb10m6wE5Ror179wjNsmWN6VKay+EEb+mCgYydsqT47unmGr5BPVFkMt0XFwfJM3naFZffXGy9Q/muBZuGrBc/66aA2Y8IkkQWD+obeiL/wwZfap3/4h9rNZ55qb9653b7wlS+3d26/2zaubLdLO1vtRCZPdMI53eASRCcR6XKXzKUtzSG9kd7a3W3byr3w0hdcQ6no9+aiuWsqd1neldM2W3NZi7pYClb16B9vuHBc6GRdkxvfYZctJeTUHu4MQQYfYoUddPixV51ksLG50za3+Xvky8ovK/7LosNT4sIAeZ2QsOkkHVaCS2x+wI9VAcPOxWk7m9tKG+25p55u+7L7za99sx0fxOZJnEwVjwKqOctCDJ2vFPHJG3fKWE5m2fjg34O2FA+2NzSmNJ9/p/JdNg/4O24b8ckMJVf14BRAm1lDuMjB/vbu5fb8iy+1W0891W7deqa9/e7tdl82uNsk3o9ttm2+esTXrbg7hySdy1f229b2rmIm9phPbGwdHZ20L37xy+2ff+ZX270Hx23v6i3J3mybO1fa8Zn4CuL0IRtC6iv52NneaW+/87b/DnxT7Xtw/3779te+2n7jX/xq++yv/4v2Uz/54+0nf+z3tKdvXms/+1f+cnv37Tctu7GzI9tX27WbN73h8/a777Z79+63p55+xj9MfPvOXY3TVvvED3yq7e5fbceS4Q4ur3/qA88Xl5RyHnmimwlES7b5Gpvox0hFj3EGpooUSvRJYfytmTpeDZF7VQVVWGvdl6aXXoAYBquDbge0eQq5Sl2GNrvmskvyG3nVU+EczPjzUA3YIRJy0YNzhI3BzgzBW5XxkRvwsU+up+SmmET3JkLVE1FLBV7pa9YDH4ddvseaskE2ejxKEvNhi28zeSn9ZMITveKjHLQY70KcZ1VIWhQlk+tVbcx57aZofvoX8CkLUSl4zoQAsk7IZE69yoVoX6DH3GMdaaQlPE9NVkScc1QJXa1rGSxViqxrjtFx0sY8PoXRftiM46L7hEZ5NZ4uE3466KXUs0yXS80gZ15r8hJBLv8dq3VehvJkP4B86ESiGG1lDbHIAsGLi/jqD/oM/ehL4LlEQdWwbOuShV+GeXOO/mqa5u+UREw4XtKAqkVbAiUHpejkEz1zorcXvdSbE7TsFbXBPTK1IVP9VMxavwq2Zz9Fp5xF6wxGwZKX+ihFBj1lxadG1fTKE5SmN1o8HLOrlotyl3fZVdpkQl7KVD/YQYjoJeZlpJDnBT+Uka2c2FNWNNYQ5GF7XeH6QeXoIslkkHh1e2ACyFTtLGVsGxXeMGdshnSzNMoCPpzzmMhfjI3o8Yzc9dh4CRKyKec6L9EnwOuF6pWPcfJw30/Sgoruu4FUQA4TpHAkIey4TD/Fo2zEGCCqh2KMuWJCTwnHQ/IBByVisK7oNVcmYFpyjt1P+hQf0c5KMwxy5JzToGEHGo8VwD8PFrdy+hrs5TyCYH+s8yqLDFsl6BKmnskMaBRVnjatLNkD8VjywJgQp3g9sEN9SsWXADLJVzBhl3omBHj/4z4Blg3mNI72G/LMT+iUp0u5EHcBDc8BVzOSYBphG65y5KaYoCun//TIaCwDr9peKJ2YXxAipuCpHMXod2wiq/pY5gUd65WyMNmemNEmMNuUmTpoUP5eMDVWWNoag6lU9PBPkCaYPuWJqoVI1HruzIBWi0XxR6yl8ZITPAa1+iPz4U2ArMZgTImZFFz7RMrtUbJhZalAtbtPGSx24sAHVNJ4wZMCnayvxchcFbT+QI+4o+7SOcZNX4ajttWiBXIqTfZKYbSI6ErdCd+d19+gFS+Y5St4oWO6qyE3E/FrgLLHgxwhhVf58J6uI0RDxnZDqPI68AH5MrEJwHz0RX3CC2P658TqTyTyGGAW2ppeuHni8OykXb663z76/d/fPv2jP9Je/NCH2gO9c3/97Xfafb0ZZ4Pi4SZv9mMB9FyVTbdRJ2N/2hzhyS+71hor8by0EaPKrJn8CCsbLL6zQgrWU9zcNcIGiDc+xLcMxsRrl7a8WQLP/5QjHeJBjnrQaRs6ipEYoCvxD0cnioVc7/adkOU3SA6OTpVO9Mb/oeok+oI7P1o7Oj5z/eSMu1/Uv9xtIz9nZ2oXbZBNdUg7k9DJwYP2h37yJ9uG+uvLv/0ldQufFkmWtqmN7iOXqUbOMDASsfFBhbtIttru9lbboK7OYiPGn17Rn8r9NTE/Yi7wr02MN323f/1627m8q26SvuTk1F9hevrp59rLL7/SPvDBV9q9B/fb7dv31G3bbW9/v+3sXM7fhNn278h4o4a7cuhfgvRSpYso2aI9+OLHivka1Re/9JX22c99oX3jm6+245PTtnd5r+3vX/WdOZJu/F36w9Njt+Hmzevt7Oigff6zn23/8lc+095+/bX21BNX2x/+Q3+wPf/UE+0X/8nPtd/8tX/RLu/s+N+nNrZ32u7eFX8d6r3b99vb772nGLbarVu3fPszmzL85vSHPvaJdkO0I38qQdfKr/o+K9nXJHp6QA4FQMeHhGWCYTXaEAWXSXGhS71kw2646rLIxAVypZAulI3QM8kI+ihZqFgild2q91Q2hKgaXhfqXAVhdLpA2Q77MzMDoFYKhNtyHigb6zH3E7rUaUPYKQ9cEMf6Ffyg8xqoOrZop2nIed5ytKS9RRmfzl1OHdYfLEqM9anohOQ0yfklynpxfCJgn3W3vhJRX7kc3wBixLHZVsQNpk1FYKbS0Bd2niidwtSOJEd/lMpcFkAZE5jiUF5ppe4Lx6AzTmp21qNn3Q8cg8ir7mQ96tiIeqXayEGvMI0/wtWCHMugjQi+oSI+JJSEOTwGGUP54LWkKQc5eOVrnd+JFx6jPMhEmRS2CmULdi+H3qxcD2imqH/TVNCYa0vEmlJ5mhKmgsA4jZrwkj9X6hCtqPSb/dd6UvLQh/lruSz3eLpOqJk40cZxR7aX4/hSBsV028wYClUkjzJ91m1WTtHrRNKAxZSib6KP6lIdOeTLltfS9M2dJFwP8ZWuOM9DjzsAkMFwj5N4wq3b5xw6OQwXBeSiz0Af6cqRD93IoXR5263cMkpmJB34+p7wsBlpkkseL+OaiwwPMMWdy6VlIAV5KkdVOtl3JuTYxsZNlLm+QSnsdx+OSM/oD+QjhR3J6zrJMgus0NBXhmphVuaRBGKosul6WHiU9zjHvCDXZZLhDQyaiw0eyORYBz/7IVH9Oeb1iBiy5vjDnm3oCdsyTlZ3VnIA3XVAxk/JlU1StQdtdDFTmx1l085nuUpuV9QrVhsxQcnV8EV/eL3v6kw5izshS8G1sOe5orI/fA7iPFlJdCXscyzKUz+/oG9zyCLOuSdtCT5WBd6PVDvHnL6ou9BKnzaE9VgTSDX+vCBjG+Q8FjlPMG2sJkx23JHoKhJ04qhyCjqL1OOZfFPOusvKV+6UASXwvWJyTFrYWmcamTFZM+UYrN4dvY4cZTDTM4YOp5YDP9JATPCqdBvOU7aSJG19SiEygUXAB4ns9Mmg1xSabDJiY4MS1lecliukXOhGXqkwioOZviMtLAQHLG0+CkvZaHP0UNki0R+9751NCBuP57O6ywfz0lCi+u4iiytcVW0vhylDvTCs0X+V7VdpZfwWWMerk0ewIgB/v3mShbbpr7XzNZGDw2NTXv7Ah9tP/fQfbj/yI7+3HRyfttdef7u9+fa77fCAW3110a3xODs5850MfK3m+IQ/rw6a/67ZF+aqi+q/fG5b3vDgbhXucmBbx5sW3liJDQ82UdhUYRNm2nSR3OnZJb8J5ydV2Dw5POH3U9hU4a+z+bFcxX105hQbKRvKL4nHwrstM7uyxQ/R7qhM2mzXb95qTz/3Ynv6mRfaU04vtaeefrHdeuqFduOJZ9rG1n67fe+4HR5hj7twLivtao5cVtP5G+nLbWtzz7+V8sxTT7WPfPCV9g//zt9td+/c99ePfKcPieOxoHqNEX1MYgOFr/TsbG23LfE4NbBGX95lg0X9wRu80/iRXm4r9Q46Y4pd26OfdEIQj687eeNGdDZP2HzhX4w+/OGPtlu3nvLfeX/rO6/5LpjtHbVH/U7/XlJ/s9nB3UBsymAXOgHy48X9nKEXPRn/y7tXPJ/f0Lz4yhe/1L7y5S+1o4MH7cnrN9r+7pZ/i+iyTH3ntW+33/iXv+of8r3zzpvtJ3/iR9v2pbMmkfbBl15o77313fZPfu4ftm01g00kvsLBV5auXL3uO3fuPTjw3T3cJbPPRpLivHv3Xrt3/3575aMfbU8994LGmk9lOClq7jjOoc8NE9eixoM8LkBLN8pUe4JXNOV6cEyS6uKVGBgj+sbiC5Q8/PeLya/biu9krMMa36BUws5FyVJ+PA56KOiev452lJ+SGyyIFv0X636cR0OudDg3++LOvmqNm/ssGpaLEzLQq6xc9gtxBHbMxkridY7gYbvUYQRbNFH15Ngd4wYuiddp8zgK5c6YVQJT3PIdBldtAGihvsq7COiFvch7Cj6oeo/BlWK67dBLpav2EqB/y/4I6vAK3fSqXCVLK48L8Hkar+VGuwxujVPQR59zXyNGXlqugnmRou47IWWW1Hk9oRjrB3GEThkLPlH1eWg9PXqkBShhi7z6tmwVLJU2Kn9c+FhBx3YDLpMqwHNQOtX/VPsxUrEGvJYLkCIxn/Br8oDQdWmF14Htsl+2CqP/Lkc/RgzTewIqeqn5BdhMuLTZ9SKVTQqWSloeE8V7BEJuPTqP+RvnPV8TmEQlZZyPYxa8EIt+A/BGf547esRxLJSui9nO8rcGIZNjq6fXxWBEnkGUT/j4S3K4oor/MU4eth1j0uc4zDqOVO8qE0ovys4M03jCpyBd8npzD6lQ5xvHq7zmBnGQ6t8sDTIxpz68ANXfpQqIx5sK2NbDaxiJ+JDTS7UHRClojhMKwa3B6At5/IfdtIkqMSWPfnAZIZ7JSxMXIvoq7Qr1Sh5+lUakUWep498Vwj8xlkBBdD6MhM91sH/zykFmu4Q4ZoPsWGruKvM8zbosBN/CfexYw8fjfqVc9nArn6Yt4xRKlhQ2oEaMhbJbGONBcqxXmcQMUmGin4d/pb8pE7+/0IHbmXOxqYZYyI78ThctyW6MGEx+NS313bzklVzklmWAahCEdR0wtoMSOsD2kxa3hWWneqt11U5IIlv6OQCq+99uBN+eLdXimZby021kvPFVGbrrIWSZpV9M8JWSDtlP0bIPxtv4yxL2fRBmu4p2HiqeSUYqGV3YSnq0YWFP1ZKpZW8en19dPg/IqFfss3z4VrjyUSjffgneMh7fPZGgD7KQWfhwOUMcfYxxL1Fyk5+FLPSRR5psk8khKpBCNTZLuAPDVS1KJ+1YZQm47dyhwe/NPGyXtxW35s3dd99sX/jcb7Rf/me/0L6uN+AP7t1uV3Y2fGcHv/HLbzxs86PA/Gitjg1+ByUuuKSvOndh4JcNGN8Fk31c/cLvo7DwcsdGvLHVOCgGdgR2dvlr5T3xt9r2znbbvbxr25ub295oePOtt9vzzz3fnn7qad8Bwm+o0LC9y/v+S2X++ee177zWvvSFL7a9vT3/LfMVveFno+LZ555tt554UrHvKJ6zdv/+Ax8nd+/ebd/4xjfaV7/61fbkk0+2Z5991psG9OXl7fzLa7Vxb3ezPbG70X755/5B+9n/+v/Zbly97vl0qriPlfjZXXdxjgsJxB0wartP7BuxIcP4ELjSzSdutZu3bvoflfhdl8PDI/8QL9/VpX7/wd04YXNcK+O3XNjk4qTir5VxclKf7qqdf/iP/vH2wVdead9+7bX2t/72322MOm8amQT+hEp22ARi3E74bq4e9AFfn9qRnUtH8VUs7pghEZ9qyvjXp123kY2Ro9OTduvJp9qHPvKR9n2f/HjbURyf/50vt1fl98UXX2gvvfh8e/nF59rnfvM32o09/tnpkn/s91d+4efb/u6O23EoOwcqXH3iifb8yx9QzK+3F19+2d8v39jQ3FAb33z9rfbG27fb7/1Df6T91J/4N9p9fgRYbWCN4xgc16XAuJYFxuOF0qgRPMaqH88BpEpaScUz7stSHnMdmW57ksSHSdGvlJGpuVCg3630CExzKP1EdU67aI1Z53tps6ApvEJbh5UuX4OwQwphfJKKTlbnq3X8oMWYEFcAvakygy+2rM8RKZQc9iljX4/kBrIhNRYDZxpLgM+RB8zR8eNyxonv6bdieOA6GOaPF+x1Pg8PzEsCiH4x0eeXGLtUF2R7uBYJFb2IVLHSpvP6aAnkHGvqzrRciRjDHrGFrLuthK2adOZ7tWuwCyKkhb+Mc8xHncLMTqYiTbexD4CFTtktUK8xoLzkg04jziwm4pN6AUbyzmtLYG6jeMRAeZLNa4kx5vrU93xozfZcQId1puQHh+qpmu99jo788zHG4jZmmVcsTP6SR3203NfT0qDItXddo6LHkzGnP/q63XVRoW3hJuphr+oF0+NpHufZFaEJq2PvD69Ec7uThvrMAvYvRfyhHpKxMd9tci4OzU4b2xTovB5Lb1enodv9xeZR1yNVjNK2W3JxktfHEV5kITdB7FhXlLCZ9p1ZlBfsaIxEm/iCx3FAj0nyVqMU+khO45y2R7idOsYcLyrxYnA81PkifJIHb2pfwsep2tNjIw+Z1NRLtCd+h0tjxjWSRGZt44EcD9qU9qp94x8NIEN827qmhYUM9XWoNniOJpAfdWqdL7+jrK+nLce1dJz3QOmXrbIRsbo4AT4YdQtFM+iTwdYSPnYVSoxr2KAvxnOd41cAU9v8GtKTHDFnHhstaucp16fdDqAt/C6L26m6kwMIGrBN0WIJsIadlg6I80b2nWWwk/2nMvWIO3JAHv70Co0cOi8uMlYRr1sj/spxP/wOUWHqe8t3OnM+NnPC7wh/28DtTsI5uPTf/tK7M5HwtaplJxmIB3yoT0gaZBpIqGPAmB2rhbBFaWFPKH0PXpaR4qIveKNOTCJimHZkH4EpXpuKsukLVTZlyl7JqGR9MA2s67TeWZR4nhNKHBjY3rTuZC9T94WPNKKMX6kYeeuwblNmiZlP2a+y4QBW6b0fdEA4fkRF81OyeszqkoO6RJhcpY+AW67xS6oNgxkypvPgGNwfXW6Kcyjbbi5mtWCAuig7D/CKX/0zomxVG0iW15NlxBscydeLD24WoVpX+Z2YCBUd2oIvUZVv8tUmfjdGi8e9d99u3/jal9tv/Itfbp//jX/Z3n3rjXZZb655A76p/FCL5pnWT/5ZiO7gLo+9K1faE7eebM8/92LbuazyU0958+b4lL9h3vBGCb9rwsXFlf1r/uch7tzgx113drf9t8r8lojfdEuGYy9++O9Se/fd2/4B2xs3b7QbN27aDisvvtm8OD4+kv0rbUsXRd/8+tfa66+/3u68+267c/u2/3KaDZkbN57whs6VK3tqJ36i//hKGHdksBnjv9qm79SXW5f25F/tUxxbl07blZMH7Zu/9kvt//tX/j/ye9Du3LvdHhwft7a92U7Uf6fuV8Us/doprwsNxgYaJyhOqpQ56eyqT/av7ntM2GjwqYATS17svatxYOMoTiSMp2Rkd2d3t/H32PzQLn21tb3jv5W+cfMJz8DvfvdNx+QTpzSxxXzfVqwb/OOT7MfFjuaL4tlmg+xExwM/uic6kURQikjx+BMK5fyuC/GxMcQPDT+tMWYz7Ewny5/+I3+0vfDii+25555tr7/2nfa53/rNdnz/bvv2N77efvuzv9YeHh22XcXscdvYbtxzpSuZ9pFPfF/70le/1j74yof9t+oKjN5qb7/+VvvuW++1T//YT7Q/9Wf+7XafO6PU3k2NcX0qPUc/zgrjseThGRC8GAevuh6TEb1WdsYLjgK8mkt1ARnjVfJzq7Fxvy7+OWIersOgm+GMtmZtVnE8Z5TNkil4PmbMHasxjrbOw+gfA+MdKgA+fQR7vHAJvdINOvEH4ngodD1o9H3WUoTzYbQ1GcoYG2hhJ3hTrH4tax3o0DcAHvKuWa9SVGttZswrnnXAJmBGlhw0+t9jlm3DV28z/YhGetSLY4FQRjQ4Xf5ihC6+0DHF9I6ohz3iCB9cFHtNi5pjjduyOQdwLRExVT8TcfUfgA7ghe05LUB9ziuM8291vuY8nuysouIKkVW50KVdUfexLBJ2bXvwvxp3R9nBB3Ix32MtDf+lw0o7t1PzYz3gMc8ixnl7RugYm7UPH/Pj8DyUzSob+Kh6lgum5VjEcbfqx191TpnpHKsqlHhjpYJI4Y+U9BXQ7jm/92Xok+bxh/wEx991Vvsl5OP3rFyM+Pg0hafosZZgP+xAi7U+3lQiCG2t/+LpMY8jULGT+8dYldN3050B6FXfpGzvk7SnzNcfqhfvPMR4RUxLeG5Kf91YLMcZmbLh1kk1/DPHV22PqDinHxz2M8byVHbr+Im2hO3Syy6JuvqpNhFKvmLykeY1NI5H6Dw8bhmex8PPIIS/VdS4F/yzAmqn7WU+ouLAN8/lpky9FzG92oK89EZZIpvWJJ9nQhh/yOO2fI/+RlhOcEwckwO/7E12MwZgWwOwznjhb0fXcbD9T6RpH6Dha5CMqWxQi+MFEDuZLGabWC90pSci8tk28WxFZfcXZUE91PitQejRJ8ScPBdi/la7Yx1SJO5r8UWH52MaztTeoY+RSRqy3bcofmIv/PhcrjTyAR9og+m4CWOTvRQzsMH5puIfQZS8pxFz4lTMRhYv/exn3qs4DTvKwAqjIrxoRM+X8u8HZWMEVSg0ebwwAPaXZX83egJyTPxuKz6VWLcodZ+jPYO6CP0kTgezLAiDoPU0kHzyhj0SE8EDGwKWQd/2oC1QMaBrqFqbHKB0kCsfJdundqBsrYN5PG0n+sxRpsoyDmLw9MOfKWqD87GEXnDnrvER+aMgSfvOHjsXFcVaOZGgV+wlCy60KxbtLL0J+QmYMbAoxkGZc4zdU3xn490KbM07YwbLSmac09Nwr+hFHOMdUTF+jIDiTt+o5ZLXNi/pgD85avt7vEE+8ddRvvC5z7Zf/cwvti9+8XPt3t13vaFycHjUXnzp5fapT3+6ffgjH2tPPvNUe+LWU34Dj7VLeuP9zru326HetL/0gQ/4DpC6/dBf+cGdxv5UOckRZCwERl4n0dpslIKjhEY1UvR/LfInip1/MdpSP7/x+uvtG1//Rnvz9TfF32o3blxvN2/cbPtXLreXXnpJ8WA70gkbEgI95UW+bamP+fFfNmUetv3jw3b7c7/efu7v/o125+532vHZYXtwdNTeu3/PGyB8IYyvZvFloVjM1SKZYbyh24+ssimTW2e+K4g+ucyP73K3imTOzmhbjNe9u7fVzwc+EbMZyFeVsL2hkyC5P8F2X2Ofu2lyXnkTJfuablHOJ/Sb25u+q8b/4uSvSykWjQ9/882/L3Eh6r/n1qPmqjfHxEeGv+OOu5iuuJ/os8PDY29OvfTBD7RXPvTh9qEPfai99+477c032Bh7p732rW+0b33tK20HO9jTG7tLWzvtFHtq5wc+/JH22ltvtx1/RewZz+tt9fub332zfffNd9tHf+CH2p/98/9RO7i04zts+JcGTkrqZfclyPPdeqgh7gcmiyoegyhmTcjDNWQK7oEoLoA9MJePuRNzOI4xv5EL1kQvLHWXKB9LTPZVnuJnxBbm0LcNPZeerL+w/6h4bORRMoLt+pwZ5bqgxsBMfTjHAuSINda1jD1RbcbGdFGT8IWQ8jr+z0MdUxVDHD8VA3nEWojzPlCu4wzUhdtkJIHtstX11seDDVBSUU17anOt69HmzDXBoz/ol86DVu2qY6DOL6G75tz0PhC+I8dO+EtHibJfm41Lf8xRWclaR9iBq55aY3dEsM7ngzG2ineJosF/HJtjTOiuszmi5CMW6n0+gfmcCyzrFwFZPtTgTSChhJ9qyxKaB/CyVkCv5N2aoU05zVeRdib5qqtsGpU1vgq1KXNJJ0T6oB/D+cm3dNf1r69P4WXd3iaZOIsu+88f6uhh+sLeetB/+J8fr7EWrM6jWiOKvm5MQW9PyCFT84E32lDrOh3f01yhybwIS9u2N/CLV7FMb7KVoStG0Ac/qoSMQFtKd4LY2Hf8COq5rn1ug2TcLlNoX5crX+ZCXrgpLNvnf3T0Uw+biLtaarMlmNG39SHkOizb5R5HT+WIOfxO7RRM5w7ypJ+HmQ6PoQ1g1IVX41hy5iKj6qg/bsqM6P7i+o7HRfEt4wHoozcDMSmzbZ74SbuWr3jP8cX1IhKea0K0kePZNetN72UXmOYPXD/XSQWwy/V7xRR/gCH/mhPYYR77WBKtzp/kETcx5Pl5EUu1a1yD3BbLoR8xorSMzzExXgIyJGSghy+zcG/UpswE213QFhjXJMehp2PNc20h/HdZ/9bVclMGTMElKnDgBqnxtcCV3Cj/fuAOGfxFnULYLL8Fy7pAp5s0kxk3ZYJci9rcTmEWdcZhmuRR8S2SVHkZhB2bCX3RRD7cYydkohZtXGIWU8r7MekFqNPnozwn4Xm7c/Im4E12yHm63idAoeTQsZ7HVjTqpsdmU7S3sO4ixSqJ6JeLUP3C4zwQQbWzToQzSBX9knmk/AD7pl09aBGH/hnI+EHMkfKSt7RRrn6oC6NlvyyBP5L9V4jn6BR1ycVVxQ+T8x5fnbkkg9zUwEKyKSK/BXJw7277zqtfa7/0S7/YvvTbX2g/9mM/2v7Yv/4n/FUkvuJzeHTiH5m9f+9Api61g4Oj9tWvfb392O/9Cf+oK2N94sU0Riri1/h7zsuBGj6tB9m2qU+zU2Z9knFPMgL14+ND3xHC3R/YY9P1wf0H7Su/8zvt1VdfVVyHbe/yrv8B6Kmnb/krS/wNNJtGMmadE+4asVnFsLnhr/hcOzlpR7/92+0f/O2/1m7f+WY7OjloB8dH7e7BQTuW30MuIblrRa1j9FGf2iA6VxicKLxxIh6JzRQWWP7B6Mrulba7s+1NDmiy5vYwHmwS8VtAvOFjI8b9lLa9KaMcr+hNfcTdL6yx8BQC85jvQvOvSzt7u9Y5eHCo/jiQ3922Jdv0E5syRMddKxtsWqkxymx7e2fHdzPRP2wWHR8dKSbJ8XU2CbLhw4/+bm5ttA+98sH22d/4zfbW66+1G/v7TaOh2Ih7SwYVm+bMkWSffPa5dv2JW+2d9277h4T5IeArO5fbq9981V9feuUT39/+jT/977TTnavtRDHTbu5KIn7umDpvQ4Z+qHPMmS60/LU0M9hQ3lZiE0wZLxtHymXI/R0G3aeTbQQfDcY0xqyvtWWv6I+DknN8zEEX0O92HPoFcYUOBTS/F4S/GTQHLgIu8et+T9q6NhNZ3YZd/Mg5nvvaWe2vNi/5wBftyvF5EeqNCef2ihGbNUbkvNkt1OZKrU32TgzImtMRF31h30ekY+ltOw/wwyRfSQmdaHPnqcSRY1qMKans4iP9pq/ayA65QNgqnUdjlM2lN33PeUUDMx0Vi7VObwaRa1PmfNt+dfk8jH5Io/5YLmCz+u5xsM4GmGIWH4nyPbalsI6+Tu4iII8K4WCvNsNUMz+AnywhOCDqNbdWUeM9AX/Ool3Frg1KfyCwzlbqRTHeWHMaZJ5HDKQ4BlmjK84xPseiPDiZp9y4KVN9iC4/Fo+gP8WfZN8/iBm7sU6YkvTuK1KsOyHvkuvwum7oIUNE6BBat8W5m6M8hYXoh5xTpJyrppjHWhZ3p7lP9Sh9ztVeT1IukH2KHeWsE+iGnwHIpJ3CiowQkbmQL9jvetEvouV62zdVAr5WGXSmdjHofkbOV+w9Pyb95Mv+dAeWSUEvLGOmh7APFZ9+46o6v89HHLUhcqJrumWsI8puvSFHN57Rjqk9KUfdfwGe82mJUW6KWWUkqx5RU4/jbia7Bks/yPIwfXKxGgtObVfPat95KO/IT7aUVz8UztuUcUTpC2CDVLHCQq/oXMdjCyIWkSNG5jl9e8J1q3jLTZnRhl5cX2JsQxyzsSY5CAE+d63xb6dVx7dlBMrQAMeX41zgfW3KiMdjxBh58LJN1O27y1+4KTMCvbHxoMrkLiUr5KI8EQes2o6Aim59l86HZYc3z7MDEVbaisj6YIz5EnHBN+iq0mOTHh1nVvJNQyfqJcs602XIoQcP1KB3SgFreuRChQnWOGxUTF6sE7Sqt8lZykY+p0GsejDw5TYNclX3LqptxGIHndMOoqOtSTnUXDD/vHdbC4SpjO8c4LuPQ5er8rIdo/zjbMq4LalrjJsyCewhWz5tfmijx4w87YSYXvogRJ7AXtk0L56DXA+ot4XX4gcqngmuc/GQsfokftr4t6DtLb1x0Unr3r277YmbT7SjY25XlH0WMum89+577c0332zvKH/n7Xe1OJy1D330o+25F15s+9eu256PkTzWHD9xYkNpWsxEcswkSNU3fr0A2JcU5mNR5iR74js0ODHeuXOnvfPOO+2N777RXv32t31Sv37zhr/WdOvWE+36jRv+LRs2KgwZ8I95qg+unZ60K995rf31/+b/3V5/40s6CRy0I+k/YLNG7TyQZzZAtgmbiwgFy9Tnha8a+RO8PBZYFzyrFOjO1o7HfkvxceFAF5ycqh0qsCFEqzneFIU7gD7kX1/I6Udf0Lmt2Ecuxs1vMM3jpEU5jn1i4Xd6JOrNHmT9tTE92Jg6O4s7aOiHW7du+KtS2Dw4fKA4mQvxRuD27dvt+OjYP8zLphwzhh9/fvDgQbu8x19tt3b7vdtycuSxYLPKUDyc4M4UC/63Ll9uL7zMnVSnbte1a9fa5a3t9vWvfr29d+egPfnsC+0/+F/8p23/1nPtVHaYLyebnp0xNWnYAjXfkXGuNkGhjadn3EHE19e23UfH9MGlB5b2ZTGB07f25W4T4niGhdwKLKR+kUBdnHss8gTvscJelh+NkmFcMY5eUCZ7KtOeAmKjaasJluxi7wPd5wT1Faj+HVHtgmd2HuNLG+4Hz6NgdH7p02fRh1EPe2W/0/1KlNa03W5sDZb6IR92AvEGN1B+fcxqztsLbIt0OcA5AomZsVrI12B9WzoiNkohwLzsPufC2HI7OBjEY87F708ED1scz+VzCfhzm2HP8sSR1I4eR8UdpsMX7BiRQNhHZtWSIXJsykSly4Ve+RiBTPRRetJL+QkbS725keIhV29250Cg4gh0+3NUvJGHXh33F+FRfDDKjP1Y9OgDU6lRSBS96xX8psV6/RijYAtiLTcy7As+uXjWF/xGmTK09E21bJYVLHNc4Y/r3Lj+rLmjfoI3xG86LslUNjVtgpAS8top2hFljtX690KuPQa19w/arAc2ian+aa33ZxxrhYqh5hNyIVvy9AHHqYrmdZ16A+zjNKO2X5fQ5CXoBgxVfW0KWXXaPOnymOLsMN/PkAPIxrPLT/wpU9w81tgMNV7CNpjiUBt6f/S+CkjK80K281zB8uu+SDv44wMVy0y+lWex97lfiXDizcEcDXt6sUJd15cOY2l/ulYwMoaLsOwP2j2PNYAP98k6m3NRy1S7JjtTNthZ6i2AbtkBk+6IqpattIvssg1LwC2ZPg7kcx++JlIekufYTPLUd1JY2vZcMoFn0GozBB++awq9FPJmMYYxlzYqLxtVr7EHvIY9zQ9NGlPF85quCcq8wbI3iZCBl3EAx1b+/IoNlcR3POchWWMc6E8xA4qDCfOUQqczvNb+d7+8/PpSFmSlyhsbKMfJqlIFQCcYXPyo7A5IWuUA+bFeKHrxyu6jwJud0Vzo9ZgnXIqFH7ItS478PD9TewY++r74YB0dHIii9s7teCIPMp4di04PzPXKnU+CehBf2Sp744mEU8CyDVNd4tOGhMrYK9SmjAqT3fjUP0+QshGf3Cmf7IcFatYINUTngJA2Hwcs5MBtLKML+HBYOEJ+ap8w8kf5UWYdqv0zrNmUoeF1EnJV9rmdd0S0oZfpi4oq1Lq89ZUs55QMAVrXRDbi8WVKGJqw/GFtQ22ebLuOPWnzaZfMipVAhjiwn8cIssiIxNzzV5NywwArBGqSUryGH3OUG5JFHphWg1wIVkeyu5RKtIEitjh+ZIfNADZZTk5O/Bs13/7Wt9t3Xn213b933/74sd8XX3zecnxFa3d31xsWfJayd3TYnjs4aL/4T/5+++Vf+fvt3v33/Ib+WCcD0pFk+DoOd4R4WMVzt9AOLhTxzZsliNmJbJC8+OKL7d7te+3o4LBtb221+w8OfUcRS79/YwVTnG9k26OgMeD45mtAvoDBvHK+CmXZs7zTxv0WP0AaYxJ9StuQxxZfA2Ljh9/2IUz4/prZ9mZ76QMvt+2drfbgwX3fPXOs9m8r3qv7191/XKSyKcOdMRz73Cn1znvvyvYl9dm25xprQPSFLqwUN3o+kQl8bau+unb1xhPtyaeeDrpiO7x/v73xxhv+x639azfbT/7hP9I2d6+0E8myYcVXxfiuedmjfbiJ9Ue52kIfGNku7sLhjqCNrd22f/WJtnuFv/a+rPxaiz8L21RbpKP+cF/R1+p4yrH+BqY5OiHfnEiGY6naZxtKJR8ygaWNVZuB83QomyPSKBPgGFQmMm3gud76o5B2BuT7oBVUCOE2KozBOjheGa6xsh/oPMQjsVnGuosJ1pb59cByPZbUtAF08VoNqk1jf9b5F1LRV+6UEX3q9wXCbxxjxBM21kkGRt/WUar+iOpcl68vOZefQdXgDQ1rAowa7/gKqZCyPkYo9JcJ0b/dH7HFm2jJQU5Wj7nLVpgW7eSUZSyjDsY2z1BuJIzMzE88E2GvZKqPzrX7CHR9Uj9mR9BvRVvyCvgvOVLFVmGdo2a5QtletoV6kfoYxbrk0qTnbIH1jusNSKybScSPMsytbMp4Ha0+j7lCmU+NIybPOtuMdofR2PwJfV9D2UE/PkOOWPraChxDmPAaEtfMSRjQf8+FdkQZW/yTYLRG47eq9viQTR7YxMc4xiQaF7FW3/QxByEz5iGbofW64PN4wvZKiMzqYWMG5FI2RiDtqUjd8ZSdBcovsC5Pxxl25pAVOtIy87FaiyF+21RxXRyOL+dGzMmyvaH1LD50Aowz5fkHeb0N1HlQH/0s5wxztd48l+xoQ6+Zx7F1EeZ6azB33bFG3P0/YIpt6vOUOM/XGrhHJnnaqYxqxoX9eAZh2Y65/nrALZHsDhfKZsFHPKR15kp0wRvXXfoj3rP267IR1RbmEbIsC86RtTxxcr2rB/EpWS9zYCmekve1sWz5B/m9ZxE2kOe8SMXX26wzszFCKlDnkwkZy0UovmPgeFAZn9P1ezDlM87lE00I3aoFLv31X1n9oV8rpaMqkyiTRlQNh9X5JTPKjvZGnEcvFH8EsstNmQK80nEsOlBLjIHwAiGZmCwlAzOkbFu5hwpRaK6bmSdEfLCzvxpbbKRkRbCN4Y1+DHoM3hzRt5FcC9+jsYRjFn1d39QFAGrECpCL6RAIm8gFzXWegy8mbtnnaxi0i9+niH4vu9GG0FOSPI+gLSb3GqgFSuH7/QB/teGytg8yrpI5D2N7J2is1tIF6OFOrVxsygC/mRZCjvlTfdFli8f4e3zgLUyJm6VoHzqILPt0Xessiw+VHUPRTk9i/Ojz9IdVL1YDfMHkCzBpOnxioUxeHnt82C5UeWw3lEuDD9odVPGTbj27Cz30+3HGYht9WSd5fhyYDQB+KPg73/lue/27321vvvWGo+JOmaduPdk+/OEPt5s3bzb+eerS/Tvt6r177dLx3fY3/+Z/0778ld/WhelxOzk99Lp1on499R0p4Yu7izSYurAkVsXMZggbKWzM6E0T9e3d3fbJ7//+9t3vvNoO7h/691L4HZ5L/GaM+PwuzC6bQps77ZJ04liMucUP7MqJ2wRovkYikipsvvD32fTV6fGxv7Z1cqxY2QVRXGxqsKZs2VeOj3AkGe4eevmDL7e79+/5zhfG7J233m5PPnmrvfKBD7U3X3+9HR3xWzT8yPC2NR8cHrb33ntX/cndNmyYKNeFO5tU9A9laPyGDW8qfIHEj/YyJ7iTSJLqUMXELcmX2s62TnqXtvyVJf7xKU6Sl9SGM//j1ake9JHvMBKdPubNPHL4p31Mw22+mrW1qyjoiy3ZpN2tncjc5s6VdvX6U23/xs324z/x+9unf+hHPJ94YxLzJufV2rla8zjmGmCsmU8xz2pcYowiSWucrxeg9MEoO5XJ9RzlCuXTULb0VLyLY+A4yWKC/lwLmVPrshJYbsqMMfFax22Acldgjery0XfUeRCU4xZtsjadr/qYnIdUNWosxvNd+akL+IphjDfVJ4TfzmcO8oPUjnMNqh8K9ukUsY18W8iOJ65qNWVAnD5H6biOfolNGeSoT32X9oOGZvdR7QejnEWsH8cM8LFWlXMQPuo6LsbkIp34tzfGI2TRiz4oXxETJOqk5bXPaP8iXyOqn0O85lug/BRG3hLILXWpj/kSS9tL/Z6CNo4RKPk4x7n4WEANXdbKS3zVx7SYVZiRNdMKnHeLgm7Nt/AZ7WODhvMN/IqFsnM9+jVN3IVQsXP+Kb+FsoEMa4glR4EJNa/6WuFrScuGfYyN/bxEhJGyiUleebW8xoI5V9erYDwusFVzHpQdt0PlcgWZMmIlU9eahfEaUK+2G6Ae9jHEg/71sZD2fAzhA7+WXw/HlLGWfV+3rIFla/7JJPXRMnoVM6hjPuzT/qgvUTGUXEDXSDLFHMMmZ3qc4b/ixZUj0DPGpGKDqgf5uF6nj1kbeKGYMeA/Nvq63veKHufFtpbjXkCfcaQPytb3gtJVy1ZiqtxkXlQtfzweBSQY19U5H/0P4EXJVNPHNqNX9NJBAdpoM8pcO7NeZGwOIPixBtrSdI0Cu2xQK191jjGQlYh9p5/xGO//uPZQ13WxdtW18pbWTmzBxw0man5N70mIx/yMGsELgFzldSzil+OgeH6vobU7+iJgnhJ5tEXVdZsyYDJkAobjDQVpMgBsVDkngKQtc1D21mG0F3l0LPR5HOR+VY6OSROQIZWOT4Z1UQQvCq4j4wVRmOjoJX+ST2Am2GGfi8LQn/eHxxT36E8GZpYyXwDbw6SLuZGyqV4RuX08yU2LdkM0CUr6t+glbomOGDlxO8dX2l1BHrAxyXORkTBTCZv2JXpO16iLXwd5LOQVUyEDGyCNLJWNVdDm83gAfzyQq4M2+qVjXExKbopdjxG+kwiSsmX7qg1hXvWoTrAcYgss4/e8kS5xlA60ktPMdD4CjmMdbCE/thUO48TkcZvFijlFoctaBuGRb0K8ctjgK8bSFIlUmWLYAWMMlEvmInS76DjT8dX1XJoYPNNffloHK/4NLcpbuqi8ffu99vprr7ZvfeNb7cG9+74L5OaNG+3JWzfbUzf226X799pTN/fa22+/3v7xP/r77cuf+/W2ccpXneLuFHqcr9hwoHs26WKVkv/GWokNLb3wrsn/XrR7Zb8999xz7e7t2+3K5X3fKfPu7Tum++6ijU238ej4pB2x4aB0dHjkDRY2cOJYUc9iT2nb/0oVbcafN6I8EHn3jmxx/B0dHrYH9+9r7niEFA52GB+O7bN289YT7cYTN9vh4UHb3NGFu9px+7079nnj2nUGv73x+hvtgeKgzm/I8APAV/eveEPrwcED+zh4cL/dvXO7nRzlX7FrnvB9VzZoCGtzgztqxFG/8JeSXhsUE3OaO5T4pyh+ds+9yFeWHsoO7QtlnyDd/pz3rHd1MecfMpbeEb8P9PBy29q+JjX12Sb6zfR790/b08+/0m4++Uz7sZ/4g+3j3/cDfoPhY4Tuoh9dYmTxz9yJ+dMRYwv4VyvmGXLMKRA9nDIh5uOl+GB1vtOuEIY3lidQzupaPu6KTkpe5XHeWegIpQOWvDyhCByjUUJ+1DFUrQsJEnbKlmUpJ41iyGFVMAtdiyvnwi71SYnwGUIst849PmA1puKFPxcn1OZMj5VPb7mzLS4qg7aIafSVfMrx1DFPAbqowet5xRZZlIu3DvFmIRB9FXH6Ijr1ObZsQtVYtxWjaHUbNxuhGU1q5GuqF7AR10UqwEuBaG/3bTsum8uL65HjXyFpvap2jW+SCnERy5mKyMTXc7JhHn7FkS5RByVo5TvFJ1rQJQ9zgbK9jvcolO4SZav4vi5YxkHdPGRJ8JHuGGN7nPhG+bpmoRx0rks7P3Jn9luxkc82Jtfc4UvPly7Aar0BjxDCT2Auy/mHam9P9k0+oJat2Oyjj2pTm1hi1Eu7EPFzR0O0PeShIc+xGdcunrGiV1wUw130saPg+BA9/ISc12c9RtiHHn6mr6ldZLgJCQTCviq2l3IRyyqCHLzJplA+zlEz6CfblRx9GfrohFKpRuwhZ7t61O+pgPH6doQlJYId26SguvWgjzTbBbxCLGAjOIWqRv9nv4nIv1AqGNPUIr0pPYIxna/sT7o17nUdDOw/k4+JwSV3EntOQLeJ0CcO5LHDIZCRXIhq5bmyRR78A8c2EJd9Dg8aa5+vg3J9X+qtA3LRZ9H2io12QY+2iqtUcgXX16zPFwHr47FnGrns92M6xoZq+StZYL/EJN9c2yJV546ZnBLhwaN/0CkQg9ukPqOs1tovm8Rcv09rlV/xkHnSp/4oufRLzgeO0MsHNhkT6/BAdmlYKJ8FPnIc5+njIKOQr/AXVVFVdo3c9JRU+2tz1OPys595Zx6FQMCVwnDQaiDBzBmknBjQizfJCKVX+UXwG+PE0l9kvBAP5Y6ScUgcIMrVTNNGOEblWK4TiBEKgl7SlpuFPSqizeOnPJ8YMQFDHS+WCJbpxQxaMoDpWRaCjQLiLEbBD5tBdyy+6BOVzlDdNNsPY3GgkCJGbtN3+80f5brNuo4sGjKaBT5oqj7L9eAJRp2C+ZN2QfFA6GJrYd+5wGGbOg8vgFm3nB7MT1AxFMYFtOSqDyO2jtqUwQZmhmbMENMmYhnheAaSF+kFDdf494IBQ08f+IVh/hdQD9luCLvLttIDUEjRV71cO7jMActQz0bqKXR72KnYRqzzCewrjEyg5s0Fm+m8rh2l4vFacZQt+qnkuwUBvhhwYwdccak/79+9126/9XZ77dVX25tvvNkOH9xvT1y/3DZ0IfjxD7/cnn326Xb/9rvtF/77v9N+7Zd+oZ0c3W3b4vH59DGO8qRK0RdKHhd5EZ2+os7fhV+5Gl+hIai4k+Sk3T/gh+Y2/Xs9Dw6PfCfL5b19x3fl6r4vpHYvX47fXrl8RXbDB2NPez19lVd7T89OYl4oHv+zEn6OD9vx4aF/Y+fevQfSedj4EeCtHcV05XLbv37N/cTXmKDz48O3333PmzI7W9vtyVtPte9857X21ptvtRuK45133m7Hunj6yEc+bBl84kctbUdHB+3gQfwo8OHBgRNz1t/Rd3xx+/Lu7hXlmzrChbNL3uTZ9NegqPKGUvY2uGBnzC753kXfL0O7eMNJP0ubowF+JWgnJ/x+DHcb7fiv2y/v77drN59oz77wcvu+T/1Ye+rpZ9vG1p50+RQ4+o75ic2Yp9GbnmOizaFxtYxYkVkvpckMZGyTh2KuuYnpOqYghY9+HCNXY1twOYRdRj3iNVflOG9h3CSVa10DZavWi6pXO8Dor9A3PQc5/LmUNGWT1NSupJBDo6qyY1LVRydk1Uukx0I+9NcE+jPy3u/Vxj4mS3Q73d64KUOqvqJ/qI/XLzUWYYcknakO5Nc63UPxKq/YIoty11/Fuk0ZrHPsqBZ06WMiTbuAFm92aZ/P7YlxvmGn4gHQ1m/K5DgPsuiS6K+ywd1o0Kh7g9NO8G9n1u/+cKYnv/kkWszH4HmtFNAP3e7XsUg+bGMyyuRVLt4IeGAdbw3JSJW0S2kuWHolV3FUWZwLeB2j/XXxLXGenaov+UuTtWnzfjdlTDEh9Avhby5bMRS95rFG2trYsSUfZxFLbCTCDV3oc//Q6KvalKFPg4bOdDzoMax46Z8yL33OTin1fL5eOlygdLATz8EedpRjAxFMxboUb5rAeutBDdfo1lj0eOp9xlRPXyPw1eObAgimaamvZ7zJhJd8wS2Y4gw5uKakuQK08oWsz2vBenxYX5kUuUbHKnbDt/pV4+xrbweQ3BAIJN1AhYf0IhYTDG/KsHYz3+WQ36qpdgZifEbK94rqj/JdcFwDcXxPUaiY3BcONebSqHceiL78lrx/Y4l22U4/j8Gv1q74yOxCYMiC/ZwY5E5nfsm47UJf9m7FxDHMh2jIYqv6xbakghx/dNGPCTxg0yp2x/FHn3kDRH7xjb4/GLCCXw1KY7zYn6B6SdbPBxjEoUd9tZp+dfuESUOZy2UASI/VLs5tF6NiGrFCq/hwM/BYv1lH3Q+sRdwpA7+EaCRCBAOFFDvgwUMuTgYkJkzQZWsCMqNTMOu8R2CuGVjaq42bkV4lt2Hhb5KD7vioBG2KzTwKehn9iY7+3GIh+oDOtIqF9IIpEYhjsJQXKev6Z93A1wQfDkiVa4HvfRqDSSCmpW1emYy8YfIPlDLoovoEapkeB3phX3ZFcuyaKEWju+v60hMHP9b3q9u1bvLGAoUiB0H5irtw0twE+4mC64UxRsrYpOxPC6wjPs8qL/B+NmXq4sbN4wWbS5P0hdXhLfVRGWiWVdwed2s4x/8oF/0ZCF5WElVl/Avoj3oj4itz6Qv/NogsMcctdMAS4sEvCRrX/c19VD3szTEdA9LGPvOs1hJocRERqP6foCrcsrvOfuc5MyI2EfTkUo43OJs6CXB3CSeLL3/xC+3rX/liOz6637Z0Mr9yZa999MMfaM8+ea195p/+o/aP/t7/r+0qzl3FyaaMu41c/XymSR9fNMKPWqE2sXHB78bcu3/fd5TEMcrXcDb9dRu+1rR/9Xp78umn297+NW8k8Bs3W9vM9+gTfqyXvvJXdhSvj0veBIlHc/AFLS6+o7/ZVGK+i8FBRYDt8OiovfnGG3E80M9Kl/evTCck9PidmTu3b3sMTo5P/RfePphl4uWXX2rf/e7r7dVXv9meuHXD/+D09DNPS/69dnpy5K9/beuCiLtuHhyovQcHtsfXooidMtORv9neUpv4TYAtvbHj61qkY/U/Xw2jP4+OD/z1Kg8em2gaIN6YMutozu7uvje7+Mtt/mL7ueee9x0xu3v77UMf/mS7cf1mu6F49tS3N24+2TbV1wdHfJXpoRJrV8xndyADlkU7fwzk6STnWBowYPT6fF4Gj36e5rYm0OhxlDZSrtYDMNokZux5XivBgT/KVHndejuPbz1sXzkxzNvdfVOPY7ivN45JdN58MY+plmwly7wPlP8av4ijt6HoMz/EpPp6X8iYbaC/jKuvoaxN5ZPcGSM6RdB5kV/UvrmPkFcPOicg97qe8ODGqw+F1KVNJllr8qm85ldd11C3xZQPhA304KMxj5e+CT2LZp0Uc6n6OmNUApWjVOYmmsYiaMFY1wfTsSms2lyvs0TJrOM/Soc8ROZyXQ+5LKNzjj3kYk0O3XU212EZ30VtWYLNMeTL77l4rE2Zx0ffhKh5EOfy2PQzC6EYdclyPuDrUuPdE+Uf/ZIzz19D5bwnejB40Wu3TRb9FDYoUi97cQxjS2HovIik53wZOAfuS+y4FvJLlfAbfh4J9NNa6IXuEo9jkzZxHFY74yXoHENluSz0dSzgXk8/gWrfeMwjErbwE77KT7VkjrnFcGFdPcb2RP/H2AI28qrdhsjUaSMyXLdMsnhJUZ+XMhL4bBbXtb7fT9QbEbSsY+1SXwv8cqdvzGvGn1jDTr0/qFiLXoA++U6s3ZTheJAs13Kj7EUg8tGv2608aEGv/gIVS5UtMg9XoG1ZXIOwGih7YVN5HsNsWrBBUndHI7f07WjRlU7RloAWx/lwDhjiYzxqHjArkY9zEd2A7T5HRtT5EHl3AbLUKSvVnTIQQoIPEeMDQOp8ULocw3V+iM/HZNbPg/1nDFXXi/uy6pUq0LG/KMPjeuvS38ivL1k44UAQUhk3J9Og2E8CB1EKencw2ipUAOt4YAzQBoVRti4OHTwFTg6mJCRLnQ4vUzObwmgvbJQOLykbjBwEXrvMebEDJh4o6TiB5YXt6Bc5GUtvRmhg39UJ9GlvQhSwGe2atJS4SGaxQp4eCLkAscSmDLT4PYruiHLVw67kk95pqiurzRoS9JJZyoKiAQ46rAaJPokdYL3gboIXYwmNuoA+jYNadJ7JHxer0uOxxPe2KTPEtjRpOsTOmMVcxdSffEnGi7X4Y//BLhlAeTQHejXa6ZLy3ufkJYV+1WVNRWRRi3bF8RziYW+0BbksnYeKoVA2CjU22LTV5I9aY5sp2u9gY4SptjGXiZDLhy4MlW2J7cs0yZ2dHLcHd99th4cP2sbZcXv3nXfad179usqH7epOa7/92X/ZvvLbn/M/L51tSXdnR77O2uHxkTcdWPs4fsMDJ3YdP3qwWREnrq22s7PbnnzyqXZ570q7euN629653Da34++nHSCqvGgecicNYAbSCtqCfc/JHLNqnvvLJ3cdM2yMq87XlXSg+ATGjxzzlSPiuXv3brv/4EG7sn/FmxdsHvHPSgeivac2Y3tbMR0enugCmrtgjv3DyJd3d9vXvvbV9tyzz7ZXX/1Wu3nrpmw+aPfv3mkvvPBc25c97qSJ34uJ7+fy9Sn65uD+QTvWxTh2H57R4zrKNzkZcjfRjr/O9cpHP9p+6Id/WP3IGildNnT04AeK6Uv66vKVq0pX2vYuv8Gz7X/7unrthk9orFsbm7vuI/r79Iy3uaLL19lZ9iF96T5zRwtUoi87bQ6GpfoZ0PWxhpaGWhOTK8egAK0rjp6KPM5rfHRpIZ3WhUyh5nT4zGOxEpQh2Pn8X+U/CtMxKYznpgJ87I35BOSV6nynihL8budRscAOk7KfpuftGPX7OBQiJkqrdHTDfvDGc0Shj6fmluSQLBkymlYanR45djE9mbRyFpMH0fJKmqXmwRj9UGclgQrdapSjEHe0Jj/PfIHUr3Ej/o5uCf6kk6Dd0S/lJySiP/ATfQV1qR1xh944HvM7jeaAHqL9/AvsI1P0WbdXWPKoj/kIZEoejDIjbZQBS1vUfb3GGp+yS3m/oU1SqK/GswoUej+txtDrA8uITZmuQ152ZvgfaFMGMJfYSIkY8BM85m/BfUPyHCFgiDkPTRdEh1ebMnpaKNqESuRBtXiU4VmPGut+6IcUvBqTmgdRLn6UA9EGcbARXlwfMclUMEKVizdH2OmsUSbayfsBHnXcjrY7oi/6tS7JTwP7cxvjeSl4CC1D9HX1ZAWReJO5bItjEmkMbSmHHftJTCW1z+dPdG2DQs0ZQdXSLZqveXIjA/llHxeNry5j03SJnPFbNUKXM9vpPCB77qaMjvmxTfB4GiLDQ/ZxNmWg1x0Zj4OxP0DpQauYKI99U2Uw6oKRtwJExS6N0u06eR3q40k8Pc0qPYuHTmHWV2uAHc6n1V/lK/ofeo2FyqK71fneOQSDh4wLCZdUjzgj0M6VrfFOmGQgSx0zHI/EVH0A1vWdrw9IWb8I6M+Ob6Xlpoz7g+NEGH07NvHd/3/jV+ebMuSeopaXoPIwglIY88VxnizKURg127SyVxhlSqcD2awXnWw0obrjGHxMOsLob7I9+JiZS9lpwBgcU1JG/PGkVLaXbRqtwoNdEkws28mLwtAdoljYN6eUjbBX/YZu2Agh3qyA+DtNDuawUW23T+o81L7alPFj8kO5162JP2WOKW0ZKtYbCdulrkLEFCh9JEa7gai7PTyQc0oustYppchLx3IqSyJYJqlNWbc/M1YxtSPfAXgejfYSbnnSHds58EKy9DfaKrLNdTvRJ4PODPQJMlldoNPjwHeY5FOcdmb4k+SqiF+yJUOvBT+MwuISJTWm8C/CajtoW5Q8xkrT4uPX0FlqBc9BGZaxoeiPQtheahdKmbfrubhXLBwf3iEX72H8kO2d2++277761fbNr3yhnR7dbd/+6u+011/9Zjs8PmwPDu/b3OamFm0du7UO7HEXDJsPCoSvIPF30v5L6c0t/wX15ta29E98hwjgh265e8QtYS1gjckNHPqGfyJig8Nhqo7d2JTpoLe85rrxZ23T+Wk7PDzy15mOjvihYmRk7+TYOtji61Eeg82Ndnhw6B9CPjk6bU/eutVu3HjCf3n+4MFB+/BHPtzu3rnb3nzj9fahD73Sfutzn2vXru9L98y/0fPMM0+3GzevtZNj2fanXpw0lLT2P9SFB5tOxH0k27SHH/wllvsPjtrmzuX23t377Qd+8Pe0P/cf/kcalC1vdB0o9iPZ46tLbFDxWzob6jt1tupsYEdz/U9NbES5S+LkGWse62mcvgt4dtcIiFCEO9KA6yq7asGcj0lnbiR5LYgh8pCJeRooXsHjqQevdaI2ssy4hUroWV5FtzPFHZ3qNQcjvpgrE6pOSrkllrEVoGJpXTsinrA96ocv8ji2J6SJsEWSTqklbygIso3IIrYxlnU4ry0BjoUsCshWGyaoXHXzechkidDHXl/zIhL0NkXZ53TXIxbK2AE1VqPOiDqHsibEmluaAcerHP2yO/ILvjOB+NNfoaSrjaBK0EJ+kpp4pqviunUZH/EHO+EqNIHXNfXXKLMWZbcg+arP4h+EkIi+LH4wcTWzJSBX50TgdmY5g/a6hebor45L+ynDahP6cazFuhNIr6pPFJOCjlz0A1z6bXItFK3LFhzrUF+idArhh9Kcbqw9f2TlEfCdOCmL3tRKyDai5DjjWjkpc+SaQIypbd3qZ9OLAUSH00k65kRAZ6JPTHSjwtpjmZTleAxFxEIOUfhLdHroY3EpVn5AtJ282tbXhRIrP12t6wdijHlM5wLlo9+KAxu8WUQO30tLa1E2AX4yEHLHb1/k5SP5fhk8IOt6l+U1+jdhYnAK9gPNz5g7GnXn4UT0IcaRDixfMWa9UPasQGY5FSvOQhW7amCgR3+WHZ56iEb7lj6LX/KOTwngu/rQGHwgz8ZKrfOmIUt1UBmx4lsovxMGH1MZWCzH+RxEOyTncTLBLzGXaRd1+KpNdsI5usxH6NHkoM8ROqOdEaGbmyST/bA9a6fWr3Ch15Sr/phQdK3PhmSjf7uk67mereoriYUnb5SyxkPXS/+gKWxgJi9SbL/yNGFYThQ+YCxw7og2R2y9zaE59oFh0zEWxLD57/0nf/FnghNAHqVqjBvoPMqjszpY5zJhI2Q6rZ/g5jaCFx3ki+4QCVDlgBGdH+6TdDJWgWp/J+anQD3S3HS2jWR6xFK0QMQW/ZGkxwU2pVwJRJ/AM9O0gmWU5tRAF+9BeGxSmMz9GVXbivHLOomDyrWQK5uOz48og8rBWJ6hyMptI5NeTLMvyj3k9MLJn/F00bKWl1y1QdEX2WUXQObO/AYxCPGKHHqkbI9T2pLsKD1BVeLBt6sV2EJsidlJqrDUKVOyWaNRfuZAEHv0YdhFLGIZU0fwozzFbP2S7PJdLlNUZ4Du67kFs5OIW6WB7z4dUoFy9c9Kewe5dZj0lBCdbMfzXIScCvSLHp4JJpBvtFMV+aegE75mtLPXdq9eb08/92x75vln2+6VK+3KjeveADg4OW6f+P5Ptjffecd3oOzt7/kOmFdeeaV98OWX/RfYzz73TNvd5Ss23NURGzD8ojq/xcJ3qI/ZaHGzmaPEFmtptIk4o40s4XGcwtGrsuqu2F2HEAs9P8bL78NQPzw8bPfv37PPK4qdGNgk5y/BuUPm6rWrTvXdXMroHB0et1tPPt2efOopb8jQRzdv3mjvvftu27+6366pD95487uS3/cdK/ztOH+rff2Jm56e3BHEX4Oz0QPCPrRt9R2fXW34x30fsvFEn1672fav32y/58d/ot249Ux75869dvfotN1XOuJOmstX2iWNxdmlbX/9SGTl/DX1puxdUqKPtFbIvv/pifr0NaUYW8D4juCNYsyZyKvs5EGgmPQVMGbi0f+SRSJSPlKXYfF6RT35flODLkkPLuLDR9AnZLlTesk2BERCVZYUB28azSGmFCcrOs1y05IZsaXgBUBnicfRm0JGdkilS+5Uj4kXHpl7jFOcC4oXqPqYeqRzWdBlXJvqSzngywP6hrIpoT+CceOi2jLYCTKWXfaF3ERd1fc0yDJ5Jfw6y7agR2m0VqvBaHP0BUoPRzZpdsjwWtKYqIRV24EZ7lehE4Db5nHh65jx5gIFfJqHsTRQMVJbmjRPyeFlGVTbp0DN4oXn3Ap1b/qkXAH58l2sqhc8zuTB9EVyYdIdcovxUHmKUfD8pN0qWy5lC2nChV6sUvRb1MNmr3cs6zlNRI88kL6TuFDpgD4mxxDy5yVAXmtPXFuRZyJzOSriDj0U8HpDQTIpFiidbFTY4ZlClh8SD+XTxoWgKq9K0Z/kk4XUCyjPctlbj9AnWWaNXJCW9IzJsVW/hszSRPc9toOYe991zohso/XXS4ywmJJ7f9IrhvSV24p5Xa7EJl7C8z2khPSv9gadhwmZOtJ85CE0SUe7XZoerpne62SzemJZB1Am/cwL5c+bInpSL0xyNhB1r42pMyGbN6MOTa47LOrujxKzLz2n86/zfo477zFiovmZ5Xl3r8KupqBDZ4B5+M9xNE2JmEqt9KZYlaCV3Wjr3C6AYr3kua6XiYJrSsEWymGSSpZ89BEEFeI6qs4/kKJ/S6wKIY6clzJk05erSrHGPfRegj1RHXJ4JVu/oUXz8VdrEq91juA1/Cc1zzPlZ4wTxMZu6IZenl9TP6D68k4ZdmoQ8iBEdGk8OoVPaKhzwQ+KV6COqaCX80KUa0cqbLpo9FNnR72J4QLUtqkoH3ejTOJhx64u/AYmWeRmCB9Ft12XKPvV5XXAZunRLkp2k754hY/ISF8HOONuXaFU0o3bOtm37a5T8UwUldmlXHyIMgFVTJGPdujfepNcKP55tgqT3NCWUomwo6YRdE6GDrzaleXBYZXsGbhQsouUsz8TsB+LoG2EkGmB3h70CnXR5vmBqYG3DmOM52KwE3EoXzO29EXFN8btWFYAL0s+wAMhS4rjgjfMve8IZB7HOiyPvXHkHdMUT48BVJzrbI8Xw+uxaotUx7Yq2YpA8FCY+5piEK9HyUuXm+JDQMVLDw/a1sPDtnXpuB0d3G93br/V/tu/+l+1D7/ygXbp7KR95hd/oe1ub7YbN661LR0HN65ea3u7u+3w6MA/dMvXADkQuDOEv98jLn9nVWMZGyXb3sgg4XBr+3LjTpmHbZtmMYkco/tWBSc2HUQLgXhjuLWJvQ1vrLz95hve/OGY52tFe3tX2uW9y22Hv92mbyR/ctL/bpt5xTzhL7CPj079VaVdpW9/69v+96Vr1662Bw/ut2tXr7Sr1661b3/7m7K5J72H7f7BQbsq+s2b17Xm81fY/PsSv4OTc4wI1Wa+3nWXr1EdHrcdNlnEeea5l9rR8cP2wsuvtJ/8qT/S7h0ctYd6o8dv9Kgxap9OisxR5r3a3T9l4M4kxSyxmju1KT99t9jtci8JwyylM0Gx1sDHn/juG+rZ9x1UsJ+1ZE7rRyhZJ2IJEnyvSY6ZOUEfcSeD9BR/+Sl7VPzpfBSVQi/alTIg4wSlCr/HFdz68faqh7+5zEUYZUYbF2EdH03HQR/QjoXItGbhQwlfo+8x7hF9rZvLg8eNF3CdNa6bYBrbRPzTUYB2YD5Mz+1Tm1MCvuwdQqy4Kp/uGqBMrnkTF7whwwO/56HaO94eX+cVOE6SIXXf0MK3aTrAej9WvMoVBr6Ld3LGnYW1lqR8qQFMlc1EyLoQhAHcYQe6767PmjYa90V4XX+kDCIxXrRtvP4jccxhA1vKEqwlkw/HFj7IPRZFT526JilZW0RuxLJuRAzWST5lsKJ/DuZy0Y+jvfcL9JaxLNHHd6x3+ehT1TUeQCuX8wn4yCK9NbmpQsbgjc6c57X2FaYag6Xa+KmzeQv5jpgTS4T4qs7YF9U+Xkd/I6Y+yzYy5zgvjfrAPw8gmZEWfe8jPOWhxlhGHKuBlw36qdYp1QjE5cdFxIH90CvfS5S/iCfGZSMPBNrpNUY8v9fDiFglO2Jsd6HkKpal2lLHPbxiOvUk6n4YUPqlN8ZVPq14HsRi3eSxtL0O9iOwVmPffWdK+ItwhvElR8eMR9tfgVQqrrFt52HZH3NAIMZuj7Gt3+kxBn+FUf48jBolV32BX0juL0iJ0V70XfpBZ+EqfhR8sCnd+XGVuqLV+lK0JaAvj19iGcuFIOV4as3jdeyf0vEGjHwjV9esvG9mn2SGmmuc13hYhmt1HXOwhzVo89/9X/5vfqaCjIRYTD5fIGMAGi8DNr1wRCNGXpRJdJ5JDrKj/OQCLV7U7STK5gTCXs8NiohzQaOJRQP9qWEm2/RJHSGeAw07SSv5imWERCKvwmOg7E2gTCcUfeQtIIksoBPFwlq1JKLX2xFpGheS2ub2OYcyN27SkAP0y9ZanEMulF7ZcMo4ozvKALnSTC5A7maYUNQCssoW/WTMRLMfZv4CeKoHYuQ1T91/ItcCvA4cYCOs736Osp/ZJvMzH+dmJNV5iF82a56WzjoEvx9bFc2kNwsPGnLYm8ddWFJXPF8QC6g5N6JicTxrkTyeFmHRGsbA/GhjtTMindub7IuFlC/EqYtOHuVMzuJCw7dU5m+UPPn0M21re6f9wj/9p+3TP/SD/u2Zra2NtiMaqyC/BH+SGx6OwBcvrI561aLM767cu3eHitboE8v75KHEVz2R5etPyJ8cH3m94p1AnWBor5Otx24+29784O47b7/prxNp5W67O/yQ8NW2t7ffdnZ3p69IsVnif0zBFmMtfc1I9eemZHbaNr+VI59cgPLjw1v8Q9KWJLa2db7gTp9T/wYNd8KQ717e9p04e/v7/gFj7lbha0OX/P1u/nI4N56kf8DXmxTt1s5l/1BvfFXpYfvwx77Pd8s8VH0DuuKAR3uR9+8gMEY+buK4iDFj3GPTZlq/rKOUF+5B63B3wroIHjjksBP9XaAY88gFlytNrhFKPVIcyxF30QKxfsZYwgtqzWHMmZV89OdvVNJhPK0/Y6NjQhDT/BTv+00X4Tz5ymmzI2HsyCc5V6dyyLPGuhLMAeYm3f2a5dIb61UGlPvaMEccW/ROJmL1fEK/em3gKwVfRftRHkXTYzwD4rrNFU8lREo+/KxCkuZhbdIbAH+J0bf7Z5CxDR62Q26ieYAicyjedMGP2MrvBl/VpJ42SJ7PbFG4PV1WIh2Ue1gDsDQgdSOLchwr0d/APniMvuBPpUDwkIl6oewB5pjPxWAhWLbJrVGGM68xdXnpZAL0nqKPKoaOmS/x1tmDNsr9blD+R3vQgrzaZyD8r/quejWp87tc6M71qiNHusvVNWt0BknxOM5ijsc5suILiTmCtw6rcQVtJGO/1mjo60zZDnpRcd0bhtCl6liLFiITKEe9dEw2IpZ5wtg0/zCccL3AeJrJfApSRxBKnrEL264avV7zMew4WX90HPLBIY/6+ckiRtFAzaF1KJkl3MpUtK30z2YCvKpbUmKm2Se0OLZ5udB+SIUtxC5IHmNdM9a6Er4iVb1yl12v9CiwSRLxlJ11KNtjWsJWlrYmWXhFWuiqKqmsJJK2zk8BTvFHqVKZeMrnZQquRrweRBH8DAZt0Ij7FYU4R7ky2esp3iNQruuBpQzAz1SvzngUNOdiRqErPyphzRZtI+KvdaHMlk8IFH2tyPyxTOhEHHnOEp/3JZt//j/5Sz9jgxJ2sGlsShJeAsNQ6TR0RRHNLINyOHQt7IwCRvD5FDh2r2THjZ+j9Fb1C9UpZLwEVuRVn0hd7Fx4AqQCOakGvdJ5KN7kxv0r2hCfgR1n2AuS5dDMOiieobKrSRxZAHKMSfEy1snIYzReuKh9K04fA6NKtJeYqFDPFGzzphOfCbww2yimYDaj6hO9aEb2Q9kRHSvww1qiihIznTrmJr1HA9l6nAvZtc2ZiDTQLdrEngmZ7wPa5dCp+QjTj6JDW6MfGNo9IBaMbmOJXBpXMJOvbI1+yY2poFq8KmPq1mJVIkt5ULQxYSZWpiiblLw4JILn/vF3XFkg+RSIXeuzdv36jfad115tX/jCF9r1a9fa8cGDts2nRBlT382m7/NTBpliiTw75V+J7vm3XZhdjBSbOv67bq1rxyenbXuLv3bcbEcqV7zcaeMTMp9IOkjmp/Kzk3Z0eL+9/dYb/ivqDcV5/fq1dvXq1ba7s2NbrJ1xkYAudhgnaxvk1NkTOrFt9Y7GeXv3sv+FaXdvr+0p55fqN9iQYQ6ovdx5wW/k8C9I/Hjx9vaufPEDyLJzmnbot9yYOXuoC2nVuRuIf0Xizw2/7/s/3X7oR36v/CLOvyrxNST+FUrxMSYu5di43F8YH8bRKWWjNVEq3axG5v5MwjkY1++cEJNOvIGnmnxbzVXC47M4N012YPPip2RKN6Qjfs5vlKEiFfODc55peVwDPhliytSmH2naAJzlJdPHu8ceGMuPArLE6lt7sSNa5WMC5Q/YB3LkBQtEbF0amcjXAak67i+C41SMoyxlj8EKKoZI0Rp7kjy2VFzBoi3WQZbjOGpJqcKA9CF9HutiivjxwSCHRoHZRh0+nDoHOp4IO+uVI40sfWGVKWc6uyzEHSE1/7l4ZcMzmJgd32gU3Kc8Jp/JI0OpRCkvMNoBESM2nU0o22Cu0eHQB72os1m0OleW12ck1t9xfpQO/RDF4BEjEsUveWeL4MZxKfnCWK/yUgaULvZpz6NkHwfT9cAA6jGfzsfoe9lPWR3sdluTnlL2ll+BOfCnNFEHW4Feqz7J+WxOzEEQ9LnuXFtJL6FFWW1XIl8mvZiHsCg9H+BxMUOvOea9LylzLHUd+GP/2bf5PY4CdpcPNLsOQiqPybR6CVqVk2HM/AxlkFamPh1h3zpXEYh/tNn10HByfQEROlUl/K0InY9lfAX7zT7nAViPCqUHBXrJxXFNX+ZcuSCWsmvdRVq3lvDo49v1Cl3WNdPWdPNalNxob4mLeOtQ8uRj362FRGnfDNCwsY6XgIrMmMZ5P0G0yCOjYPlBhq7tm+khip1pXSvbZSthn3XMCAt22JlotYYEgeJSfgnHman05sj55xTXT7236Xk9IEw2wmaMerQJXrXt0t/+tfce1u17qvISkPx4iyyIS8k5apKCcgjOoxfGxavK3Cq57gTiC5gMDNlKoOTjDdNcF17dfkkZO749WST0Ky4kyh6IcpzM5+gnTzraigv4Fn3BAyN9+xeJi93HBXprTBv+iobaEny9zodIiL7hQix8EkcX6m3iwiyLC/giTljGgC469abgIlS/RzzkuVhO/kH0J2PjNqvvYE99nLJ06ajnclZDdC5/HrB/Hpg/HPwRh+ycLzoDssTrNCjZTgXpcHts1b6A2pzDY5kuZpR991XOdceXckWzKvTEWC6sowXi2BgRseg1dQiRcrUVUFePuQyNut+zPwZKHlQ+2gWxWcv8iNiKDkadsczUZD1jDnttwKZoyJRcWMs3n/jgj68fHjltbpy2V7/55fbP/vHfb6998ytt//K2AtEbZRnGNneXcNsnGy5bm2zMcJviw8bfRr/z7lvt6OSk7e7stZ2dy21rm7tK5Gdzq925e+Cv9zzx5DPuI/6liE0QHybVBoenOE/O2vHhfd95w99IP3nzVruyf9VfPWKOHfODuUdH7fr16z7GsYG+wvSGh9dp3oxINuZ0H7O4cyZ+b4bE7cpsAvifphQ7GzLEfXoaP4qMLHGdHJ95w4nfzBFZlkPn9u077f6DA/9mD38F/oFXPtQ+8ckfbB/52CfVyN323Tfe9IYN/8bku2UUhz/tks2KibFyGaJAP/tENSLZMY7MC7VrMWdBfZUD1LkBCiX7UBrnAnDfnTEHMg6lco9YL8ufZbrfcW0Nvd7X2KXsmGw26erAMQbGi+PYa6bmU52czU2Zwhi3ZTS2JwxI1oNGvcohT5+OWLcU0ip0RkSc0DuPObLEpAdvYuf5T4Bdat23+se0iTCDbepZ5yMAjTT13SzvcihOMSXwVX2DrKX1shBbQY33bKyFagf8/sO7pshXxGKfGVfNTa9nkpvmvRDiMSdmcVc57fFa3FGu9KMcuddAycQY6Lhm49X1iLNvMoctHjzRJ51qLpYt8+t4kj3Xldw2y5uViPrYlsrL3mjXOS8zGwHkvLGSfRfn8C7oGNJWIcY57oakhYwb9TqfVIKGtXEcRtjOKnmtLLZsL3kq8jrU1/tAjvjgjXzkC1UuPvnILyzpo95Snjok1kjm4zgXQOmQXFYynQ5JU9ABd1ou7QPYyKzzX+uCr/1ckiznZMXiOz7LtxmhX/56OdpQdBDUkMHWynlEgG85lBPjGhMI2wATbkdEM5PFviSn9oywjvWijAQ+I35i6Paoc13Bb8VRhhtrSqxXYxuX61DwOr9QcrF+9XNWoeIoXc5LW5vR1ySvUyMkRsycv0/4UwMpb2/H17ElvgJsjPk6VLvoQ3fQOUCOOWo5od68Uy/7dWMBuMheySOLHG1yueLMds5AFXbykB0lwm1QbEuxMq6k0ccMVC+I0W0Qpo2KxwI6oRfto9qdLGM4v82UiRkdriEznhJPO7zCY65MttbgfE7A9pWwV/NuuV4XmAXLOArUp1iBMn5+IIr4cHHCMuaq2+pke+z/5Vggz3GU51p8D+k8jBxblC6x80Hrpb/967elKxGMWCQBKSnw3XhdlPqwOMfZsoMuQpjo9iNnQNbZKFrkyFfCZwwEC7nZxjIWBrrk+oViyFRHjvAGQZY79MY9dewfiYVQ/DMItkMGX1zMzE4OwczKxQg/Hb4g8oksqGq9iOZY1iXlvV86HfTy+ZsyBSTpm0LYJfxOOw+9j/2q1A/ayvsnvs5EpxCVGhtk+f2OsW79UJ3oBffLxIs83QmKQQ/rWCxknQv0pe3rgWrJZUgzWEMvnKCQc1onKHhzM/0s48U47DkkKfkQLfkQGmMF7gsVXYeEH9rQG/0YKB+VYyNOgNgxVcGUzWrDxBOgUWfYH8dzyZ+HukhErhbpkievMvzRFlMqNmVik03M6JbRVx6jYrZNX2RqDNuxZA51UXLa9i9vtq9/5fPtF3/+v29vfufbep982I7u3xP/tO3ubLU9/9vSZsym0+N2enLif266e/c9v0He1IUKncBXfsDG1m67d/+QUrtx88l27cYthcUbpE2FEusSGxxs7HAhht2tjYdt/8peu7LHV5TiK0Mc+97QkA/G5+REsuj7k+9I3GLLP3Gf0W7RN7jDhf6Sd7oAX/Qtx3V8rSo2lXgTSR0K8kdHR5ILnt/ciMHazIXj5sZ229u73L797W+1119/XXoP28sf/FD78Ec+1j71qR9Uey+3b7363fb8Sx9UP6mvtnfa7pV92ZJvululWleWm4o1n5YX0zV+lceYh0xQAvXmDfhcUnawTdl68/kDj00Z+7eMOVMsHTVvIo5K1hHIfbcR/JQxyDCbcoxfh+LxI+SRII1z3ikqpo1gY6rexNi/UpULrq+qrrzhxOOoB8I/9M4bo18BwinvovX7BT42PIf1ICZk5ghC3M0RfKRBuI8YsDnm6C1txbVEyBvD3AC1Lmez1oJ5ylyMttc6E3bov9qwqe+QVx/RNs/hirPiw56PWTZTV3vS/ZXlfq3hVyXioBzo9I7qD+JwX+exrpov+ECKmMfx54dkxz4lNuulQ2fI1Hm9jlthPObKTqUag7CTfUCpCgmOmiVNJMeGDa4ngt/9Flb0BEvJ5zKe4ES76pggEzcqCWr0f2mMqD4phG2XXF+i4otYXCQ0o3gdxByluIbq/PJbbXoUHi3TfY2y5Qcayf6StsFdkci6zrHBPI65T33pk+OjfIyY2U5azALxcqyhh+7cwKqP4I/nDOtSmKsa1X/2owdzrCx6zO07r93TJnnZr3NXYYwHucl+0tHzNbuqM9nM4zjTGqLzOYU6ZmL+Vd+W9PsBMdikwJ3Bc0CP9oVtzksbuQlEnLVmF6ov3DvVN3oiSx8uUW0d27zEaJPneSAW/8Nkyv9uNmUKiKJasrEWFnppBpHtQ4p8RR0CdY9ZuiRWYmJ99TlCj7Xx4GJJS6BvHeF3synzSEwy0lnEwvUVNrzWw85+BmXbTRC92nwezuOUHZ+LLJU+h7gw2+thq3zFHA0Z+stylEXgQd9tDvHziKijXnnZL5prpi37ft1YELuOG8mjH9fNYa+OoagJJZPXHtThkWpdufR3fv2OSwhGwAkVZ3VDF4BeMOON6PeKajgZZqaOIMDBbtEj5DGPBXPE2KmjvaVtBn+s62lbSHV/lHscHb3dk/ygE+iDFr4kr+d4wsDG6OsiIDdKejHUJIPm+NOO5TK5rrSuBd1W/xRhNZboF1A/IgnIoddmCuToj6V+IPiUeBk/jQn58tEBIfqm+hn4R1UH+E2pckUZKiBDcG8Fs9uA5DbkASI69Ul2gOXQJUMfE5aZCypCy3JwIedk4VXYE3bnJhJdZ+4m5k5vQuhP8RUDTDqCyOVrpX2DyhxaUFkUh8WfDYjSn/pBGNtovmCanvhdbmY6ljWYxW+gG8c1vJornOwqrrIVfkKuFj3z9MTqiRZF7PhEKRlopQvit1GUyK3DosqnfYdKR5I4atubl9p7b73W3nrtm+3y1kb7zV/71fatb3y13Xnv3Xb58lbbEZ+vLD08OfIbsuPTE6XjGDU2SBQXsZFzpwg/R0PfbO/stWeffVF0vg4UMsTIpsx7t99pd+/dbVcu77arVy63a1f3Fd9JOzg4kr7eJKlN29tb/s0XfD44eCCj+FA/bPIX3HFnDpsyx/zGzBlfXdpoh7Ltc0B2OT9ETN/EG1/1o8rccbO9c9l34+ztX2k3b9z0v0zxY8D8sxN3yLz5xptq/+3wpT7Z37vSfuu3fqt97rOfbTt7++2JJ55sl3f32xtvvBWbUMdn7dqTz7Q/++//++2Vj3zE7TxibBi/CGWCWOofwtd4LZnCNOYqx9xhnoXSGnHTa47B73pRD2ep7xR3OpSseQVkyTReQa35GXSAbqWiTm9WpTRZg1/0lOTViZiVO5UtMfoHDtkHHA9pELIv6lVAPmiZW4kLE9XXnM+WpOh3XoJhNdkIO8Rjsuc4mPyZL1DluBM99DovZKPMK4lzV6kWwmS0nTnKnH+8TZlVVHwT3O99XmA7I3EdetjrNuMNk+JxTPirOOiHGItoqxjIcjwLvv2fQpqShMvI1bqwblMGWEUvEWfYhjZeQ4DJ7wjH2gG3rhlW9aMtyNiTCsRUNk0XY1p/eaSt8hKRLSASNjhGYv22keSJqXIdA9Xn9p+0gvs99f2G1b4ilnWwnfSzLC/h+JPOK+2IWEyKY0OVZZ+BslvAfuit+gHB6vGMqNjW8UC/ZuoyEed6XyMuklltg19dHoEN+0vxSw+5c7L6Sv3jjb6YM+tsLP0UQn6QRS6djOR1mOkJ5WPdWI1gjFFFHsmoY6vrTWtXyUJEXoXQijVhgmUDyIxvoG2DOZ36o9oIxhh+XLOgH9dBfBgSd8rMUXbQAevsFg9EG7E7EAVk3KYUjmvAuJ4F520G0K7g8UP/Oi5p4rAmAPeKn5GvAFHolT8C2Hc/DT7AaN/jWm3hQbv1LNrIA2XL460EO2SCPmLSRRZ9m0BP/ZRjZhs8VC+bM1Ph1sCe7VDWo8o9U6Hk00bFO8OShM9SzJgB/qiVyZALOnAtaYV6D1wyI4pWnFWZua21ZzqJTP7xreSaaJDhVT86+vKR9Ch2fcvB45HnEsamjukAeenENTVAD1MlFnXkpLsM3vRC+U3fKvuD1fKrR9kh47hhHrOGeG3Hofk9rkt/9zfvohcXCBIoFnlvSAdfz6nGn4fSO0+GYEYbsSjxBmVVPuSY5HQwvst+LFwAM8hUp1QClftCSHLh2yTLTzqqlyz43WzKlJ2pfaqPJ4zy+Tio2Ap1UQQNk1xIY2qSQn6hw0RgAo7wb0IMk3OOmpCxIVKxkttnvmuKE0dv7zpM/VWfsLgc+WgL+A29qsv+GYcCunnJpi9AHYRuefHswMS0FyeZdf1f9eKhhjoGwuZCHrpoj7MpA7CB/NIv9uuidwJyuYy5DcAhhL5p57vqcoPQpAdGXYfTN8xKZtyUiZPOyFu0QWR82a8rWc50HqZ4jOhL/GENveKTV320y9jH3O5+0GDjGEOWT1rxgY5GvfIGW2sOOX4vcXHB3TL8aC0n/+O2vXnW7r/3dttqp+3pm9fbW69/u/3sX/vL7Tvf/lrb3mDxlXx+7QeNtsW/Kz1sRydxtwy39tKt/CgudH57pbWdduXKtXb9+pOKT7GLRP9i4/iUHwDeaPfu3m7bW4zJUTs7iTtYfPFTyH5AuTYs+SSTrxpt8PstGztte/dK29jeUUj8WO/Vtr9/TemqN1yuXNnzvyzt7Oy47cRJunHjhqK8ZF83n3hCRjUHZJd+PDk9aafHJ+3o6NBzhfHm6xDffe277Zvf+mb7pV/8xbYnnz/ywz/ajhXzc8+90D77W78tvYftx37iJ9rzL73kixVvyjhepTxmgceagaIschYnTOOHnBD11bXHdoQlHRSv4PkhOW/ysimT83wO2YmnXuo4iLUvqYaPkbRfdieEsmk+1iVmv9RhIY9Ezn/bUh7m4IWsheJlBiiIls+Y33HeYcMxLqAjthExczpiKQ5r2ZTJ5oj61Hzyt5CZXwQF331S4+3zuMrL8TegxZyrftTomBMi83aUn9FfodtMyB+P6A90wjJzGSAf1yJRxyYyrpPsg7Kf/sACdD9pjao619SKb3jF30WbMoWwW30ZuiPWtXlEjL8gOxVhj3UVbm8UXOeutq5JBHN/I2+JuM6KcY9mhCw6HgWNRcViOfJhPhgihg/GgYSZdXO59EK2o+RKP+eh8nGOmoZU8kHNOc4S56FkQdm/CEv5EcVbZ2N5bh7t/KvC6HdtDJnz8/PEM30dX6FwDccbEeKatxFeVhbAR6SU4cUnBYqDDY9dVhLL+Ep+vMYegTQc+zMldKDNNliEmhdQyZFb2l3qjPF4E3LNnFnqAEvZn3pXbMfktVFrS76xGzdJgGNLU/V+qd4HjVi+l+Iri+uA6YoX2/XvS6PPJegd8yXPtUnFPba7+mTsmxFlf+JTXS9q3mgbPNIuxi6y5/ijOrO1xlcBnVHWNlKUY6KOgbpenvwjs4gFGR/XC3/ntes8VHsL0e75eYW5x/E6ypafork28x3zMIuzGEc7Mc16/TyMlteBeEYr4SPmunnp07nSsp+ol9xy7M9bF9bZHxG0+TVmlZfy46YMKe5KnV9PRNZpNV+Qj+Ndvazz26W/99l7ooUhvVgZxWoVr+YlSq5TCjkRhSlgRJeS4nkyUkwWFzexmAnWEdJEB5PKroWIN8o2GY3JBo6pAA85FrCiT3EKUMRJ56C3JxAS9pFySx+B0DNVL7ig3D2F31W99bCPLANfuJRN5fRhmfIGhWMi44CvQwl/8wP1vE2ZyRYxmq2L4mHRH3fuoS83ZSiP/drLjHsWE7EhE/EGiDOLA3yuFh1T7g8qKRcnsag7l8y4gLiYPFT4wVQM8UZsBPweq8pZAujFC4gCEug87qYMQNYxLhBjkRCbtyHlZ4rJdD3U59MJUM919sDKBe4AzxOAzWw33TH2gWNI26b5qTZbyeSO4kk+5kzfKCE9CuETy3o4blmrdi8w2h0vBJZ+lnUfJ567io1jtPpcAcen2iyQXIojozFtJ21rQxefZ8ft6N6d9uIzT7Tjg/fa/+k/+z+0d978TuPnYhSsv/6E9sONbZnaaHcPDtvmzo43Qh48OGiHh9ylIo+bfP2oqX6qY2an3br1dLt27bp/ZNe3f6sZ/AuKjLZ79+63w4N7ItEPG21ra7vt7l3xPy9t7my3y5d3vamyt3e17V+/3q7wY7y7e/7La/5Biq8XbfIX3NLb3NzV2iraVty9496lb92HbETxNagTZXFRwQ/8cgcNd+T4QoN+o0f4zRWB642HEAXM8Js39+7cbd/6+jfar37mV9uf/rf+rXb9+q22o3i48+ae+uDu/fve5DmRL64N6WGPQc6xKaYByxOppfREjnKsSQQT+mBlzgw8sOTblmSQo321KWMpvcCy06CoDtFFIQo1z+ICmtgGuwWVqZN8nqrjD5heRfWHdLEVcQV9BDLLdjBrmd9FZ/ZaHXviyaPyuQ6AOyJaj57DyPI8CNeSWbylzEr7E0Wb+Is1KuKHxrxXOav1Bjnchu/COj/nAdmxnzw7Ur1o40UUmM6N0NCfeGpDFzPG9jmnujjPFGpTxjEN/lZBX3Tbj2ovtkJGa7rs+zgKAxM/UHmn13UZgHqep+o3v/mQ3XVyxLDsS8pVH3nuA/ILzlnAcnmd1+OHHnHDm8ZLKH80HXrvu+hTM1ztcbwfVPwA3dIPnzGuy7xQso+Dpexo53FRNtbpLu2PsnOe+k0PhqnWZ3W5ZNbP8YsQZmMdt6mylxvfEzIGuMy0RagGsfDGczxnjLHzan3VR/XSC4QUtKUcZml3YXWDpceFXySX/byMfbRZ9ip+/EPDxsZG8MqeeXmc1MZLqAeNsmMI1gTo6z5oRq7HoeuZFBn9FSibDsv2ol6yI0pv1B9ROpMfG5zLr7NbeJTdsjdi0pFI9HWXpTSx1/hFdzovC8ig5w8F9eDJP1gWzxCtX2tbSn6ibn3RWAe9jibGGCPrsUy8Aaux4kdykp18KI2bMhWvy4PNuS3KS9ur/qJ5vMhqmlqNaXK3goqR5G99zHTRCv4Uu7L6IHbEZKPkkh/vESC4ei6W9uZYHZ95G/EbJeiMaW1a13FcGPXH822cD4N+6R989p6ux6NBAAZF28k4PYjZOa4pr4WhA4VUWqyroOybWUXEhToZTzJx5aQnne9iQBVkaqJ2eWSQJ8ZYXHxBJPiCTs9xwYOVbNse65PNdQtY5h0Rj+/wGGKaBsHGqYdNv5b9BSquwvLTTdSQGC9cwg3UR5wUfaLrtgKrg0RfRXuwF35Y+KtNEfp87L0jSDXjRxZUfxPk0nPJxBuzQKetgqGAHd0ZMVpQdcc1zp+kRbwhSwSeE5KpT0mBeRidYX5hB9KVET6ypuK6C5Ky6aiQX4Pika+XwKfsLMOTMFoTL+uFsd0zZNWxLWxOsoNK9BbAOv6EatdwQb2EfWe5sBLLAG9YeGVfXWhHLHlVjzBinQBB5wI8ec41RsX3SVRzIDfnzFAMtIcqsv5O6MPYlGlH99q13c22e+m4/a2/8Vfbb/3GZ6TNRsupE294H17aaidnfDXnYdu7eqP9+O/7yfbKRz7aXnvttfbmG2+1o+OT9uXf+Z327LPPtSdvPd2Oj0/bqVy8/fZb7f79+74FnOOFqXlweNi+75OfbJ/+1A/oJM8P78Vvz1za2mzbWzsKe0v+FPvGrvR229kpY00TFCvHKi1iPVKBu2YYOPcJDMrEq3pcCGS/wCYXOIkxJs5FDDY+JEt3qexeQ4EOe3jaDu7db1/+4hfbP/x7/6D94Kc+3Z5/7oX24osfaC+8+FI7UNsPDo8c96n96yKE27LZpLJx7KzOJ8/vAY5Ez7ow8oWsEiYK1kg79BknurgLRnXPMejRrvJXdSfPAxMjruK7pHLmrpsPJbmSM98GBOxRdZHbVeOIst+SAZYrD4E470VM8NGZ4li+aRHqVLWybtmGCugz5ynyYuJ5mNvgztjlhUWVHV+C8pw+twNGecAbMMeY7a8xLzuVn+XvKkQ1aCvwOfhxgFTYWMZTqGuHQFQQHfsAOncMVbtHWzM5zb8O0ePpsmaFz6XIz0wPCL9ZEagvfa3XDeJ44QdKnjkGil82x7ZQ9rqSqPEpUFvn2tqy4WN0APr1RjL8Ekj4hop0v76JWbHi08FH2XHqOXvjk+ocE/6gz+u9Hti1fMhU+5cY296BThpeA0TPZ8Ngbir3gRr9X1jaXWem0zJ2lThfjLrzeAP0PxLrW7qKslF3aSxjg2+JJGN9eoMEYxGDxRY2wMV9ySfIcT7AXI1T6IRe1+fsi5CK55l0SHqRzuiXEn24nKPAfaucGKY3S2HIWKezhK9/lUJL8nkcVQzua7UNiTrGmKKmSx45eP7AfYBHNN1bRnO8NgZsO22MbQWu9Saci/DfMdqhL8YNBLDO1+OAdY/f+qjr8TH+CRWKafDXxAdz0Cn+kj7ZF5Bx0iPGN3XEpz+Ldz6wE+N2cnKi6zI+yOLOF74Cb9Zk06g41pgc/UTMxKkKNhYKU5uKrHL5mdpgmb5mew1Qmm3K2EGA8rJfwneNC+XQA2UjoP4ihqwBW5rJBOID0XMgJcfg9THKcf0JK44DP4mPR9qvuKd+ETovzy8XYOSWrQJmFqQLMe+XMY5uBAoJUol3dhTQ2/wP/8L/9meKHoaq0UrkpS30IgV1ltlxoi1RODGxNajJt73RuUcyOtsbwQyYr4SSjk107KP8KNm6QFk+nIsxJROsFnVkBGxRNy/rIvA0Qs+vzg2yjDNizfhmCZTt0HM5c5twPWSDcz4sX8l6qxq2m0kvopTteKzHOltrZGXPB0T2eW8jLHyK0kkGNE4tI6hF/JkvUxo5P94FUs3FKghjOWRYeLKqQh0Q7hnVY04NQKd4nisxykuEFnIsVNaIBz7MWwcbfySwM7OpR2HWvkKSLMfTMTA/57JVJ/eJL2VNU16PqQ5v1hgUSicWbktPcswRUx6Jsj9LotfdStTt7DyIRRuQi/kZsl0vTiCg85xlzJLwekGiL+JiyDad81o/YssXmmJOb0l8b3uz7e/utJ/9K3+5feYXf749/cR1f5rEX0FvbvH1oN12dCLtrcvt+Zc+0j7xqR9pP/gjP9E2tq+0+4dn7YMf/nj7sd/7B5R/om1s7rVPfuoH26c+9UPtYx/7RDvWxec3vvmtvDtly3+bfXB42j7+8U+251942V8DIm3t8Dsv1/iJlnZ6aUdptx0/lPzDTdEuKfd9Pu1Ub3J12eTfklFASpueGWzSeEtA7fSbbMmwMWVeQ6bK0XLK7lP1j//hqJL6B56/wsrGkGT4xH9397I3mm6/d6f903/0c/4r7R/+kR9tN24+ofiPvQmjTpbf03Z4dGQabWYd8JjKJrfFx3gQA/7XA3mnrNOmPuajnsrYl9+6I4/EkoD2Og8TFZt5EeO7Z1CC7NfE6As5JYvppc43lUJE5TE3dY7xjSJqsZ5JnhisZ6JSChWmesRZKF1rUl7qrWCuDxgbqKEfBi5x0h76tFKwq/5o9LgG22RZnmBfRV7wJpxHX6Lkzo9xbokaKeZqh8quhp3pXCOZ3h5fLkJ0cs1laDDiojnko15Ic7Y7+rW669LRa3pd0S8HFdcISEt6+YhYekIYDgkNH6HMx0RE0YFMbKz040AvIVV1uPYPz1UrTjFBlo+6ToPnIsey0uw8bpGhnojjPm3ObFthrc6IJZ+6SRerGdP52PKRU88ItHYWL96Im551pwVKfP4aoF0V6zJmf/VUOWmUOw9LOzXO1DkE6w30iLrGLtAW5Kf+XgPsnhdL0G1FZWQjB44jK1GmQLugSIcgl4mMGJUDq0TRd49Sq1jN04ssZ5lXeFEvpKlA6XqdLehsq66KzXg+uIGf3IpDde7axsfUr3YVckHPNl6A6AcJSddR8sz6Ch5hC1h3wGQ/sY7/vWK0TeyUc8U0Jv7QlpIvWM9zJGWFdXOd2tgl6BVG2bIz8lcRPGL1B5Req7huimOk9EcbxMj1ZVzjBH3kr0CsGX+sZ7ninrefKHpLIybxiBG5spFAJ85LC5vk6C3SqE5xqBqmIbcEx6Lgw8Uv2DPJ4xWY65maLB8jYktrvf3ERbwlLpLEzrhOkV+UHge1epb40sa03v7937wXbVfHTG9Mp04K1KcpIHhMxpCZFptE9Hc48aQtW8EwDTgIyLLjB/IpK21eLIlcgVLEksEjgeggUzb8hg86STTojsllbGeMVe8mTIu8tzvn1BoQC5GUrRAcY2KRHlEyF4P4dKBPsSi5R5aA1unLT0uNx7xTht3M8Dfa86vLoO6qon2R5n0Dj+p04YRMFCw/ItqUOuFo8HQRkMd02LNuzsOyAzxXkBPPB5jKKzvjow2DPl/2YcROy2iNW5jyfh18jhhjmcqyM++F5exYxWhnhC2lsZJZtmcpU3XkeEyfhEqcdtVxzavbS7ulhznqtXCYsAaWzfKFkFytK2FzzXxMH9UmULfg9rgiAfKQjXkcbYTBi3SYI95QgCp/lGGoD/gXJX5XZUsXapTPTo7a7ual9sT+bvvKF36j/V//z//HduPKZru8iw3Noc3Ndqq4j051cbd7rf2BP/RH2kc+8f3ta9/8Tnvznffa/rVr/toRX9t57tnn2sGDB27v5z/7m+3o8LD94Kc/3Z64eb39/D/5+fbZ3/ot+d5sJ0f8pgz/vLTZ7j24337nS7/jDYwXXnq5/eE/+kfbJ77/B9rO/hPt+IyvPvA7Nat9BqI/1HZCrT7JvqDuO93yPmX+TWOE+Ur1hiiOY/VPi9+CAf026DP+w03tOWjX9/fa66++2v6z/93/vj394ovtX/+T/6P2r/30H25vqy8srr7i60tsPDFD4reqLk2fMiEyjnP/R4/zQaw5tC6jT7zQfIeMcltMuxKhMskWKJWdcc3w/MHeWlui4H+QRY6+47d25kC7z9MR62ghT6bjU+FMsZKvlQ+sXfsvwHrfc3gDLsuMk3UWn3r5HC56xTmWO3LeDVj5qoIQajFGBc5LYS/6G6zaD1vole6qTMdof4l153r6tjbNymw/HjQ/1LaYB1z8Rj9FQirnx2J8qj/iugs787ikjWbjBz8Low1Ea/1GDpStx0VcY8QdO0ssbSEDhXZW2cebVUOf+Kf1Q4h2d9s1JrH2q6xn8X3uUd3rAXJpy32Lml6wO9rolgVkMTHEHWoRw7yNXWYdaqw9GWx35mmlvkTFOAIV91uykAm5IHgcouD6BMuJXPEP/GpblUdMUgt5gM6yXLaqPtGRcdxd3lA1uAkV4Ux8oXTWYZT73aJskVPEbfiON8HcdVptISG90p7EGLN5qee6HqvHSvgEoZvHpIrM0W3f7Tr3RT5+bR2+57P98SyP/XhfhzFWEHY1drQQU+XXKXxfhKW9QsW95NvX0KbHwaSjJ9Zc14M2V/wjoJXtJa9Q9FG2EKy41q3ze60x3R56UYL3uBh/C2TEGIN9+NljXKJo5Ovkoa3TA2M7uFunvkblNipHr9pUayPH82ivyuEbz9jMdThUDMdRuthNOqgYsLSM1HfKJBHdkh1tPzyLeTDJRc2yJc9yPPkZ4v9XBa7h+nhyHuNae9XP9+J7XV8Vqo3Mz83/4C/8pZ+JTkpuojtd77yMLGFakm2j1JM+6tWrJ487oie9pNxAo+ay2S4vb+8rOjuDgDlYk6sfiGYZ1MHYypARXUSV/EAJUoh36UnWjOjH6M9J2PQZijzC4mFrsrlGsKhTkly0MXTWT5aSHrGsYyMupkLaRpMelEhBLn+u+1VIWlhIuO5CyueFVsa5LtpVRH+ibhPW6nPWeVUETA/VjhqXAcu6bZs0RjYsFvDW9vEqbNv2rWQadZsfcKG1BRPt0YJ9DDKxEOth38Gv3ftC8Wa2kw0v+IO8j6Ucgzyu3g+w5JiGB8+aAxFb97dE8F3ya3X/FOuAoHUdXqs+yaOvxMmLvYltLSI7/hoeJ44TndmOtIA+bFd3d1Q+bv/l/+v/0a7sXGrX9vesqJ5oD47P2vHDy+0Tn/rR9sf+1J9uL7zyiXa2udt29m+2Z154uT397Ivt5q2n2u7evuTjH5F2d/f8tZ47dx+01177rvy39tJLL/uHct95651249oVBXXSfuUz/7S9+uo328Pjo3am+p3b77UvfO632vMvvNRefOkD7fhsq535pBFtXIHbmXzK0Qum1VoYG1PBWYH1UyvlcqScOg9bkSPAX0R+4xvfaK+9+p32+htvtI99/BNte4d/mZK8FilsoLvB79vocco/Vh0f+00nv2PDfMihmV7fDxyX4xV8rOcFVtLMMz3ywqijWojrpd5YOiYu5gRTRE+NCV7zldtW6hV85yF5nX9ULu8Wz3KHpSOlQOhRGPol2R3JQ3aRvlf4Timhzp0+ZscYwOR24WeoEnuMhSqYcFzxCaPbwSP1h6ExMoQZVtu0rK+TKSwcLLBeK+eNUGa7Fc5n87jdPuWQ6pw6KQpL2RHWXaRCFOfyBbyMsu8Hyz4H1abgMX5hv2TXeZrirTiUWRyl4hUWBuDVfKDPSi90lFLe60TSSRlO1jVP9Rg3byxTQhPS2DkoXYspYXNUCV9ZWaLoa3z6+KE0U4aWwvCXdidfwQjfcTzZDmmt3Y7SKVR5SVtfVx6kGYLfy8iBsY1VHlH083iPi7LhaxKbingirrQjevkLeh6PxRdK3jQ9CSvNBd1SBWrYghe2JjmlOEaiDtjA4Qf4iza1OdQEAox8uo7Hhihxh+fFKD8jTCs3a/gXYSlf9d5/q3wSzVrylqjNrFFuncY6O0U618eCXP2M/KSjzD1b+UjL+kz+AsSVSj8vXgTz/bxYrmyui4E6/OIVf/pQFUBSu+tDpGme62nbZTLcGKMtEPKi8ShesqFVjI4lCvUyISKKY6Qrp3+lyWayJjwsv1WPDJrLWWdsp+PoHIxtej9AKz6MCH3shKfuD9dL/4/jb5RYykc92r755/7Tv+hNGQNnzrIwUzQhisq9aw/JhsKgq2DQq0EEYyDufOtSyasumwx5ZGvCl/26KHCyTMhVmQJ5nNg5MUvfprNs2dAPWZQCVaQVFKOKbPDqKz0hN9L7ibHshU9IeIsDaTJqUb30bglYBIFA9AP16pE8CJBCtlJyQU3W8BsPw4v7qNfLBdfxMRApTV6THLqVTEkJYRLKMjJBMSD1uUxBfZePeI6t6Rj7vmyMcaJJnDGPlciR8cEFF0U/F3pRD7s5aAZ2AtH7evUJBaM8RxtL2Tm/3M1jJh9sRAA9CVhyf6ga5ajbhsVcs88oxaPgY2AdEJFB91UXN6zvPqSSY5Fi4TcVJBPtiSqIfhxkBEqumResSp6r8BLx98xpI7GsgzjeQr9yB6kUon2dcI3ciWfMEzj8FtLO1mY7Prjfbr/7tg6R07Z/hd9oOWrt9Lhd2dliK6X99f/ur7Vvf/3L7er+5XbAX1DrAuvug6O2f+Pp9q/98X+z/ejv/+l2afd6Ozy71E4U29b2XtvY2vUP5J6dsbWzqTHckk/+KYmANnz3DD/S+957d9r2zm578aWX2u988fPtje9+p33ja19u9++923Y22SxqbUvDeHl30xsYb739TvvYJ76v7V29qZNxrmeL5DaT8qVobn3xlUWpeiN60KXUmcrkYCoIw+BfyhMpFwInx8ftX/7yL7cH9++3dxXrk888215++QMhW/Iuu5C3j/Np00mOJ/0VvDq1DxFM6DMnfDtezNp01KM9emguxHlEenzCY3pgsoJ+5uXfMpnHHEu5ughzvGlJbG86TcYpRPKMC2O8uGwxbAXFxMnWAkUl9zHDRZhVOKelboh0YRVsb7IZ9SBVOXiz+ppknuUiOXqetL87NOY2lbsm0GAyxc5x7s0Z6npMshZOwQGmT4aiHrJB7PVC2BhlCjWOIPxGGkEN0jKhOslmtgT80QeKo/25/5Af+UPR9L4Jgl7No67rMVDZ89t05ENmxBgSCBlrzOO9ABXnmI+atiOaY6gOsmyWhYiv67tMoh3QeKjAvHaLhzdx0JcoWxWH5aY+g8LxErFRLd5krxS7hcyxFXlo1jyNZDgLO7ZbNFI4D6u8IGMG65slvY6gHPSKV+K2j0JP9lu0BKWILFBxTfENCNokmXlglKdcUsB1BWbvKlu2TCnnGqPiHu2A0F2lgyVtOQfP46/zUTSySEVL2aRV+4vPdVW8USTOWFMN+XKb85pzHayaCaE4TuMc01P2HWXPD0srCuKgHPWC3wjq2ftCeRWF0ENkrkd1RhvryuKNeZQHcxcg5Qes6/9eXpUHo+ysTQnzeTrnWDAxaK70No+l0e46WLJs6BnvBUMPHvSyQVwk933Kw4uYgnResox0Mb8ONlFyfg52C5SHehXH+VKwrgs8oy2UWSOnNsaLMY3Z9AIoTBUVw8tkG2Q5ONXrIRM0rmu5NmNuqz6NrTDZEc1kaRTN70EfhWyXQM7DXvEtMzZV5kzo5WltT/nHQXkC6GUhyuUsbdHMyWy1OYljfOsSIMtijk3p9VSxbP75v/CXfmYi5sLgF9W9WLlG2SQnQwTueKgq9Az1kYgABgzVGU/l2vRYTeE7pFXnAT0vwM3xwhp0U3zwUVBTlXnBCop1YEOrFLSxXgn56JM4t0KI7+zZLQ/LJI/JNcUCjZ6iXjJKjiLokUTx4AVvlB1hXiYG23wfpCoohX9oVHnR08dw0u0LGowek0YXqqVCIujRb3zCyQEUNKTcNksFKI/1EeYh70S517E5LSgwnDubIXQo6dBFXpWZXFbKLheuNfyF4qk01cfckO0xnq4TtMgzJcnjK5GSDXXK9F7QwyUvFuxlpTRj+Zqz0hY9HsAXRFme7IWoUb5ByRWoF29EWOc2X2pdH8TcUn3qi+5jJYXCVJ8fO90mJddNizGiXv29FvX7U3kM+a+7B/Ew132AsXaJC/2z03Z2fNS+9Pnf9G/F/MLP/cP2xS98rj08OWgvv/Bs22ynbX9vu/3iL/xc+yf/5B+1555+Mm5/3txqD45P28sf/Gj7k//mn22vfPzT7cHpw3bKD+pubss64xvjTbp0acttcgSMJbyMZvfyXnvi1pPtrbffbceHR+35555up0f32ne++dXWTo7aDsfo2XHb3qL/ztru7k57593b7UMf/Xh77sVX/Fsz7s+wPiXgsjuCvCf6i36ju6a6EXZqjM0Spn6sr6tM9ch5LVnWPqbqP/v5n293bt/1Js0rH/1Yim5ABgAA//RJREFU++CHPqTzhPibMV99MVyQHe6S2VS/8vWuw8NDf++aw6TElmMJ+ngzX2LOWEp0WMw3hCh7HOAJ8UldyqJTSVXabq5plccx57Lbx1jGCEID1prkybOvEmVnBelvRNno6DGRO4W7sFnCmUs7mJKsdcP6QXTZBs4BUmuTXshtQc/60oj77Bx7FV/5ButEq/8M56Ez67OpSKFSIOSQpxz1UMVZlwPB66mwLPMI3TGtwUDGRJgZZWPuFMrvMtGjZCSuuUyyfM+rPKL3f3RsyKwKLsdovKaKGKHFujWiy0QZ1BoNRrv14YHLmReQtg72guSyObJRfkwCFESff00kjkWXUnCKw69IhH3qJVsxTtd+M5Qm/RilsllgPGBVjBbLHB9jfQKy9ld0lb12QGdxU70UKDMeWveiip8ak0pRIDOk67uNo2ibXvPOQfBCOuxDLe1I0U9hYzauKiMfMfBUm0yL83V95ab4IHxEpcrMudi86PQR5bLkC0MoM12XB7klgj23ZRqxUmY4su0hEuVwF68jfZZsIJJt6qXLdkCP8z/jBaFLRPwUXHEObbzzAVZAWrgtnQVMTyiSLHU6uek8KS/SEiO95sJSrmRq7Iu/LIM+htQHHh/oeC1i/ifdryDanKWpXDbPheSmGPTknK2ayGWvDPEsOZf8AKVz0QMsjvoZaE+EELZmqBDSb1REFn1qH1nK1Rg49zNyktfjPK6iLfFtB4xxDQavt2eO8jXpUs7Eq9dfVUI3qIA4cG+OfUaqsiWH3PD1+qMgWYnZfrbZbUs/9QA+rlSs2MfzUuWPRrUDpOULbASNNMRHEr3z1iW9il/vg9BFvNbD0I12g40KawouO8SJahD9+jgow0tMNjOZlvRxYa8AQciF7EgvWjUYwKfRLIFOTE7TSdhOHep6WDYTP+65LnHb4ZgY+GWKkw3y2Lnkr0JsbV5qW9DEq4TPTXwVzTrnpy3bk23p0ErSsgw/+iz6ijxe5lj26/nAUJxEQOmM+WjHrRrqHi3Gst78pPx5yf4WYKLyRi34HTVHYk4Eui3KMcbqEh3IvR4XvFFGzvypHvx1ib8i3NQ4hjxjTLkf+AXXIgDzSZQtl7LWkz7CZWNMSyzpLqPLPFrIW3ZNP16EyYaav64/l4i5FfTpE75zZIs+piWgVV85rZF5FGw7y8vFbQlaCMdt5a+Pjw/ab//6L7f/4v/2n7fPfubn2+m9N9s3v/Qb7a/9l//39g/+5l9r+zsP26vf+J32L371n7cnb11v27u77b1799v2/rX2+3/6j7f/8Z/9d9uTL3yg3T8+1XWFLqb9g32RFI38sK5Qx3tHfBWE/uPumU1mWXv2hZfarWeebTdu3mo/9iM/0p555in/9C7//OSf732oeJVzx8zpyVF77913dNz3uw2WqPWI1Ptk3jcUg4cMhDgOVo4Hb4BRLvmFHfdqAM3Nra321LPPtZODA5k8a7v7e4ocBi0YzydpL+Ni/Pev7rftne12ePSgHR8fWc7HzDlYG0/W+Vra5IcxV/IFinjul6FvSGNM0XZR6Av/rk3WleovxNm49Ka11xDmH7rIxxoV8oGwuQbpe5Vbcak0G8ewxd1F/GaNxx+X9tf92GKWl4AatpYJH+vn0zqgU3mlcDvaXE2OeQ3GNcjnOCVQehcB3bHPR1vvB4/yVfx1clGf0yKuKC91Lb7AatidUHr/Q2P0wdHq32AY3iRehNmbnwWmdkfNr+6fQZb2IwPF1xAq+F/plHy85vm3Hw+yk2my73Ns+CEt5wJsXxdy3MpT2EjmCrrdi1D8kl2fkp/nqWUbnGMD+pr+Cwz0tDGmsvG7QfXXFFuWz8O6sR6Bbh8DSau8HJPfTdxojrG+X4zxlA2ySo9G+O665ysGC17w5/0QcXCNG3chLBE+PNbn2P/doMfV29LjK94qqv8qLbGOtoQ0B/1+nXmez/cDtSZLQoaCm7iZoPr0/fmp+Ga2HwO0b/pNmwUcR1632axSxUe5ju8pmZd6rCl6sHJYFb5ofg8lvd63cyBXOF8mcseeczM+NIh47Wuw8/4QcfOYQVVM+v0W6/+ata38us8yju8VXLaRPEHwvdoNxtwH/qFRfHzfjplj2OMca2P16zgv4utLHAzUMrjYhe/RMeCBoNX4rXSG6tBqgMcOh17yY1mFMruCkYy8F6SMbVJPnsvOTDHN/k0sfwPdSDq0x0jEQ25N02LyjDLjpzvw480/grGDGbRHp0CXpzeKzmZB+ediejkeFUuhlwLBGvgqIr/B1yyY5ObFxFGLVJYDizNPOAhQok6mflE5Dg4IebDQL+NiktKraQGRsDPGDzHeNIROlKMecxkFT41Jd0wT+tA8EqHGS9nBX8fMfvqc5kI9Ql0pdEuWVLo8VsJKfkfaipJ5ccwiGH1vYCjl4igRwU/m3jx+MNoo4Cfi7DFXqvqYq5DZPPcaoHJKrQWyXa/HN60f4rGAUZ+vKT15vk42ur0ltKppxsgGP4J2fND++T/9x+1rX/p829tp7Qq3pZw+aEf37/grRGzc/PbnP9fefPsNbyZc2tpuP/BDP9z++J/6n7RXPvbJdtS22sHxWTvRxPdvuzh1v+7V9WEExKQ1bLsgyybL3u5Wu/PeW+1ffOaX2oP7tyWChLisHypt7Wy3uwfHvkvn4z/we9ox+wPZJ4Xor+gDeD6SodlCINZQyepB2WngUzKNYzcfIR28oCimwXX0eWxE33ryVrt990574UMfaj/9x/5o29zejnZKhkMVyQJlfLmlWje5kODHkfmdmZPjE9uNNzIxxiTOTejYjueMtN0PERBF2yoZXiGm/ngcVCy2Te4UdgrwDNmY+lt50SPvMpSDFX2blXNRb9QmG0Kf67zo1f5Mci4VRane9BvmWJ+hhwzzhfZGuXgQMnqVIOi11ucgPh4kl60M3QhGKa2rmhaDnihZctoXMc0RsSATZVtyJXlDgra0E/XkIzBg1K0LvWk8F5hrBkZ9kv0nLxA1s5xSTsBPJTDZyXK3FPGP4Hg+J0yh2tsvXqe7wQY7IdNT8Ikr+GDl/DY+rIMMr4t2VK6C5dbEGtrJL2BjqFex28i2QTsnFbwe2ACKPV58UKQPXc2H7SpZOmV5XfYBcFvFLJ2irYzlIqEUefinGCuq9PzGBl0xVa71DF5a9Wuh7BRsK9sULLVJ1i8CcuvalwaU9eNiTOYlf6okJq6fkZsy6pbeAtV/BarRTxFDgeJobwnoS1sXYbKysDvaKPq6NGJJOy+Okd7HrY/FUm/yx6PK6admyBLFHwHNtsXC1nrNAOprTCRtqUk8WRTKzzh/ig7WdYt5fmY/+IIC+RAe+4TYy+5FqTCWiWmC/XXZyLOcORj1VyBWnfMYwtHGiLJRrbIej4kej16u8zk0jNOfGZXKlqWSCd++vjBSx0kQ3WLIuUS5ZIXkX4z5elCgTCzmnWNl0hn0/K0bNwF6EhdgpDxLEVHb6WabgZ7rwmR7iaH5jwtiGW1RrxsdlpjJqRzvcePmgXXyI4ofr/RdlevajVqUfRzBAtEmXtNhJiuEBSOCyMqAsT8qiLC3Hjj3gae0cGGgye7R6elZXKSfnPiXrvkaARcecfER9utrVoH0mdkIOv3RWKN4AbA4JakykabJRFkjQNr0hkd9oh4DWSmmI31dfFJNDmTqoos8aCPGgyd0AvabPNcH3gSbKzr92PsyWLKph+cCj5QvtbLd31wEPV7eP6Ld0d5KY5sKI62KcVLvqTCWkRnTOozygXl9yac3eIRc9++H85AJXo1V9CfwIj/A9klGzEdky27VeTIuE0yKR2HdMdjHkj5QH482EsxlrJCYN/3CV7RhTLqnwHRcuxJ1n2+pZj3KSfxXhIpnHRyDHsxs7lJ7qHXkmN+HOTvyV5UO7t32V5euXdnxBs1v/eavtc997rPtRGvP8y+/0n7qj/yJ9gf/6J9s21dvtnfvHfmvqM8ubfvOF5ZQWuL+1MOlDIWYKo31XnbBGxbbu5cV30Z757077ZTbeje0Xqif+ett7tc49ZoX2zilr1eXycsubNU8rvYxyZTOkOfDT9H6sRb8gmtJhm2ZtAHcftXp5Q9/7OPtP/5f/a/bn/uf/c/btRs3rGMJj0HqZj6VlcJ38x2Je5f3/E9YrPdHR8eWAdHyDjaBPLeYS+ofr7+qes3jf6G0jo7HeMQYdmo+19zGefGw1+dn6BdvStke8kk2baJjLZcfDaQdw1rIdtlM+/bGi+u0uMdg/+eYwg+PFaTdiOEc5cTEVaF0vIZwJ2l9sqU+X6ZJUTkyg6UZsicNwnFIayCr5tHs3v3nCK9B9des3y7EGNkamI2NshM5dpdpwlhesR/t4zrHX6GpRlouyr3dvC71H4XRN7bO18f+MuwpMb4Dj+Nt1kaj01ZYI8RkPnm+EF/KEttF8a2D/WGP+Xih05D1HJbfkO/nw/Fct8SSXHFGrL3s6oDeF6t9RW2d3ULIL3RSgTcJK7wcj37dEfyJ5hroJdyVz1FnBHYrLElE4XsE9mverHFlrIuhMPLCxvqYAXTCHvt0iUfpV6p+6imFhFE/5lafR6E/t1UYy4+Lc3XwwbGkuPgw4/1gHP8lRhL8aj/XJ6jxLzqg23C2HrO7cfXy/sKcY+lnEacT8yznWkG1Kszoa+H20V7FfFGs8DK5G5ayI83lpYD61e9xuVbhGj2i7IlgF2aLCdze4XzsOjppp+oXYi4zloktxnsZ9+PDuqM64SnWWAuibnS3Rvj83v0uUX1hv0O94HqWwcBaATxfE61Jehq+K6ZsiLjsw+nsAyNS3KLUkzofOkYwgKxyjrsxjWaXTkbQQPhTw8smyf7TX9qwiCYWtBNdpJM7aVLw7yUk3hgxfymfKRi+PhCfztI8PmkPmqzapvPBbwE6tkdAG/ui4gLEH/GIJ49n/lw9ynGbbLQx7paJpAhD+THg6NV+PvXl9OncKWhOEuIfZPi6k7pJPmJSTP0rkEOrMg/HocVwiitji9/oqNv2aYtgW7KbX5uYbJPLL2+ksAjNvwnhfl/F2HeGF+PzE7/P0FPvQ+p9fthz9ItKlcAU51CuMay0RMlj06/K4ncihr5axFlpHiNJPiXOTIsZeSqa5obHSTppd0PzJ/iRqAft1GPNXJr5GnwUbfK3SLGg9wuCJaofuk5uCirGutVbR1fEtVLPfkcvjDlJJNs9JDYaTCdnNiu5XIlxy7zsxeybTiqgji/zJkeRiNmJOjFmfYMDhKdsPBTvW9/+RvvaV74sFebRsdaMI5k7kd8zzV++OnSpPfvMs+0nfv8fbP/TP/Nvt4994gfavYPT9uBQ47e50x5u5IaM+glPREuuntSrcsKhDYsUMj25FTSL9U05vXrM+kX/4+fSVtu5vKc2bPnOmOs3nmyvfOgj1uavD2sORHtjDInB8xpSzTHLqG5iyQ78Bb3s9WQT82R9chu2FJYODg/bydmJ18TYUIm2B5fUdUZAYfw9f8RnU4Y7Z+7fv9ce3LvXjrGVPEAbT06OlNMP0mddygWQWPz3/vLn1mk86edYw6PfejzI9fXOkI10Y58B2QaOwQX7IZ6Kqcquk9C1ftnoIJ6T05N2dHzcjk6UK9W5jYdzJ0ys6mMfF1GksJRJv2nnkua10zQnqr094abach7msSx9ng/3S+b9DVj21YAYs3icci5Sbr11iXizPL2mPfsRLZKQF7ig2rDO/4jo/5Ct8kRTYv1gLSSxxNQWbSVMl48LfTEZpgspRczxn7RpvXQefN70nGpBKN6ky7Au/BFq5QVJSpb4SZRFczkS/YUMcyXWFys4UZ4l64g+pOoTJ+v3OdbtiD6jUQ8ocs1VjZvWWK434nenOC/N27aS5LFsAM4jc1CnddnHyUczbNAmOmxoJ2Opgm3RVuQlEvMq6KYlvZLUZnX44zGHuS4o2sRTnc33YTym5D4iSW4hgy7rWF+72eDeFi/WLYtElJKZRlgp+mOJ6htkyiKJw8hTUwY9HTOpI1Ca9Oq4OQ/R3yWvfmT9pjzQixf5XKdSYayX67V81h6+Epf1dek8jPxoXzjquq5OMkWvN6/T2iGQVR2ZcdNmBJQxrYP7H10lj0fS6nzCzEC54rkoEccS0AtVrnaIoOcids3liS+U7RGdj24/FonV8Wqcao6t01+HkrNt9PSQBZeLzwc5W/nhwQhfb3hTk/7rsVOuRwH7uPDR6A6PPtCipTy+ws77blKXz8QD5QERd+iRbDNtk7Bjf+FKSXQl948e1Wdj1LZgu/QCtYCqpoVAynDsrgBrOY5aU1Ahdxm215n0rPH2e1/G3eWqKyan7IiE40GdRAw8wsFEXsJLFr4Uz3lfqY3eiAdrJImm5dIkSI/4M3af31IukujEm9cd0UbZXYyXx8L5QMcuU8DNEH1NqvGrgFznId54rDKLLKCIpoOAVEJ411NsEQXThBpwI+Wm9AhMemtQDV12RAE6qeI7JYduHvExIbqN0R6LYyU6I9ogZqUEvHrk02k9zm8LA++LEpWmk/fatg99mah6xNgX7SlpYJ3SP+XxN2ZKfkXPwiFfO5LQTB9QFzTmIaMX31FhG+jl7q3rwbd0Zusw7YCeA2zUeAVCGF/8W04l2qSnUAdY9PEIs9cA82N6NLKNi8CLBjnSMgLsl4PIJe181sZUsw1Xc96ZlvZdA9Bps7KJOJcv4MsP2+h0gP/SiVLqjw+RRjdzC+cgwjPsl7w0icFxzC1FV8xpEYFQtnistCOYZXFuQZj8V9IrKspe/c532htvvdl2Lu/69zmg8zsGJ8eH3gD42te+1j79g7+n/d7f/wd1tr7S7p9Ibys2Y9rmjio6cWpOVlzRfxkPx7uP+aCRO8lvxV85x0+tC6zoL7z8wfaBD3+0HZ1t6JS2KZd79rm9u68161K7vHel3XjiCQxIAZv478d3xRAGO2CROP4qWfx7hP3xkG981Undmx7OXdODlRna+pPoEtgE9CwBbulC6ebNmx6jGB820MJW9WG22N4KxVuiSywR8qh1q9lHesFerXV9PV1dYUI8LACsnOeTY7A2ksJe1wuco0nnoqti6GWekWfnG6aea3uQSxmfT2wvYnoUyoJ1yv85gGsfzlftX+TPOmuSHbtcdqMOKDHPR8Sb10DJOqZFudcjBabCBOY7AuE95d2HpJzHjwOFZZ+2pYwLMJW9Tg8xA/NJyK9BmklELJXPdcJujIWLfUZMsuRFWuoX5vEVLItO1mcY7KzapM78Ps/f94ZYZ7s9xo5aHNdBK3hdZhxrLGeaETMprkO0DmQXdHrXKBsTXCZJaTG2BUSWaYJUbP08nuqOa3PTcyd8x1oVcwndi4/vkUX5IlnwKP6jMPOXeQHe8hi4GL2/q709JS37pVKHyiu0jnVxzO1EQq5kO69jjRljlKvrryWWtElFud+74bsmZGLp/yJE3IPRR0CzXfZjPsW5MRkLQF/Pw1/EW31W+bnGlrBt9TMPHW9s4I4fRJqnVMf1dHwXnWN4kOMxocLLkMAU30B3phd48SF9MgSZNM4blxgx5mQcu96Azhi6zhCTi0GfYllCMoOGQd+sfECLnOrVB8B9IFkbyPdX5KZbHqnhGOIhuw7JSS/kEyFtKlHj2y7ETR1MogK2Zkh64f/P27/8XLut6X3Q+x32WntXFRiD7ZgARqEDEg0kkEkQMkFpIQESIIEipUM3fwI9/hCEBA0a9BBCshOhgAIIC1tWlRMlOMIBJZ1YJDJ2Ve2913dY3L/ruq8x7mfMZ77fu1ZV+ZpzPGOM+zyOz+Gdc77o+OHZIVfoSA5OGVjX49aXX9Jhm5h2f5JfBXKucLr6oZx6fJwJ2H7KTjzHmN7eJxB/HagEKu/rXgHxBCpFypXiBIg+Xq+hwtNrijVlld+KHfvXbpi9h6aPmak9+2GM6EuHxWO4DYfNIU+6xzO6Ed1lo+LRPBfc1v3XjTBcZp7TzXuBUK8eUjLPi4XF7I0mDy7Ma52ib71r8kba9fKJK7tLGTov2lIHQEWJw0BVF+tI0482xBFT4D6mn+hzJ+Pah0nut/A9d8nfAtwO19/ANc7AbfGFGX3+DMQKZntFSiqSH3ilWgXeyI9yF0RrTlXtt1peR/qr5u46KXDklboxy4Gt/Xwonh7TZcrhmna4lPySve4ngVpw9N2jFIAqi3otV60DsMPXYZjPf/TH/Kcffky2eO/4wV33CK70CbwvX1/+3J//T728++5XLz98Lf7772uAvitZ/sNS2Vcc9ar25q+55PoBXupy6b84r41c3vb6IoXOeqDyu//x/8TLP/fX/ho/P/Xymx8+v/z48buXTz9+VAy//fLu5b/4X/ovv/zFv/RPv/zw6bN8Sr9T99ZOe5NZWH1ohcamQd6sR/07RNfxZN/hUGX3AB4k8wyL11mPhqrY/O77719+8f13+hQO/6FJX2FlsFpPkdYhc+XEc8/G5ldJb7+IvUOpd89R+SQ9QqJPYriD+w2bpXOcA+JrezNvS4DEWcfqf9DapcpYYKP1iauS+MPItC1LjGPPR+8tlggU80jiS/aUvENsGis+2bnBKwY1/rwrzzn6DnLR8QWu7/Qc8J7zL32MLQorjud6JzQHFlzeFEpJYMa9pSboC6evsu0m7v6x1tRFhnWaWif5yXiFesDGb/GME9uByqt+P473kKWevTcom9B1bci4lDhzNv3zDOlfWVe56Z3oU19juW+oaz2Qq79boSAru7qA++chxNNMhYv8oK8esIBj33HMeIynjh/wrb664tr2b2FH/Bzx/RjDvZ/TPfWkbwEZxvG1Nsw4Tjmqd6qWm3bd8phyzcnA0Cotu04czAPoxH4Mxi707XMoDWyfV1jvp4z9FdvvBrTrGrGPRAEtqQ4Pawl8K57SkIzSaF3s6I/24jdNrt49P4dc3Qu6zq10Qasun7Ev2M8zEHPkuY5q4o3OJt5E+hS0izbr/qhp+NRL+75tuj9Iqj4AsuS5RqAmgtNqKqiK+mi+oClZ5Bq/xyrRIS9UdY1J5bk2mX2/dNqn78X8iSe1Bww7omz1EZeJM44JKEqyxX1CX4MG8VXQ3Ot0QtYHT/kh9v7Uc3CPxnSjF0OkU/GtwHylS3CieTFRPjvqins6unkCl+QFWDTdrF/jFZ+OHUkyxDFkeAWq36T7OI0H+X6hMR86AMywJsltEtu0mBu38Lixa7p4lbSOsWE54A3NMuLxETI+rqWPsF9TjW4n2yAt+3XQxTcm6sDvcVTg19TAVcZNN6ojhU4faHOoNHV/Kggpeez+FKBTR5Uv43OTInMHyCTadCJxSUZ9OuIUPWWqjKuf8mfT4wVWXvyUBbWBCwnLY+NrvnqmueX0I/+NJr5uoAdCf1JUKIqvk0meOxWBXrQZ7FjgMzfu/S87027TyDUvK9n6eJV9/weP8hMd1Crlr0n8G+offvj88sMX5BWpPony/uMv/NWhj9+/fP7xY1mjb4nRX1Vakcs/dHQxbsx6YgGKfVmoVFUiV2jY0m/HfHj5r/xX/+rLP//f/x+8/PDrTy//3//gP3r5B//gH778R//hP3r5C3/5r7z8C/+d/97L7/zH/pN9MmBsgX3ttVbeRbLficTS2QLyuQBynKIe9W9ARkqeB1PM4aWrXij7ntfPEPmVeOkk6/EFv/O7v/vynX5rpsZN/z6bjwl7nB9baxCB43gdzCWnipGPEmtOlp7qjLNqlxjBrE/6t7DkVe5kV3Wo1rA3W1CJMXNyS3WkjA1kBlYclWiPR8AvacqXfSOzbMOtgvdmyjknPAKqLvSQWSLXOJ5hxfsN8Y7wFhorzY+a87pBfiJbdHi0Txapi7HjEK3LPxX0Fxa9FzWNwzfMSXz57Xaobv7CIfd2sC52st1cH9he9t1c5OqCm/lCm5bP11FSrfdTYgNX+9i5g+ZjpxOoywQ88beM5CvBdr8yB5ivluF4uah+A84+0XpqGxd60cSDtMl/JsA7Icy02uis8i4I6c+uFh7aVTzL7PQWDBPL5l1asCMVH3gHzNsyZK/J53rsNZlHWJb2ovcsGZ5Ps2ueyxaqSEysc+A+tR8Z6WQ9xFtXNnaCr+uOrNl6xVYgfekFbbMOky496W55V7897lf7b0dicLqjORHIKh+oyLrUUDMcL9cDJu34y4rsFHeds1b7hm7kQeronjxo2e8nHcgXjOYt3XqLfhVfUHzFS/xg2WrIJVVsHH5fA/51j1v3bjofKJiyXIlrKIE61wTb3QNmvz313jHq3KKCaU0UPdeao2kLie2WCYqt65NGWeqSaegTX/5D5WX+XEWFDmsleGRJQdotD90Poc98QtdGB3Q9hq12dImv8eFf+pf/Z//zLksgQrMcUL9zfif7UyDNtv2anY4M0Ur5CNNM6jJd097F+RwY7CJAl1joN5mezCse2y6FrXIXBrRh1zacByp3GyhrELss4UZudLYuF3jociE2ZR2nJ2olAqi6ZcQlUz22kkugocX2M5AmBxprPhLAzUcxOgy1c15EmkdMWHA91hIryRfoMCUguMc2xF06lF233j1yEgVb1+lbyByUD/q88hXTCA5T2uQH9KBAfQ39SCV78lSvPsKnfWHDMeDq2bipLbJxoPs7GOEesO5Df5SCbBeZOeqbjn2zbvH7/QSYv7H0ynAuskUfvDq0jIgc3Qmh1UmZW1R+M+bv/O3/x8sf/9Ef1ub94eXDL/wg4befPr98+vLjy1/6p/9zL3/1v/nPv/zen/9Lpd79VmY0Z6u4fMfHAXpcH7EsNq1boQx5Somb5Da9f/nuu1++/DP/zH/h5S/8p//Ky/e/9+de/uJf/s++/Df+W//Cy//wf/w/efmL/9R/5uXzF1rgNZyTziWOrl9oDeL3xSrrKHxku9jIkNiOy88QfmRttw0UTHcfVkn5a5C+dMibxqvXN/92m+9/65NOXMBUsOv3Jiwu/UCtTYMKcBzjc1hny5F5T3L9tDf93cHsQ2ZVt63gblwpUksc9Gk0D8sXXT/gpeAD9NivA8SNateMxna6MoFqF4PIPrbGcDw7rgWqz5QK0kJnJjGcP57/DNVqD02LHB/65sUlY5kUGxYb8iYv2BY22A8sR4pN9l9ftD8qR7ZKJhRSMq/Gpua5XlLfstF1EuWBPrsSGWhB5m3NgCWv+qWszHWVd9+EN7FJiaGrzyCZzL87fSgk/O4+DmhBapZ9Atk3f8dvmse7Ln577iy0PDdu6it0RLlBywYtLuR8d4m7H3SSkPMNUBVUj6Jpt8kSLrcuSTRekSMVzWOtEiJFt2764qfiNZ2fam/ub0knQlv7l0DJ7XmGO1vqitI7/eW8FJjXlYGpR8Jerhndz4bn1awnrwK6ri7EXjDLln/U2dYbEA4bOjcsQQquJL6Ln0LiIKGnP5q2HGM1ZYLwTeJwbxd75vWafwXqp4HIy8/siSo+1JHptGIeMqwZBYML2R081Z2nHFBffVZv9vU1f3k1fSI2JNMp9yaTVu9VDmb5AXcs9Fcx5UebSeI1n0TbVr8vmes4TERe1rcLQ327/ZXg1f6ySwRXRCYc+lkU0dueaK5POObwUs/83Enn5CVTPtrbTNOf+AhWmnaYy8yBJNNQvoJ4iiN+wIMaPXgrN6LrbZmV/g9/5x8qyhBAOki5Y3xAZO+wOnjI7IExZr08X3xMSeRSv3r0wrvn7fprcW5H/USrFs6Kq3MGpozIoB/QLSUBMdjX9tGXlTUN3uxblaqOva1rHcpUW7zR9gawN23qx3mlCNPTTWYX3+muP/x0VoqSCShzgaKne8171L7HnZ/YXnmXeQWiqbBpq/GT1uPvuIe+lVUOdj8pE87w1NZ1MvKJKX1s2a0Q/umHBWo6wFYXq7wvADhhmpG281kS7NsP+KB+14mkoE961Yv3BDdoCyjLniOVaNdB3c5WubmLyCwhYy6G2Cjb0V5jOf0FzQJql97W04OGetVt5LKhNlcSp2iS5X34V42PtQxA04O8LtO+tMFV85jPkiXBx0+tD/5S8L5473/8/PK//d/8r1/+z//7/93L97/7/cuvfue7l+8+vH/5/PlT9cP7l3/2r/23X/67/6N/8eXdr/6crPhhyt5v8KML+p4jtGFHgUy9isd8SBk4qkeob4i9Ej82/K5ifUcb+PfdxfvFL7+Xzy9f+A0t/4Sm4pJPt9TzFWsb2hMGsEGSv0qIq3wg/bjRbZe+ioWrHntEfqwSEUXVwkulYld/dBXY/dUWa+VxfaX8Tj/4Tv9/+vSZwZaR/OefANfTqtpUBFp91+ZAbeRV4ukrpOVdNqIL5dEOlOfWDTSz3vyw+Rl2e+RbmWPSXlNlPZiSQ+Y4cXfMHScXg9mTLPvYfnS6oLa7sYgix5gVmga0M7QO8kidNk/4RoEHSt7/Zqzy+QR0z4PtoRtgATtFFhSTiwIPMpWzLvmqacl5n9jeL/ZiqEAM9ocMF2HWhQHdF28yiUC9qVDz3ncifpaPnuuLXlou7PYwDjM+gD4vZqhYdWBOEBu9atexu3VrpdTRdZv03OHHw023U36gMeetyD2g51bgNtmnOLsBF+z5Sxvpy4qK9L7OfYyLzj8F9O38zruw+1NHlcHqX2LpOBGFTL9RmX3KfhUd0SPcIF5Lw2uZ5mssquivMSM16UmiVPJ4pY8kXQVoQeKyT9vDxowXHWhgrnMDOf5wab2yBFH+fHPyOmL3TwfYcvsZ93ldcwK/Om8Wi3LiUF91eSL9MeXAnezEtR8j63FJ/WKzUjSgk0IXjf2gMW0HW8f7h2lW336YO4ml6ru4ZAiCSMqaabyhlaH7NgG3661AlzRtylodqMqt9vLwk1i32y+8nMeXnbYBoG15x/ha3NpzC+ix59IHqkuuBIes9xWcMd+9d1qfvQZHQ3iAubl0Bxw/tOGrqlOOeKh7fcX+0HkFpz+1rUnRPX8wF6iJ03RV0h+Kh3OBTNUYJKbKsq/7HqIIZSh/4DANqgRV1n481uvqg8a5lv3g2Of64uotc1GqDJ7Z5D1HKmmPoFw0ncuabtjWpb+Kt7htR/ce0uPteZYkmFVwW9lnhcrYS/3vriHMe7r43Ws4VmJn2S/wAAbfxEGK/8zjQH217FSdhzKqtiJYhjvfbjYie4foT5kZLDjrF9nOAXKpXz32BCJuFdQEyw//d3GabRlkkfBXebiosZ382J6sywRxbNuGNFWa9Ni3b+ybt21ZfuqEF/qM+64NJ98DjT3rilZtmH6cbZ+B+dizTapZrEzWDzVpbD+L9tHGibuYT70dm+kU7/fKG1sVi08M143ELq5+zljs12VY7j/HcsZo/lyExrTxGmIvMfiX1a/IzfOOkxtvxrE3tSeOtu0qm7BoAe2y3Z6FdZgxiIf+samyycgW7I6rpsEDymOXsIvxTXt4KFNkfaSvVXJxRh3+5Bke24m7ExO6qKWvdr/MgImCjC8JfX35D//Bf/Dyv/pf/i9e/l+//7devvCVvrqY5oL6v/ZX/9mXf/Ff+p++/N6f/6deft3PNHSi1gWuET9geegTmrHHEzEesGgtIh2F1ofgCwG3CzY99pFCiTAPPBdsi0/uoEkMsrcMFqpIfwP3wWNfnbj2kVyuWAJ/WggO4yhSoWiQAnzrKpJo0XF0GQujY3dFQMbjx7iZZuqG6T45U2ZP8oVW9fSXry9/xCeePnx8+cV330mGeZc5GGh+EyMvFG8QncShC5oaG166OSq9e80N+Nc2d/1K0j4H6c0PZRrbtrRdbMAjKc5uI32RC47s6Wf7l030O1C1VHKOYbahZrMLPwF7n3aMvmARQ/RnoHt8kbux4m3QHtml8oSXdrAfss4jq22vzU+7s6y+oF6Z/kBRsYtfwWmO1Ev9TO8VWTeVeGCQ+wLzYq/bs2jaoyk0vfcPIBmJ9YXqwGkTNjTWhK9nGCt4kuAgzIcytkHa/GDutaeNheO8EXu6wK+i++EqA9In66K722e67fC68fgA68eNfbnotZA6vjSX8ANt6VmnDWyf8MMrLDHiwsbgqy2V+E+UE2oHqcsA+9LFhigNaGDonHMfwENf61rl6rs+h5iGFHqOxeveY4ku8/NbSKx/OsCW7SVW8HjNgZT3dq5R1jor0N7V7monmO2I3IxbffwEsRdEFlrSnT606E59MHl3CP20G7ofRo2YhplFL1VmDf20adjDt6sTlrnnPcMlhhtFaBkD85P2eAXRhx5eaNfx01HlO8DJdQlrIn0AsBebAXNL/oosaa0PNPq80+eDAI7kys6MNYiP1W6uCw6fhHPqLbv4P3gXHCz0gqV3c63wEANxdhGg+6BGn6BXdPws8+hW2tcJonIQzXGg12vDrAe4ve5f63nMEobst2/7wZDjoOQYLC2Ji5+WL74lLB9aEJXwlr3ORWNPHPWAcuYm+1DGfOMqSz33cLEP7h7KAPIk6debPS9499d//x+1FYK0YB26M9o5JFE2Fm8gTu/0Qkswz4Ac3CmTEhZMpjF9wqkUnfyl44xjxdOIjSCTVguHHPkSOk9eGsQLNt8XQqi5o5ODGlblE7N9E6euyrScd3jQw2s5kPqFlrx4M58wDR3rUQ8tN8oxOW/o72wFM4bglN91/Dl/7Klre4DjY9IzRvyXga0VOxP3seioMshDGcC4sxCp89T0T/JQJthtvc4pw/Ej4/Hzj88Sg8YeKJtBlL2OAZ1tf7dDWalEyzPHbVXTm+GHP489HyiGevNbRicmRX71NhXz6OY0eCJxzvG5Xqjd9FU+KbPauzFplK5e3T5ZrA3044d3Lz/85tcvf+dv/62Xf/vf+jf0OyV/5T//V17+6n/9n3v5C3/xL7/8+oev/e/2y07NgZcfa56RlQ+30x5W6Bo3V378kX/XlHYVnbkEfbZT64iear2ss6LSZ5AoM8eJfPZR5iYgk+zgB3e0u34LnvFqFdhRw3ZrzoyxUh8pUvfzhPos5ZsxdfurnTf+IdEf5mwrHgOfPNmjvnz+8vLp0yfRf/mrX/aF/banE2u5cd8+9kugSFst2khTfq61IdmjHY61K40fex6LkWLiyh6r7OrVttxXtONsC3yrNa/qyzW6ZDpu2ET2EPct/WTGHq+040/2UKZvHAuJE9g3Bd7hKwpd0J2wPG10fSIXUekbZFlv1FsLqnjeCl2+APvIVy4rqu59FtOsTOp1dlCM3rOrrk9LFBjHdXG3fcy4gK9bVDTmg+dFv64bdBV3vWMv8dnu1/WJoEyn+OOhTPyZxly62gdveSjDKSFxGClM2cS04arpxJ3ruW9h2jn7cSI02sU5nCq0y7VC6we6cbBgUwYiiw1Vd10ZqcY+P/gf/5rr0aFP/N76A7nOYP5mjcy5v9cN/dU+i7bq+JE79ykjvenW3byN8O5iCmLjNZkJ22R/Rl6Rqg58Pp02RRVvw2OR/ovfXJuB9Bewv21zXruHN4G90J/1RzDryEY+5+HQQr/zF7n8kaxFH2xP3FxuXVAt5bBPF4c+sP3tbyK+HY8FQpu8O8DfPHLS2LcOIB+bGZtpG1bWZuLZsei49eEzP2h8IfIT66EMKBbyAJpFXb/4qdeUA7F78tQGVyHwvtgF9tX1yq7Xtq9jtW3au/mD5InVls7VN6fbMum1g+3ylL5CthLj8Hg+GEaqSC1NO0HM+tqhbF2dU8c+PuG7H+3T/JpF/G5pAZ6vKydcX7GXvCgjGGYGb3R52af9JR7KqMw5hyFpIKcWFv+r7c525NodWRkRHsdG986F+cBlQvtH+7Gt9v/Xf/8fb28lkI3/AUWOAeBOuWI2WBg6oUVmNnLCHXLlp4QFkzn0oHcNBg1KJ4O7GO+wHspgr1XK+oP+46LYF/7kpOiETl2Xa6Oe8lOEfYT/EM+wo0VU1ZzwaiZU7ngjhfjWSQ6uMXNUmYTPys1DzhNs+p5l4DBts9WFKXfSw7taGjo2ZxRJTzCLx2+BYCjzzOJXK2e/TcS+HlQUNF4lzkM2eD/toQzjf12Aq11LePN3XJkftvn+/UfVvajHj3E1ZKn4anOb7cw0crXnGk9imOcGZidxZAN5QMm6T4i1nwaT2tb1hsllRQafVHzdEA1eIJsSQ66Jm10IMXmxb05MS6XsqNyxTeQTCVjS12p0N/Hl5UvdyLtt/IX5y8svvv++yr5p0deEECt2nT6kjYd500ey5YkvontO1RxqAX2qr8aD9rJbyXhslCx/CbrbdzgvhCKL6GtDV2XZEKgXThtBxu0Oi9e628L1AYdxnZNG9cvdlWTp9rmtytY7wlWfPsRcvBtrhTBoNzaqP6qOjT/8oz98+f677/XbM5qblbCqMaMqncPPACPDGxm5KMO+MGAeQyHd6HdD4LzWx0B8JoXeloXksPBj+6mfyNjDV5w2sWA16z3G4r6aSH8s2eSiX8eZedozz7Dq1nkC70P4vpeDjDvfhBWh7TKdrnvMI+ZYOXMuwKO/at5dzfTcqVKuedA754ZoxZbNYnk2tXzv26xZYqRfJL/2a+LyfJN+4+xvL5kxLncX34p/xxbfWyl2Mx94QGD5L0vGPt71Gpyw6WEfwff4cP3kB4tSgsvNAx7Hnbop6qGy74cyOqdXXef1gi7gW9fZtnPtx0QSqxw8Fp4/HgMn928eysgOstBEaciusft27/3hRo89Bl/i4Qc6NuSzbfjd5UotRw4t62Rfj+z5ST+19LIhFhVQZfi64dH1n22J1fYVz4HQ7P8qc7du72xsYONqE/2JdaN1sek816+58aFP4fnhzgn7AmdMsx3P4nVs38bUj86m7RiC1/yZRX86nzjjuTuV3qL75s7vaXPKpIzM2a7JqwME1e+BLulx38IONqw+bI48iGxgld1XiUlrrF5FUR2dB1tcT8HXe9hFpYroA+ixO3Fp/4Dqfu9zVQB9yPsavP2rtHlvxVorhbT3DmtPc0XxE4tSkdLehaLrnIXsuJ4QVHFxQjZKKHuybZsmYKte0PyHCa6Be7/UseMDJYve7C+4GjfZsU7OpZJCtnnRd9H9K1nKVdlt9/i2Fi5kDLorpkfelaJm7PpaDBuBaF3f47P5QXSubTSgwU//EB80HuCMT8rEbLGrgJ0RR6Eqs37jaCksXtui2Id0oCSngzisnGx1YmGVVAjHg2X5HpRKs/POzgjrIC9MecpTDFXY8rXkMumob7/AviLrTzxw45tJIpUTFxPIPAr5AsMbQrzyA6oODo596uKmukgyVY7p9I8zl9Oe0DRNWi6wHj4sO5GbT+xEzeXZV54LhguznvIiNTJpQWI3fKPop+7V3mgWbUtRYrG5trHHFmlv4K4l3lwMAD2xPWzgG/5J3+1VKJKTF8mmfyxjWfMjQ+4b91qgteDzlxUQ05Gz7dgw3dcy5vGybqWuW5RPFxSPYsFx2cYJ8chVywaSQ6EYsaMA5aeQXFielh9RFFvJbcEDW8/oNtxAluSz+H4P0A8ukakoWdZjzaFiclPAQxmY6GrjLbr6SXw/qIG72gANab2b1rmdVC3zV3a40XAfZBm5fxkLHNuWYT/rpCQ5yKZHbMVCmULqJX9ix+0YqiA9EJ7QusuC6pVKJnI+WbXcEqSt7q9pj/KqtS2pcCiG1hp16GEsP8oGBmEVXfBXxGpUv3x9+eGHHxQHD2fy1+vl9xWgP6WwjB3iyoWeY7wiJ/Ho0uaMwaVvg7rivvSLIG+Vesx1bBBDZZd+rSSaKqetRuRX0PjtYsOsOjTjyo6eccYc/7dtHDjnxD0cwymXc94Fg9Y940pBD5hVjQwVyjuGNTa8WhVe6IHlWyCQOeZJ80tnas34f9RN7T3iz3ZE0QtcowiyFyDvC2MUczFqLa8BZCRXFNvmDw1f+nxZvGxABbV5VwVd5BddMULYhwVqmfcn0rbZFxPQd1vLUvcTdD2U4WK39W3CstMcYYP4cllZoW0XffGgDX11QSuQ0eb5V80p74cTnluKMf1YibqDsTDtUdzNs/cr3OfdPy2LHm6m/rJPueR1E1WJ8t26yF4q++yHrQv8wGPXgWpNyg0G+yfAhPvuasfF3ecBdJM47DiXg8a80RRKLuZjM/XZ9hkD2L62HNg2TDv1DGLLnLv7ZMCG9UljLrVN6m/zN+PSscst2zwfDZXvTV2Q/lz+dQTE1sXGjC3ltIGU6+2TF0BPfdpy/3nMJ67yyqqe/N6uQflqL2U4FRVc5VIbuuJpnVoncsBjXeVKVsMOOts+SGnJiFB2uBegWFhrzdWF2M/DDret6faEWCORGTOG2DGmjjEp2q/JXVEZYEOvZQfAN039lD0c2eGOfpuAJUrzsAussxXlsw3t9oR/oOW2dr2IB0Jl7LO+BodkKY1pp4xH/O1cx0rIUQ6o7La7br3sp7Gdsq7zL0YyH6xn+Z5XTQNTJzSwi1uXnG99iPrX/8A/9HuHPK3/kwBnCdz5HjCQwCNzqatkhAfN9MdNVNtC64OrHx1VnvQriK2Lwll/RPxN+9DwET8zpgDSaTtyOz4vtIlHm/lBog2+3wafCc3FzXQfPWdXf/CgDPGF6LnX709giCCHNSYa/4HGNmHYz6pLgXeXQc2N2eLEpZvlkrvOR7fLF0dzrpRFGI1x7dl/efC48CSXiw8vzJI7dLYvL8rHPsYPMZIOZgO+7drWXtwkx4HqW9ZZZKdNsul7t2E/gc3FRtqJXy57OV3kh1jPuIzw/GCIfrYN+PFTsS+fcLC96wG27+M04M1xCvjo4NST9dWOK2Sj7J62n0ExSZQHMeUjfz3mZnn1QZErJQaJ40MSjg07sw/uHpoa1DrGHhv+axB8xQKhdYH/ut8X/0XHrnRJLXMiOok3D3RAeGDyRWv6yReqvNo/bBSjk+U9Llt/yzW16he7hZxQmatfKlUjS64veob+M+AjYpk/jAtEvo7229/+9uWHHz69fP+rX71894vvLPAzsC96af8++U7shzK7z1e/3bSFB4IB3Pt+pfToCzALTrPYsM/RL1VYFxt9PPWAJGa7SuhG7Amw+US6yE95l/NI1tOcY8Zdf2dfC/yd7qmHzmj3sLn6iVTl1LNmA8djvbnGgayfcVX9Xc0DdJQsJP+xA6IXmqtX2mtQrGMtao8ov9g5v5Iz8Zrtsy3U5KfOkQ830UGZ43pOPxBcspcHGr1OiPO0DRzKjmfL9H7DflCoVt7qT2DL1wH2a+D3pF2x+G6IyqaNMeyNJfb1Cdp6aU1Vgqt+rXL26InwllznaROk0KE1ec3Fs+3Q2WsYk6zriZz3l6GS5/yNHZ3DaevE8O82+jeJwPLf+zJIX842PINlujLw2kOZ1zD76acgeie4Brw+VNxx4CN6zklcB159z/r0c/p8FjNyFp396XlA7RqfEduRVx7VxqPWFWd8QPO3/c3rsennto1Fn3P/zvZbEV93NkJDghXFXCaf84k6b2Rpy2mH80R8AMqqD9q5X5znmuDpvqIY6A/26JKbY0uedogm6YXYhAofSfjXVmyEfsZCu+Pz8VyJlvtmxXWD2r27dMXsU12tHSZks0R874kP7gMHr+AINrKX0VeRFa0S938Uc37RuXgb1L5l7Udov6yELcrk6lfpJxnQsTPPWbOtQLqVp7sj9/nzZ13PgzvdD9DqTfsC2SoZXh5v3y9XKzGQ9NOBYTo/nXoiAd7BXfAIRVN6MxnORVOpQMM7nR2oBh+012H511PcbbsubxkwL5o2HLV4VeQCShdRyosOr9Op+RzXOOzTfijzH1sSR/iu3+vx4usyjGfSGgeLF2akO71797XmQk0qkv4SzGJiUZJKplLq1jmgrtj+DOxxMuSHWPnXxTxo8sMm1gDXEfh7eceFIal96DsjIz58iu44v379rPKKY/kzNKcrPduQ7zD71/1JW+GkTbi5+vnTxOw7xa3cTUv9LVCMQ3aqPfLKR+Va/0PuAjbn4iVRX6n0uMwd03GDOaOx63QrZLi/347VjncfmWE7vptGaDwrf+S8jtsmkcqvLoBlsNs4Ew9VyZnL5zwO/8fPdWKg7IiVtC5qrXQK4nOmOpjX+VOU+7NvbYPSjOuutY+4xEC/tm2t6Zqj2hsOf8/AnNYFGYk6hzpbcpOIvV/+8pcvv/t7vyv2b377xy9fWPPxDSpb5Wc4+Kd89gfF0bzy8G27A0jO/TaJVxB7yvXePGQBPLHVj46hWRBVl3IfqSapx2e/t/y22anZf/pgjbV/HP1EaM4r1tZVvJQrvTKf4DAHtXZK/pkkli5jI9v38Pmp12DZPteP9pMnMc3+/hYs9wbBn4snMU6sm4FDNKpZHycSexIGfBPzpS6edUZ4OhbYvgttzZ8/JZzzEZ8UGVvV+6ZPbfCEW7IXlEzGW2NfuW4WqC8fHFzOTYf45NQp62gsfwXYPNTOw5Q29jZgpvYuEh7jaTejyhD7HKz9uZKvjaoofacTmZvqn/ahffLNcESJStdkfOrxp5h4DWV2edB5w/mZHL/X9AmPD3nKTneIbBoQOV9rtm18jfY966/Zt2/pjxkbbtWmGrRECt1//DQu9gvw88APHeoAvm+Wsee09r+uk96KxAhOvWWrEjJV+6bt6CSpn7+h87NRYRM669f3f0VTuI/t+BZQVT9USv427Hamzbg7E3LP8Jqrk1fROb4GZY1NmYe8ro+K8M12KzafhxU/+0WRNWZVUr8OX68hcRCh6jo6D097sGQ2itJxPvIWBj1tIkbkn7URFdKF30W1UmXrv/sbf3d/felEHizM4HYQzu3sqQkBWWRY07lgBNEjX8HGVtWnVet7g6QFeqBbxfkk2RY8CWdMy/aBHYeOKt/DNsEwu2gAf7MdrvPXcA+WAc/t4DvTyxSyykzBBpLPnlSC3SZPenT9FxF4y/LCjuEZWAi002MVpEwen/H8GrKBC7GHfpWpqsU/clLYvmh1jXDXjOkflnvmCng1U9dcWDekoaNavtEkxSZy/uv/MdfG8VvAVOydOiHvsdqyikdJ1Qt8cXC1NW28jrTX/rGTskFb/SAk0wTbHi8IjkvjIt3RN9vIBVDlh96Vr6ucHsSoMHiDJqBKoAGyPiwM7i1kmzTtNGLbcb4NuKafEoP6YrSNuvbIKnPxZlrPvQeULvOz4+DEg2G9ElPztM9RzTwuII9cPj4vVMdqP+0TAph2ZqxV6UIh/LFG4Zr6HIqzdNOXWeN3/UJdlNYJPbjEVtADsSKJjk7TX8OP+jqYodhUcHwaF/qKESyTnz5/fvnhh9++/OpXv1N78kfp0GJCgl9HUV6Dx/gqR/9n7EF+r4O1kLG9A3Hdg1bctL4Chap2Vvm0ywWGuhdyZKf/yqZGRCfkVUaKd9g31YB36grQO2ms20lsPdxgaP8n94EsEtP/nDfBuc7Un2McZKv7IfM02PH1PC095gTrwRd9zKV6Nf+i08hvoIQfWd2z1npkvX4uu9kfJqZNX3BeETfwLfvYfiOW3U6hlc82gxn/6yi7pS7xQye1ePaDifa1A3f+M4Cm+rFyx0v/kOOnsuUZ2N9sV/qWP7xkjsz1ObH42LyJWXstn9bs8dRFfLXXY9ZjU/T0PmFAwp4jrtTjH/0JZDRvqBQv7UgbgNY1heYF2Is81ws8iEZLvz+HTfwOd5Kt97pG6jpQbCXv/lBvKB4Xmt+yxCbf+GkHFqVvVB0gxlyzG23yijLQpl5F9g/1j+S33vQR7LmwxFU2KFh/zt+MpWijbvt7P5iIb8bBOGXiy/QzVuok8y0ruo5VW3avkJ2rqYU7jYQe98xjHsSsNpHXG7rigaQjsXk+5b5vox90FJBJ2X2x2/wMZtuHUeUqvn/nc7T1kwbKvvrtiEfjVW/0SBm/DY+1+JXDdT9uuXO/OM81wSmHwSNKO7gAArFvm5Sit20yJ3RUrAu0uXNw7ikwzdlQ+wbQYE75GmnvOxus8ZoDT69RNqIZG4q1ikS57ZK7HUuuExC36TMW8Vvn0geFdX4rnuara0L05KP3X2zEz7aXZMh307OWRdN7xgB/P/gCiYd6PjEzY9a9lgJwPIqv2fEBQzb/lX/DP/R7NhpAmyd363YQLY/BjssYZlxMp2KPujtFjazXtM9mL5m2N0wplsRoe+ibvnDhbzr1O4Qe2YstxdnFVxBfVh2TrmnzoYxp3R+Hb2rxDp/6a+7vYo9tNp7wg8g9A+ypwuSYOrH9WkzPoDGW/dKut+vEy0X5jAv+9Os+PGM/2wZ0wTTlJOI5gh3psNAqU1ssIH6+X08ZXm4QTXkdyMXvTVgNzyXZbpN5AAYucRd+7kOZ6WM/CGV9Wdc22GoluHxAz+8wrJioqC4BlX3CMH+jfAw74Iy9u7dttGzHBy04T7AP/M5vUbIW73bVG3saZ94Vm+JDrlXegjmv0E8ZUKd/oUyZO+hj8MgMvotFi83mcSLBDmtQ40e5Ej6ULFWJ07nbBV3abQPMWE+stshmE59i9EHFlL0hv5K/bDVSX7SqExV6YMoGzKz4ycPCqxwWUqfNVeNQNK8X9wOU6i31G3Oaax/MfOU/YlWOXD5Jww9qo/N2zHiMh7avyY6vR/ng+X9SUMNUknZsqMG9jzViXzGocU2TSNvQ+i8cerIj2dKt4vkc/4zdJttG8R4uBhu3F6otu9c3OYz9UE1fgSk8a9+JK40xQH/EBB99sr7AOqF+KxnSWmsD4bvCe/rMXNZxyfqhjOXoI+0fqtkesM345Y8zVY9QwWI7tkscT7AiW7Lo2ue09xbIJ7rHfvwUJW/bad+zub3hvrjaj578K27vb6TE7ty+0p/JI2M+e2jG6D6exUd+6W6wfzAt+QMaNynYYa/Z/2Fp2057OpSi2x5Hz5tdz/4u4ZIzB7mB5mmdkaoOP20FKescdGdk2m7Z86EMVMrYmPuzpEp28augNtX7w0f6w2Myz49fv5DvPrAPbJAXQeqWvUA2uhygEkMHEoestd6dbOIKD9/uRSP8QGIcMF+8qce7mKpPWKblxvydQOakTcQP+fKJfHRUfNR/bX2e0jPOcKdNyowp89xfF6mYodeLsueY98lLjKDqUDyHam5UXJF/K+RP4oxRnRfkg/F1FE4b2p+QSZMamWvSQ+Xkd/0SG+UwCud+sR+gDJ0ybLnpYPKNTWFsnQP6MfMKSuJJ3yYmaue51mYsd/KMQ37Fv8Hc8c83VH9nHrUaNB7uloQJr6A1V9zoymbaIVD2GlhynQDz7g6RJ1EGKTO/muA56ZqQfkVOqWjxG1+mM9d2TPJV+bJdCA+gI/+8xkMZ0dqezxNpmSEb7LuatI5PMkMsfmTzX/03/1AsG7LUtknjTT/8LDioKhQfZ2DKwkMGOznJ8pJsCUqUA3K8FDQsG/FxQ42vJJvTEag6HZoGGh3fQGxvuX0ycq6j+JEJD8Q/mHzLXP1tH1tGYr0Qpi2w7Cplcmyb9jGxF9xu+ykDtg9gO46X3GatnwTiL/W3QlYTa7vp2mXSI7J86NibftGgftG8cTxzE0QnMZHrNymkhkHeaJcOIlVEJj2lBxAF26x83Eh5TkF0XXEMPkAifLnruPwgRNS2rcqKk7ppHs9JB4kn9TtY5ap3B+Rgp6/jiwyKY6k43mALqD+RKQPRAdDnmrNd24LGa3YfvFRPn7GxQf0+runngiI51vaPTd6xjZ5LbwKy8qWKjDpvpPSWtqwfUKyNt0eh5Koc3REjwAaeuZDWSbzoy49EoakmxGNI1JnP6geTFm8Bm10MHmJvJxzD43i2+Xnd46CTf2xVTkq7RDNDZXDaA1AUAX0jc7Yj+o+9dxRCp+6yb9qr+PLpE1/9Kl7F89133y+Zn4NTl/NusC/u9h4d3D2Usa0qHPsNdD1gqpdbauxRVctU/8Jd5Iyhc2wEiTcUf4W23jrXG8PEwrIgZkeS8lK407wi7eSHmYP01YzzW8j4ag7ht2xorDsG9Y/M1WEHuKA4KteDK+RaRP1TPIVSRZEf9P1bbiY3rwlun2mnVqDYySt5HBP1Pe548QGwICho4/Gm4TkUzxBdNz1TfxTnXyBdZw50PJCk7+o9Wm/5rT5r+b2GsEnOWGQNLWbhmQP0en2VyJRKjLNt6nnF4XFb7ShQYnzCS3uFKkpe3exRtBxM27AOsV/tXtA2bQHYq3Q4tl7sA1GaPq+DE6dA1iaX3ljjkKCTuH5q0QIMl7w2Whe79eahFG2ij/Edi/nX7lD0lZZt8ILEshC9OiweGUSVa41Xip/dBuv9HNyNBa71CfbizX5KXPc66Qt45t/JgbPdz+xhR7zwK/O5c+tQ3/PFEK9Jrblg35E317Y2jdK6qawKGWMZQGevTTlw0deB8Oc5fSJyE5EjvvTPVD26bAG9S39S54UdrsPZn7AzRChKhUMxs27QWfFWPtusPm55U6PjcUJiIzacAe+SYLfPJhWt6+37oU0FatCHSSFSy3rrSbb35mDapAxPX4uv9zp3DiSOff/ZqA16xdxIbc4LUjDjmtAfx4qmT141S1lV5YU4W2eWA/lxwbEOPyQeKoUfWT2QaVnPD+5bEDJkp8sXDKEdi6814xdAp846sIzlgeudinTuwxAlW2/35ALcGZgFmYB0Ho2yxD3w64c4CeKRtqwXCWoCMckLJbp3cDzumMSSBGRv4Ki+CVMHP0lBYrj6uqPRdn+EmQQiE5uRJzt13wKiSsKI48TOmYz4dwwk2rjbmQmVFJ2fBdQ7nNgCMwbNK04wclG5JEpWhVq0oUh/lis+Ge86LGWWAczXJDELlDjx7IR/OIwFH/8tPvGI1DrFuMSM4AWu7weYJCjQdx9TRt/YNtrNm4GJhxAO2Kbn1/ZpesZC9HqrHxFJIkOPDTP8go/3kFpsD8HlP3adLaxYdNygj0/am4CrEfvPM3KF29C5CDuZ7jmTeXyXACeK/F4TfYQ1WOkjlUcdiNplgbLq161bElMOUM9YLL0rxPak2OlE62qtVFqxpdyJh02TlrL6RhfyLfsE4iBfF8bW47yz07R/mxjzhsfD8uQfyyY/PM4Nxffff//y/S95GPP+5Te//nWt2+NTFoXnUV6R+TuxYxr98SaLz2V8EVjQEHFwFWh9ho4N/HXa/jfClrtOuhHu8jB9gejy4f1N4hwE0x+x+yJQnUJdFHFhtG6gC7RhWVmB3kA207Zdtu2pQ9k2NX9Yo51KWNzoLP3MM7iV37crtJOHfNuUDVN2Cs18r6eqp1y8O0jHiguqD1imbKx1YB/P0j1kBUOXqtIA+trHGhRtd4pSepLIhLu+nbjr36TXgF6uN+/k7/Q3bZ2Xuk2wsp/IbuUZL82X1vVDih2z5VVy+SbVsbULIrVPV6/8BnViXDeW9Vrx5MUeWLRN78OqXOEeM7Z8HUdf0AcOrteUXlSr3spNcX91eT60g3JJstcIURj0wmKlQLuylk8U6SnvCdS2idjo+Dx+Kh6gXd34n4BLuxe2HfjTt2MZemRJ34DmyroXoRw/19g1qk/sxW/GMTCZ2PwwhrRivMC8qa92PU2P/Kdok4pf5TvZuhYnSwyKI/kjyiMBdIUcWVeN0wf11ukkGwdEiR3EdtGxdCJG7yePgHZHxwb7UdY9CUnRVa553rl8V8r+ELzaz09wHyXNcDvymrj1UiKSLB0E0Mi9MxC9kBip88kukua2+J7rSLCmlWhjpbSVsmyo0qn0VnGAh82svVzDyg57G/qN0FJ2wWXV682aU1+stWcQstpM3F++7iv7bb5wOHOqIHqTIwHfhGxebkzAMLGArILqjkOEsoJumFeAdGMjuvdIPDu9huXrBtFNR2YQzhQgs82ZHvtkV71dD9SHo/4WxB/ZJdVhx5K622H69DMEu9O37EyWeA3IXORsTsBG8KwvNa8OeZ7o5okmSTTJI4oMC5ZU5cHnBsybk32xGOfC9MfzPAeB53LpogOv0xJ4wGR4DqO3k9cCNhVby1gu9CvOPkbmTu4ZMlb2t+3hcyJxCC1elPUyrDzp6st66T30RRv07A8Xvx3LBPyMSR2aeuj9KeMM45u+YBOeCgbln/r6UOqZi2zybLyZkzO9DWg7MB1LTwnWAHXNNVdvIR5+Z3oC9VXzOenx19Wc/ODpgVOlXBRoDXV+InM161x2K0lP1cpnapuxm3LWm9Zzh0eSyV5n/K8x2ZBdfjD8/cvHjx9ffvXLX4rOv8/WibJjsVzbj95IE3mooAcLeriAjbSJZA2y1RYl4j1T81g/p6PLzD2Yk1UoEzv2iKav1UaIMxklXTrpy45F9C2FtsfND+8tYd0J6rER7chkzMU7kjjhK2Ej833jSi/51okdXq66bFsnWudAZBMLc4OLvSRegds3UFX1T1cfvZpzqgXYy5x7BMa7eEBk9Crt8RPrKR5lbhSe+PParqSY3F7Z8sGmZvoWWkWgrFTWyw/r+3XgPSlwX3TxEpvozbpi67tv1LrKu50nJENsvj6JdiSXtSLA7+JD2igN+rKS0RJDeUdYaDqxRQRcrz2s4zVr7SG6MPe5KUBRaompCMsWDqr5yHisnOI/8kbr32Bxluzw0ciDBFE4JAUKYqdhauynrUCVWIm549YPCBfiV75PHwWZ4ZBUmHGCZXekidRPPSC3N/SN0r2ae4jxGXA70y0uvl2e7XgW27SJzOttuMfWq+ujGg9dS8ToN7DHuOYK5+GOB1ISdrHvm/c6f5n0BG1goHoghoR57s/58IT7rdshkxiwEcnXWzItWweFFEuSfLCLXqcDS6/s6GuX/dXL+Mg6zzlCIGv6TCdk40lySDseypdUfT4fzC7cVBHRwxXe6BYtD1zE18twfcPXPN3eTrlGBNO/+MeriM29Qn1y8oZzxUcbibF9zLKs002DFihGMc1fX1+aiNJURnEb9AbpjT+Da97U7eKCJ8T8ERwL6FJ2COujVbJZ9PITTNs6G7wR0/YEdJ9USY+dBUJaJ5kDtN0nDFqBHP2hooBNbECzL9dr+MR/GOgG1P3xMQ9o4JgcL7d3VDM+MOll4oFG3Cbbn9tB6pOc6H5gsGEa2HTbeg3xgc7FWtGJhw0i9TtAzsKNX+mOOqAcG168JaNa9X0dIzttVEU3w1VD/GJj2U5eoGdha7PNr9wNMH7oZexzAsFE4rf59PE5hvYNsHGHc+wANhLvM71g6k3sbw3wl43K7uTaDzayBuPXg1s8NqF6oe+5XUVerIWSRQy6pLBTr/n1jmdgn3BY1vuzBOP2mo/0lURajnYowMLqk8YzW0tKqlvm1Nd8PgBNfVK5udlztz/VF99IP4rechxPn2+FtBIHYxy0vUuM+Kt6dC4onk9gVS4W3PPBzcV+gZhlu9Jq+2G2dqjV/jVnSeekky3L8GBJ+ZfPss184Edfvfas19kFauUNHSTW3c/bVvDjzUKI3pJvkUUnv6ytqvMaspkrgfldGdi+iKXqmJ90mYgd24AOhd8SokxfccG352xyEN2JjnWB8brKsd8GxBI71tu62W+WzRLTf91T/OyN7Mlc7HhOuN+scUExrzFdAU+p68Bm9nx1nBuSbR3xDvuRf80viB2BdqlK/3AuwQaxwTSg+AK82l/lxP5Wf5d2tC640A/IB2uoyr3aF6QHSbZMWxAdVj8wPdb/Bb3QseFQUrfRzBnH2YaVqjavWUYc0LNHFFW8WxBb+wscc/Vz24h/wuScPPeO3XdlpQRM3rxzTMz22gqiE15snroXX1XU2FRNectmb0hdOpWiCeIniA2AHCXZaVvIRnrZJ/VeJf/ZtyrN/QlgelsYSAxtgzrzxOV2f9h6how1WHOi7MhFVXffGdc53UK3eKQ/2Go/d6GmX20n5erHaqcoml+028pbfvuZtOCR4jnxGtqajgSsfb2UPBfdhqTX27JjmzB7y4DbNlRbc68E5qnyqY+pX9C4nSGUSO4UbNujS2OufWjeHZCzWw5Xn7c6S/YRCd8jvcG5C8Q67bzEV2VeYJ8HGy2nh9mjfxhLathSv9U9Nn5Sl1Z0W6+uipQH+pmH3osDROlF4uOV8kTq7rv2X62e/sVXqtdV3XrkrgpLp3laL00T2kj2UV9vYnvHcF4XLm3kVtHyzEnZKobtbF/wRRPTtPhCJzFwnsi5Ilj2G6rnh34DseOkEnC+xahCu96ku6EyWjUFWMiNozqBXLXYtFWX5JajCtGfm+k1nmMyvhGxARSrJjVpt/cOaduJ1WYHf4tTj2rG9Jke1J/7UIanoBSjE/+MhWm2B3n/wCKTxwrI8y+jQeLTRchF1zZn/JtGRcUFqpGNHPm1/dWGitEX1D755oI/7dub0Lbhk0cvcsXXfuxVJXI2qenN9ijVAV702ie5U9N1HBAPetmpqvVJFRP8BcvZwu4/0wBtfrCu8ZD9LSjdxPnsoUz6CkzdYO8nFNzn8yJVaD+Ks+nxKzXpceFSvJLJuKQeQLdUvZAbLp4hoxSdP0tknj3DcQ4iqAd59UvLXfpw4sbHHKdg3+BuQGPuImuubzYBtDUuT4DMtPst+WeIlixhr+2cbYAnWvF1YXDnr3U4nly187B59pUuzrsMwss8zF6XB7EBcuqLHljbjU/+reyXF349nxSb5qkouP9Mq2PFP1uAoOu5OZPc0Ac8lJnjgNxuY9NlPzF6b0tMl4t0k25BfHqXHGJoXfySqsrfQdYcqVwyEUO/i/CUVLatuzn7GvaFSbXn4Tw+bY048UFVsflctM4R2od8gad1Qi3j3/MhiG+HXAdy5Iil25E8/UR99pnRdvGHfHR1PGx0GUw7og7ea0DqUdJzK8A0F/j4oJXEcMbuOiXHHd4pR4kkv8V7Bni64cZvz8kiOo89ZE4TbVzzGrlK0/8DapIuGxHresbU+qTMr6olJjDieDjfyZhlH+1d4Zirp9vGmlMXV7aNDZdrbj7M9Y3IVEmRzBuqABG4kzP9GPSjSxqb5p+46FW62NThqqdqCylrnbRv+kksoZGzRqVTKW0TH5pqV8Rci3qNIz7H8424XL/cqG9+DoUiqa+rDl9+K4AdV9tCrmnB3Z6j2Nv0xO636pfykX1LN3PtGxn86dMdw5liCIiDQ0ExQzoDe8CeK0DFzGUljltAdr9hMj4vsTXM2gbuZOSjyNPOa9eMscEexEy6+H80X/xe2zpsgaXXh65eAA/yqRtAOvUkr7kDbzMzn0D2bICMkivWLx7ceX4O/YQofcg6Q07yqhlf+S9A1Wd6YFCMrAEhdvU7fBvsYMtni1NNv/NypI+YbQfnfy8EKWWvWEBm1KOjdlWZr6bPfUHrtcsg8uQkrS1dP7oPJtRnLQ+kC63sp222R9n+3b9F22pCeLlOyXkpcZu2kb59eCgTbCVyFEwHuRnECPR9AUTdG1L0px6QLQqDHvux+14DZoH8KKs5BvJXyrcxO2CW3UHc0DMB3Z4gnTRxteO4U9YEv4lr6tzhzg+4+9fWwba5TwBnuwLo6dsgN/z+pXV+vC2LhJTNP+NHvyDvsdiTzH4o2x/J9B3LWMjC/YQEiIXHPEocj5JXIKMPs/S/ox1htG/b4CskOxYW5wf91bcMyLn+WkeZhMTKOTruCddJmTe2nQdl5nVbK/Fyf4lpWqmcdifEKX5tn6q/BfZhm6dtRXjjjviZIxljfvzzOm62C6ZtlSstWfKLT2IpGuSyz3rmoSHQiVR6JaOXbYLZhmUbV7wu9ge/UFG3JcpOYNoDlEhT9zVIrhRku+zE0ql/xgbuaHfA1nmDiy4vtav9ql3tF9osg9QvtqJ7xMtInLRA9njXPoQtYijhMJ0Xdm800Ok7lPwFfPlgTddLdWxgklfVoWeOyPzwob1VKjOOvSbmyTU+Jy19Q04JbcVQiTJ039y/vHz67Q8vnz9/evmd3/mdYvdep/PasKdjacJSLF2nDcTYNPlTUnUBvkWiQ9k5a1Dn0WIVResS2Xmxn3UKFJ/sGPJfefqU99ehC8QrOclWGW4uZugHfDm+e9gnBWffAmPqcUOXlH1G2YDnguLo2IzdRwAJyTUfqmximzJt6HPctgEsoLZL0vyc0/xj3PS9YwDpowvEx35/j50ksmNSrWkTm4698Mm7jO52LCoPzOZcD/YMeA4spCX37XDMuSjfrtM7Ls8HjG4jnDpUP7v9VePC2AK+oWxdaGQXoD9poy7bHO70FuBdmW4baSMX67mUQkeUktX86phlKqpPfT7HPI/rdBebHedcT9BTBop79L/GCxo26pXxYwVhy2Ytj5y5gHGhZp8g+XJYdY3XwLx5Axf7BeQlI3Ydmsf1E2RfW2557OA3euwn6uvi+RrZMK1eY94I0Lus+OMDF1VOvBPY0v4Fb7LRB0UPuSmOrfUWUD/sX/RkDyEqjfgQYMyx3mNxBeNY9HpPf9DUJ4rX5faoWCXR5qQlufZDvZD+sfyGtIt2tm/jGd3YetvufduMyG+fxO7kOvNEIqrrU43s4VXWD/NXrta1zpw7AJ1EpBv5BnSZxXiVH7CdOh9yHOH6HNg07JUMtdDawgWRwx7RUJc87+ZxXkKXtmBJ5WFMRfTbDi/ZqRfrf6P4Mj1pjP0jTTEM4CPXRjnvKYkSeWjIQPV+vlBFwtOhyvkDYXD1ZlzmYgl8eOf/fDnHTX1ctMQTiFZ5bPzIf9Is5HqIc9NlbtQGnD5YbYtu/4t+yde6337IreP2GznvhVca3i+qqrjm3vEA6017IPXEpXq96WNcvfsbf/cfPViVs1aw4SvMQ86y+6KRALwh+QbP9LfC/sivgwzOKCL7U+HYt65j7l9cH3SKd7GfMob7gwFUBx+YOhOmWx61U/dP8lAmgHRHx9WVjm/XoTOOnpD+93gk6HMRASY3NC+KbSNYN2dH23wiP5E5gy2Xlcx8FdZrH26cywXojpHNpYkFLir0Xxw1f91Gt8+6/o8tXignElv0Nii7brW+aFV7RDhQPpuBvWf4sq7UXwexxM6dPS38m75P2y+9fWnXgbKdPgDpg9wQT+TrX9jWzRLj2zdlAVbi+Yx79W+RZeMJf8shtVfGohek2fxYmfxnQCZSc7ye6c4YZx9RnrxTf3M2pvwJeMtu1bEWm6GBy0l14J5qyO82ummdb+sHUMu67/mw24mO9XgQrl4ND9tVPvsEcIEQ30bJcPIt+0hnX5Ju23D8u7+nvvarJcPbJ3rAtvvb3/z25fOXzy8fP/5CD6zf1V5hZungUHpEn1jx6RKxXMZgu10w23HiPTc2lmdMiU+Ubtt54QHHhlnPlHIBIf3YrsSae8tDGf4h1LSJ/4m0KUC3xb+JPJSZNlhHqy+Lfmu/MOmeByqpDq78ERDFabLq4a+8EiKeDxVT/1tf6hdbJ4i3XvTXj1/91Td2HM+VvtCtfr+zYRpewyPvctntpWOUrC8DruMHhtZC/J19CTZPxy6739f6KZE1B3S03mXuTRQPvk16rsWm7OITGQm/jpyXSs0H2RZpQZZOYgN/dXSZE/3QZ/+DQzyW6/K8IGi8fqF9j4yZ5mflsZo+B/i9Gx/1bZ8O9TDn0lvdl1ViT9UZGpnYbV7s2QelITMAbfoGZ0xWv+pOHTjUPCfw18GrjH3+aybzAApzCw3b07qiUHLq/yrO2EFitAYynkfmXuUC+IybeBE8IF6ppH9zE5S5H73YD9TDTZo+74EPC6sN1TfYjx7XnAZ1j9HyNzJoPrMZyNHGIPYkV2n9IaOQP3rpP5Iu0OqMz7Z7xTO6ketyJyNx3CF+tk+3FxWzuFe0DPmHsg//i9qyz6FeE5ZRErWhCnOs9y9SyaivKsXGhGyRhlxVxLtD2qhPZJTc58+flYuODeZ68de1b9GJBhn5593yOicUj3WAjsoyY//xBSh57tS9S92jrlXWsmzWc26C+YAnWPINxUGqcuYK80eEBsX3ff+JJH6iI0rHiW1+v3PGHX/T65y78GkPeWIB0+Ysk9BXXxTN92XbD9c9HZigfanWYPhg+akOWvTaL0I3yfT4TAPUxwXJ4qje+RADX3u3bKURw0R0TtivbcenaHcPZTZszAJXMTZadQZoGdt3E1YgLfJTUHEpyVYHPQf1Du7cxEDuAvQJy4WGfWjebK6y5k3EB7KxHzn6w6R7vUdEaMe9bRr7ocy2+WirN4JCNqaJHfMj4OGTpIuJJchFaejffigTPWROpG8nb/qBl6pP7jueINJbbyN2F6/qceWbf/86N/igNom05i5a/M5RdODtvnAMucEE0x+J+mwbiHxJ6FUElzD5gD4xNNKO1Z5GPilz0p/hlEuMOhbrkQ+tKwUVr81aOspT1rH6EwPxcdMf1mlCIeO7bOq4Af20AyI/8SDXMroQr6STZsuQw8VO+v3OzwlkIoWe7Lyif7cWATpJsnnoPrbuvs2luNoJUsKabFbKBYBdtJ/DVlMrp18276xftRyTTuQHVntq3Svuql/biCVbcx9Q2rHBOftEgIe9BWQqtX3aujD1h87U18Mc9JoW/ey51D/XvvH50+eX3/72Ny+/87u/pwc02Gb8ee3vWJcOcUhTtQ1klbreWOfOwpVv+TKoN6Xsi74JMlbcxcsD7o5E2OvRlNtP2pWNzGW4l4cylaHtwxXxsQsDHdeJ2N295HVE99nPmCcdV/A4H7q/0B9BbH1YyFTb2PPrteolk74DKjWdQOhqzhuWU1hLZmUWdUHwOZJ9bs6ry5wcmP6BzzeZfzW/Yrag6LGFbYIZwMrV0o6IfplurOvgYwcZ2U+8lcRpPe8eRmQmLtGgy7UAF7qyW/yer9LT+6p/4uGhDDh8unrauUQiaNyJOetar6um5j7rsHLo6RcqopxuXoG2gYWevyt2YrH9XCcuX0LxW7Qi1nE7dzsc43uvGebL5sreBPM38+lxruHfCuTU01bTiaBe1W/U8TdvIEsBQdV9kw7gJAhJ1TWX/wgWG9IreG25mnZEM/vbPl87lujewXJ+APGthzJ6eNHz0/UxPwF6KtrOM6/iDTtXlJGeDJIr217fP64bOTsyLfjwsXhdD/W8waZfJgl9LK1Y8VUZDw+A+gSZ4mPV0m1BtEJVzen6yh/h8XZ7JmzKbQXxFFuJATnKiLkOQSJV9g/w80nFPJTRfMAEMlZ6jK4J7Vo+kNKcUxxXDfcFa7/bUGK7jwqVMdtlruiy0vz147iVWB+2MdpNnnLJrPM1KtAot8344+jVZX35Wuut9hHmWdZD6wDZspByivRhexQS10LpS6X9AM27QvZeIL4KPq8FkbAufWJvW2Kgfd2iGNjlJUuap6xHsx9QsvCVqOrMRMm0U0393ufLxJ/28kkZIJ5JWleJqc3uuVeYfZPrev5RBPL+pskZgRG6Hpj2fqE2dyzhk9GXalO95xjeQNKtbAOGb9pTbrGGnQtT5SkQOhMZNvoJpAjUZ/qT4xJzddRMz3xYZymuek5A2+brQM4pfflc8a0272w8j2n2pTcdJoaTJ44vIJ47Z+JazzK5OQDuQ8d+2oDlRF83sWDf0L1IFw/1q4mN5nkRSdn0IsI6fVAsijZtnfyrnvAsx8GEtI3x4YTKQnSb+RSR6/rL6Oq3pNZPkh3olI+ERCp/Skjfg7ThhOmbH5XU4T0D/AhwnHXgPk8K0SKSBZX7488eNy6Q8hBFr5S7HlzonR4AvedmMMK42Pu5wML0r3ongI/zNRHdK/UJpnF0aj7qpnugWRe7kfPLMquwCAZrwmNkWQ6xJUR+pYzZnPec4CvntNK6y16DG0zqxEXir2MpJ4l/pGVrJRHr0OiyxplJlwTgocOcyD7RSHzKB4/yx198fPnl7/zq5Ze/+tXLp8+fXj59+qSTsPb66Mi04w7E62RELslc6zv5/GGe+IggJd6HSvTCRrOLz17U+slb3/Y8NjO+jTuaEXuJh1dAr6pnl4+dnsEWngso5hNr87hClkqelPkHdQalfZr4u/4McJbv0qes9jFPiyyTlzjOsuuZW+jp5qkvNO+Q2JOaqB/Clx3okMwRnpi6IDrSK4Xoqx8qQZE/3vGt8q7rpbJYzVepCRtnTEteNYPypD9LIG4uUCAziXhJq33iVda5BiB6VHV8gguzKnr79dPhPlSpcqca13rpxu7yoi4VJe+O6O29SA9iKieJ1HTPfZeNsqe10PqqS2GnriueKkfOdFC+yp/2QtVgtW7HEUlzkb+WSZ5vA/JFMt+knD+KWCm6ElKMOkr2GdqUbbwC9j/7xYkzDqhl/9QeWW9Y81p2Ai9KzLmSR4e0/JeazGBHDt1naLk+EGMl4a9NbrQ16UZLe0OXwXBpVF2xHH3vWmjkHXuPMbCtq96E5bfuBc2bfpGR2CGqc1n+tXDTDM87w5zVc9jnv2MVmeddlyQJZJwkpLExT9f5nXjpdl6yPb9bLkn6fTzbmb0dSbfP4xE59z3n406jnYmzCEseyG/Hp4doVRdXMpWKnnPChGolrD7zu4mvQVKyhZ4SDwtI2GkkZu8BnA9VE512cc/jnxix//PVjJQM4k8qRvSoeC1ZDMSP51uhH6CJXsm5YzPDvKTQ5GG0SxjVpTPmbSB6XlVeY1oJF5cHk6jfJLeQ3oMAybmySopVpKZ3bO/+xh/8/9znYTzBOWgT5m0+VYtw2HQQMzFxCbTLWkDVaNd8pHHKK7O/60Q9Oz+8k07dpGr20iffExWe7cO7x7R79sfPxdVO4gBMDJfO9hBnAC8nE8rYm3qnqm31X0Ika+E8DQT+pMzui9M/OrZtum2Qqk757qtoc0L3+IJtiwta2+OoRVOFO9+JGUi3ctFN6g1nP3W3hMGFsxbau49NMey/Cnz/UBT7sS9izOZZdUhVWXYps9MXvvbH7F4Del9L3u22jVlO+77yyQNeTX+G2bc58UzIWtmI3W0uhaYr3fuacYL0zdPYKnaeFtNfyGV+rXGtl+LpcnJHwpF2q3KD+yjty+U8fFuEAjpnH7+GKYMe9VCW/6KnHJmJp/0DioX2KxIPmPamr9f8TvtIrTa0jNZJ4Yw1tYuli4itLVLpUxa14sGe64yrS4SZWE9/ICREpF91lSHWYa3Oti9IrsugeGd/AFEGXesGtf7OsSWGrVqjf/zHv9Zf8b7//vvqJ3+67l1/EhB5WjhdC8TTxQkuLoIZr4uuc7zTDdC7tL0Ruoy1H04LSMWrNIof2drh3eKux2bK1EK7om3wGnpvAbLspOjNvYqx0JotOkgeIJvx4sLR8jtetQOm3td4CG/xT8Bj/uuq3XWRb9okCu1Wm+scWXp84jKyhKyyTGFs47RHL3CMnG4U7EB1ZSL0X9NasrmmyE9XDvBXW+X1cv+4jk1b26AVUDU28GW3JSqbfzUEe/ZXKtvoKFb8tF8E7OkGi2wJ/Eoruj8F+AU3uutDxwOZe0JirhfzKabeCvoJLHsFjzOJvtDRNJNayfL+C27FI7+mcX7kZl1jVqT9tX4JCZlL0+8GNI9lQFGxyKbXjtmWUf+3Lf2Ft2zoRqh5E6fPaQeEP9Ug3cW8bZsGCz70NaeegHMWcknYGKYvgJ1PSeQGT/3QcbPvyEa9FZ/eV3uKiwJybUNx8ols9rEaV9nrWAJsOD5Dn8psXXwolz0xLTT2NYDMtBFsL90f8t/+oltZ1q9ueIsue0VLW/dE7iplmXBc2mezmCrDDzz60nuwPNuexDx+tA8Sh20XA9Tw5Rvf2slV1/5fMVrFMpcHZUVaNg8gj6TGcuoU9PAIPmT1jeVsjYxzYdGIuQiI5FxNPKu/tN9XufhucaEzGUKn9UMK+wrskWGoUun5D72uOjbrA2zEltZFlXTNVgqaz5Aac56kD4Osqawd6vkqE4DG/GTk5KwQG+4/E/UfmmTKvcB+Al8PTUqc8uk7upPuOUiJcUCnbbbsCw+Blrj7BB3xi47OBsou0T78pB+rpZYvGiMIsh9sv1XueRK7tE6+eCMvHmU7utxribF5YMtp1sguvozdn/L51//gH1YNASesDVtPIeMt6HwrsXg0kdveRBbWegq2EP9Xexavg6uC+Ww8V0R/IjGCWb4D/MjwV9/TXr7LNoE8cjP2uziCZzFMG8EzWbB5XsAAGv0LK3HsfjYPIA/PcjnpO50++S9MTDh0TmQzwzZAnzqZpzn2t6L4Zd/SHK88HpIAbaYUug3aDNWux76Ft1BKyHiTcplNKjRdnFZZLxzA741IVvBlx46ndzh/fLxjaf9pHzVLTdimFm9Jouv6o6T6p8jeYFumEi8u8hVTifCHlFNf66zbD8vjkchKtXjmXmE9j+ldTKAkVrueyYDEK2PP8OTBHFbvIwTmutQ+VCffoHbGlzG6jbtIsjew5tQND8DXRcfpR4err5kvuwXKD/FQLRHJVdmj/ohTT7WmTR8/BzoxvcHE2XarXRWZy/mqYPpF86xy2oCF6kXRKdOn5Fr32JNOpfYVn+oeF7uvbEtf6TCR4/KTE7BQvPTRq31Ve3t6P3Lpd1YiYRPPD58+yT6fkvvIR3+RLTo6aeMDDqKst22gUu+T2Igt1+Hr8IDls1Q7jAfEnm+wLMflCPCDUmi9Pj0MyzewTvshqY4ekrbBfoJdPvX0U4CtPca2B/Cj3xtq2uWCp5B4VK4kG9UJULT3o1+JebXPD87XBZhsqFjz0DnnGD6tMttPCNBbvSqYpy/mOTE2+euhid77oW1b6K12Ll3oORgqyUeVSh7R0GgXNqyOvy0T2zP+gNktqXrnaxG7D+yLus6TVSb5awS2Rz9yoR3bolWuNQytY1C/k6qsOEnYEOWK2Hot7pOnWtMe0H5B9EIbw7DgdXOVW7iRfw29fAX5c/HSJnbCeJFf5myzeSija7F+AcfmMde8Bv0QOPPLsJFrf5Iiu2MIIjPtIFbe5D/zQFz8VweiI0vDXuxoXY1OQIKbvNN36hyliU2RTLe9Dai5LpyI30O87U+6Y0vV9hgF2uR2YsvXzXwlpfvL4az9A9kZ29ku9IAe8HS4FrdO+nnqXbY1XE6bpRZ/HBdniAB4lnoO7KDG8OQTOXyKA3/xOdsGqMfv2Vb6AqbI2GiafkeIV/NOPalhl0LBfe55hb08FLAWBiwfO/Qx597YyPiB6cv2Pe7zE0gawy5Lun2jO+t7LLGy431sj+uit6xt1avtAkVzsxagS35cH8tX26K4+6jiL5psoFj4wnmpkK8goXuZUs1HR/1UepMG0n7tMehrXiDnfsNv1dY6iD6YtNjIPOd3ZrC9z78bslHk1a9tc3765kRkwVv+2J29SDFUik3tbxWT6CaIt+yTIVq5P40DnzaVDbQ1n5Af865k25rt1Dt9EqSc+Ro5+SrMef2zH8o8Ygehmz45HV4bsW1fG6oRQ2VeFFuP6mMDa/K4unDaBHcd8xqQQcwPIk57e4EHlk0Z+2wUVz273f1zF+e3Yj+xeW97KIMM3/NNOf5sZ8udPnkok4kE0JsyqcdfkJ7KQxkd4bcsL5Pcz7LZdIocZK9NZpJPHwtFI0bZaLuP8NwytxeXTPXcV7HswC0h+kP/tlYSaGV9GOuRQpHk9oL0FxdaxO2LW/wmX6gN2f2BHR3NluFKenPCK2tWXrj2R2zvOWqe+21C67P6K6rmbzs+XtfXNnG1BRR/byrL6ESfdGilelpie7wSX4/Crrct9CbCX5jVuC8aeo+yp7XtJzoTu3/fhuWvstsT0uDjC/vy0XW406do6LTaN4G9Lj6gGA/c0T+OwzFMQP8y5MCdD8nVzXTaiK/VlovtngeURIOKrHVUr7cv9Iumfuw94oK9LwGkkGAuShR78Q+iX7QLHeihzCFfcN+bBl/rvt4//PCDvs703Xe/eOG3ZrbaYbdg3qZTUtMUT7c/PqoYW/qhRkQKZ7gT8z+lqT8VsxXdtzZDQsy7XOXscbUXAF2sfGXN14u9Fr5MlvSwLaxPE3kvYX+jrouYyLwB2GO3Ir/0e9WZR77wgXeMc4vGlducGXWFW4IOl7TeHS3vmNlTdW1NXntiziPwZK9y798I0c/IIr697T/WJM4eD50/EoGPizcg27JvZN5vClqWg7a0+cNRim1TOsMWkH3a0cLvxae9H4lG5TzITPtJWhG81VfVfzVfeIWvPuoyUaVZOU8pJulTTz8YFq2j3tSa37qRXe2KTR1Me0DJTD2k+r5JOM+fNWG7UEA3/Lb/xMst3HsGVqZu7HoGznb62kdxVU4/swLTZoMHBjW/1J7Qd6x7bbhuRM487AZbb/owxCoynKy97HcVhWiK/mLDdpizWhPdFl6eS7NnjDs/Z3tch66jaPZk3MUP2gwhNOjfir1rsmqjusbDDj6Z/2pDrwPkZnzU5nV94l3AYdG8nV73THywT2Jnt5ODiobIsem4aDf9CFwuTvXphLi9XwtnXAXbomC2YkCxcolXGT/uCwShpVBibtQFYWMLLu29PJRpXgKDRl+ua6Liad7XW37X3pK91tAnUqhCKzmd2+uFLCPF79AUA4FKBvagMZ7Z1wAxZj9QVjbVN+3PepDxULSWXbGp1nS1p+vx3yyOeJ12p5+gtepgY7wWuphrGar4w4YejsNMPXOiBObs2Of2bjsGqJcO13Nam+hYTPyMz9J15y9dj5nrSkXjSH9xTwUf+/n9ndizJJbMjz0QX+dDGWR5x5dp8F9/KIMsTVvleuGfTyB95ayW+BGwKyMh4bZjkL6MOQbTSTv+Inue1gv+nHMgeolDtLEOsJWHMuDxh35b2R8/amNSvIr9PODUdqZ9xaLYHFR8pkPkvunJOQFYpRtXmOUgOmCWXwNiOTlcce3skkrIrePyGYfj3W1yu66xvBb75J161ZOdx4/LPgkUN4uiMgYePuXYjPz2cbXvry+Ft5GLt+CMKz01L17vPEBz3De2yq9cV/UiA92lYpn28cNHbxhQKlt6lSX8aKkf6kWdxWE1DsxLy9A+Pwm3pLkGEpG7g7Vcov94GJaF6g0+qLEbD2USA4Cmv7wiXOT935ewGbmyVXG4Hvqeo3uMp45xN6YBomebJ05bID5u7RadsYGXBDwfcVYJetGuFx13a/Def7D8lwgXszL/tCVGxhKp12x/C7TgW76W/cqQXf3RdbirDQXR3IiNYru3NmTroD0AvWEbzJsW6/fFEvUhy4qZMYgn/ib6Zr7rnSFHMZZm/ybmRcPkqG+6/QxVRIuy9yD8JBrl0KU3cLFnOfS8H3CiHxfTOradnoeUZb9E2F8/ffpBa5tPzOh71pe5O1GxzVDKCOd579GsV9qGjCKyQJXVn+UTsnmO4Yqi5wQvO13qwsp1lMSinTb1w8UL7k8fjK0Xa8a0lzKXKAG06QuJcLUTX80VfGGz++MKyPbjfnXZfU+fSmvs67xyvbHPEdanzBvgT96SB1VHfn96p5L6ioR1x6q2jQs40NnA5gWOpYMoULUdKs4m8EiEzH9FMezZ1hVQDo9KPr/0mLUeczjnqjpzLWX8rf9AVrKQ1acl6328CMPJWkfIFu+xHwB94ZLkRDEoT6Rd4pfS7u8tGd4qj/zBYCE/qEzbJFi2tCarzNrbN3yvg8j1UjzuQ1EPnw+Weg6p/6rIurosLdhVx7Z1TwuMoRRTbZ349pqQhQ7G+e73CVh7LlmemxiKjCfXxL4et99cI2euMh9brfnbyZrPBegdhQkPcLxnrNT52qjp7eiAWIXh2pKxt40pDsdoWkmInvkPdPOEAWQrs+8nkIDtYRc77Df0XdT2gx0Iz22l7xSTCypFe0FmkDI3fPVx0bcdiCoK1InP45p+eIT0nrQ5VDRzzQCoswZ4SJM/fnKTzqcQFeuQTYzIQ2Yv9VSxDNeDrEXC095UQolb/MolOWy6LbTf/R+orV2NjvRbhrLPG1XnXbnKRY8/EFqNsOdHaPUWioRfquJK9jXUPj50hTbnubgsKcaMmXyeKLF4W3xoJT/hfnT79A9QWme1h32QvALjFW3k4TAWMw756pwxh5/+lF6nYEYj3QLfDJhhitw8GIulr3peseItea7FrCuSsOi+4hCNs2fWNzTNM9Vph2kAz+p3zVF4TkHaCsRrvWSXPuo6jcGu91ORrVfvd//K3/1Hw7yBsjqcRVCTwsZOqY31NLk7ZmJf57mQCzoNWDckSG3v32xs+8mWA7U+v8OBWGxEJkgHTNzRTmx719iMx8lwtgGcNC+se9nXkHhfb1dOvOY9ayIm4Ouitcq7ndaZfwXYgPb4UAadTFB45IHtlR/yeuUrOCeWTWTXHKtq04CfPtqm69ZRtWlC2eLrBMj517CbXiLEQRV/ueHXd39B0WiHxgd7JZh/y+eFZh9yp5KBvWzSyJ79A6Bntqi8Ntc5h7iIsb8TWOzIVZ//EvtO3jjtG8hHh+wm3Ic2VA/I2tS9w+Q9kxN98O7mzByfHcue26Hponn6KfIZe8DJAdv6y/MrWGNJatvaMEUxEuOtbNHCDy31ifAWqCb+KnvFPOJBDx0ODdaFZE6x2zV9xboYKJyxK9lZzaqr8dDBGZ+ro/1Vn7bfgshhg7JeQ5Vx+PD+o/47UvyQa713fyBOnPe96vDR+fL1U+XsNb65xoYhibKV+cNJ3Tres0jMya8vnz/zqZnvvG8Md7enEYgtQ5yJP+ecTbPf9MWESRmnzVe7LzbZE8sONzPUebU96aqNRsrr4qQher13HNvfifSVd+62VzTH475MfORY2v29sX3dgz6fF0O2Tdu6NtoPMXsL7NM2ktC0tpe9A8XPf1pYtkc/XP+I4z6mHx98te5ra1Mqh960gw3Zr3OH4zFdEofePeSg9K4PZWyL85HHiIcytEE/slki72u9UZDvKunrBsWnX6jTf+SzZdRj+xEjdmIIisj4woreOUcWHbkqoy9K09UW8lZTxFcTSw8dZGcM2keKmN/j+RbQ9NwvW4wt7s6YOw/qbFIybkN1nvy9U983v+eI7AxTtMURMyY1BhQl4j5A1Dcpe046lm3E/WfpxEnGdaCrpuWhjL1Fz5gPZTxvVBW2/Q33z9YLEJ26AXGZZyb5B/74Rn+NtkzEzgjTkncOCponih2++yL+gOaILKTHvwWksOk5DDRGBZtt+0zM9pM+XX6rrrU04pjlB9RYZx0kAXRUrgSf04v2zOLpD4U1HqknxgBvtrKxYiDrcnyxXrBPTT1Vb+S5XmNOfeSBbvlQHD0PMJS5gH/klXAQV/JDm+xLNivlOgyce4P38dItN7LVgL73Aw7uH/uw/aw52qBPTsFqORBZAvrxx89lM2Pr60z9e2hsRO4GsQXQ8+/SGXvNt031V8mIaV7aPu0E8or84O1zjUZGfaLxKmHsfyhZnR8hNJ83Nu4eysy+yIO2AM7nz5/VD6q3b/mrHJ18ioYyWLHWBIK0qlZwZeDd+LdktlNi1Q4g+4qpjRTiR3OMa6piQRuXTY6TOmqSL7siUPJ9Ir40Hry0vxryd2DecyjGkpfP7o/MG/oq7Ze/er/7V//uPy7R7QBIuQQT38kHaSiIA0kO+nbmDnFpD+pTyIRtsoDpCLrGsH38cKO6fOC3Y151ch1fx4p56IOQ4dsNE2BfYE7r1za5DInkp8X7hs7YgxaMMFROv8+o3M5UGHxX0gbi8MU99fB80oQ25QB1Fox89BNIeJOfun0XXSbgx4dtBtT8MUO4tgMkVTZEHzb9ET3bcCwSGJqFlpc3dFoemvKegqGDJVMv2S0hU7Yuc9fzC7k+FFu8bJA6bmhzj6Xh7wScbo1jroX5pTbywLFX4GOBA6zDs21kKv43+ds85GIjVi7tPLA37kLNH+JGT/rDp+xiod6m2mZkyPbFV9ph26tNS7Zttxzjk3lqPEZq/SqIFbvKFuLD9hGnL8K0+sRqz7CNOEXROifGrGFR4VV9lpVTrWTJA8UgnpTvha5IDAvlh1iAOT6qHYXIX8b0GZCtt8amSWkL2rbwri7Naw9pOVE6Bnyd8alaYvRVeDoiq1rj0BOwj1zz8MHaXaBYIoqibiqZ0xk/EL21jwBsAngpC8jiy/ujegC2fCR2CJWqzCvthyftyjkBf/nMJ+K+6OJzfmqmp36jbRaRV2LdNpUV4sc+5wVAYP9uY/TvoPikX3tfidlS7DGGyFzHSuxhMv0rn5Ws02W9evMt+CPsJV6kHVYKXHhnJyu0v8v4FuaYLxMD+GXcc6FkaPRk3/FWGvbXuj18gbRJew/8muiXPi2abZsOhz1Nloa9rDfknFQRTfb0br06urz1F4qUONGLvQUFoLdsJNaLzDM4DMG+u1bFxChyHT5XX3J+TIxue8dTdc8ZEufvtrT0214BaVr6ANkzFDsiRZCPyHd2ucjlhe9moqvYZE8GbK+AfRdLumkGHOtMREY267UeypC3nRMzNk8Bz1/bsCfpF9a8JlbRygfql7/+xod1VPfbaBv0v+YsYuLbH9w8lCE2tQnZooDVT4KkXWq7iluxuQ1QtcaXjTEW+G8JsNZyVc++bTeFKjzwrjRuVBNPyBap/mr6yd+A4LgnJF/C4lZ5xmeNRvHgk3wjZzy4ObHs7d6dSLwrsq4njvAd444I+trDSENO4LqSr7gVmT1I92PNim32S7Q8Z2p+lk7iQEJy8ESxz9U/5FVPfNAp60azXpIrls51xFC5+63miVUsYzOFJhYee2qPL9ji9nO3l5Mp3t5/9zEtNOJJPruyzq2Q2i45r7muV0zTYMdUEbuKvkxAiWA7GphtVv/FDbaKJV+8K5/7xcoTSyM84BHhegba1lEpcqWPbdlnXlTONQtcm7Z9733YM9LvAjbbrlU4dvzc74LWBxzls3Kdt0Wrtktn20UGQGdsGNNYgMUQi9e06EbPXF/LQYkfPmFnG1CzZzI/W67qsGYuqOyKJVUQTbYqn/EH616rWOyReWiEXyKMjuWwa3skr3ORrkmRSZiOu5dB2Yucztlym171Snw86uMHvq/t/6HPkzJ9nA254iHjltoAA6GnYaIDiOTEY9Ao/4WwY5TIUV86ryWAoIQvmPoZKHemY04nSqrLjqtlxbCOyt9A9FaZXDXHkBQ6Mu+rn5y7L8WvzIny1DV91jcc/+OrpcWjQC+np2e+E9HpJkcnhxUM2pbPBO2+m5BUyaqfh96CaF0GlCvpwrAneNTSJw6j4pc/Uts/ERL2KvOJC2ITuoyZjPeJC0lPwFtfCaTP2uQtLO8+JN8WbuNulGTLW9caOVqXxDQ5U713Up1X8v3ihA+f4DW1DngOXjFvnugzPZUnFugkcYqms/pMN1g+S79E2uwj2oRlPDM9F9h3+qOXEVPZdaBYw6dMHn7XA8mogId6VSXNSFn1YJZvYD/Hi1hmsmDbqg5hLKictumrpCdYIrFHyoQomF/9d9ho9oNLAA15cp8HOuaCeGc629Y0gflCvRJ/0eFcEpt+mELsaQUoAnwVKVNo/iwrcUHiBzLAnpirzEn7sBJjm7pBWd1UifnNv8/+7vvvJP6b3/7m5fMXHr7az371Cbji9euE5bG9UlHwEd6W2X37iE1DOjIcnfIqlAB2wDJVefyf9bW+Maw8So2m53xxPQcgPvUpY9f7g+x32fLm3yW9NG4u81a2dKt+zOM7uE0e8xOYUd+0vexjmPSxhZJMsEzZQxcd6Y3cfOukDRdQhV3xS+5EN0YcHSC8LVmn7YpUB8ZKNyAQCu2SDDHNM72AZVqkUPWOcZlLmdRGsg/OVMf1ApiBHJ/yC23WJUjyxetD+oBO5eo7hOOlUIRLbNAmooADyqp67TtHx/WZKjoEVZrH7IEZw9Of6WXhYepJy0WhyiUbOx47jE+ZgXakPkav5hxfxSLvgMQH2FK1kuwmj5ElW3JWrtQBD16yOZ1zwwdi26kFBvYc2DzH1koq02za7WTRjnMbt1yVksLyetrl0JVGMTGsvNO3ELnMlDO1uee2EIiQdA7A7iKgrHod9N8A+USbbECE7oL7zKOneiWLhUa/bP6Eoij9RIMcZQ3rUqgC/UmJrA77YQIH8n4QJLpXjTVc59zI0VoblrHU5QFFJaqKu6rzutNSj7aoO9UrzFLzXrRBjERzQrqRr6S9fCWI9qljZO5eitnJggdKXTGM9koyevhD90Z1QQpjjXSeF2V4/tQKa7W/PVD0+LXcgZJdcbjicvcBZZ/nKJe8Xdm/dAxZHuZPT9zLsZcgn69XyR6ofBWxKYYkaxryFagqo1OJsXJMLZck+dTb/5GnbPvEVD3SD/Fs0wFKtvpsJerWRtD7oMqE5bGbSYyGaP/Hf/P6mzJx8C0gw0kwYJ8EZJtaKBl9/BVOMfyQgKpp8cUxDSkNHYtZDfLmfgct41LBxghlgQbmF6rBfbvwZcA9zUTHnRdf7sz9NGxrXcqdT7+bf9+mE1M3vifCzacRJqzqPubiz7ZSR940yxHRF8dch3WRCh9S+9XYHDE8g/0dKBr9pkVbL0WkBypb1htco8iyUz6JAddaHG2bzUBCzIaiyWrrzwtteJlGM3xs+i/JV3qAPTPchy4VSRexYMQiuWmk+jdV/JeOfggVW0XKGBRDIgF9nP4OkJBU2Ym/q1aj1ZZM5dhKHczuDSYfI3w03iO/eYlpyn7teTxlKE8Z/1eSu1giV3b7I5zaSLfqI8IsO4Rz+nOMngtg+6p2a66UfIXsm5ArkEQ++5o0h22ADerhyT9FpS13ItsemPaAYzZ2aSMnyQ0a7lJsTRunfaH4d7bvicZdzPFz5y8UVauCDDSqyJxxxcZJT33SGRPWumiV4CipzHqSwyJsm7bvvxpJrvU2TLOc9WbMggoeY2ydmBef2GIt//a3v9U85qP28agYyF1TYo1pRso/scBLnZzjiLtjlZ/GbFPoagPKVV9zh/UFyTVhyhuPMSATe9MvEE+k6G/oaw+FuQczNro8Qa91Yj+5aPWip7f9K6CTvJ4Tq3WE4hWxK1XVxt/jCo9a+9Rajyx2VfCcmYCTmPGqr0+3rcAqHByfywb2zNkxBK4/0qSj83b/NsMJ8ctqySryq4kHzDbJI+fhtrH9WYY6ZypqU+8K9Fxa6wCNIS5dxXcTv+gGD1xXhTi6mL5KDp7Fs+iVUeY6gWuNxLb2dfnFx25vYD+liwQ2qupeeASqNu3zTexzhAxt2S+C5v5AziUg+ZuAbL1zDRWH6c1cS/2ouUMMxOrrHHIlixj9p/p9DVaWOnZy3Pkvzd0W8cfvK3FEtiOI3rbj6xnT4OuoMrAP5uK+7vFXOhIPNNsyNj2k6Bk97lWCfmE9ga/sHAvItX2uGa7+XT9xjQFbzu/8m2eB1ebOzTLPfbMNabwP31e+CkXbe9iO+zlmDPGZcrDjK1qTl1yXNadrHvFiyqBOVNyM5p8FeNe+7gfiiG/uhHm8rc+DBEqMkcan7b4FaluXgdpUhG7aQmTSfthTL+cNv3r98Gr5/PFBIzIVC+lHoP4LH3uI975lErQtL0io/aDffN/3KArVwcUXSf7MDw8aewNtohybuXeJNfoaOmTrVuLddoQS5ryS6+u1p/RNx4wXXMocSpy2o6UHRkuPdD0vJ+bso1UTHwnON/KFILTQFU7bxEvZnP11AklrAktSx6f+02jHc9rAdzThsbdxjoscHFR973nVffev/Vt/eKFIxJF/EwqnG8vEmnqr82BYUFVOALD0EEGjXmFKrQ5aj0WrQNWdRdIJVfzKqjx9qDvLBjR1OuYasZk5Ac52OUb0XScbJi5ANv7ti5PcXjh3kPWhJ1rLrodTTyA/5K5esPyVzN7a9glt+gtcDb311eGmQdZDGbHcPsBCgLfo6FQl7ZpYcTUWvw1ER4u2XliDvuNSETcbVQ9vLlAOuijRhUf1Qhbs0NVJvvK2XOPFMbW3A3/eEPaitz+xizdtjgCqr5jiiQF5Hsys/6YgW9Wfc5IWRDsQCeXlj/zqF72qT/cF9/UV5ziBsw35WpyR8paxeMXR8xh9tacS5SQQf9TZzLJugGUYw5KhiKjVXod8dbnQrkTzCWEbwV9iW5jxVUwgfYWUHgB0nJGTT+okaJXUXuIXveVuMJf78quD45LlGD/snDd/4I72c6A+USCPeMe8hF8g5hVjQe0+Ylg3PaTmhfbWeNGL7rSvPhqxAGxGPhcMxLdvLozEqlexbAYae1u3S6RHH1xMIuH6nrdBPGEb4zkPkr58+fHl0+cfXn7xi4+KD5++8CmZzrPS429TOs5KZGZHxqAWX6p3Thse+r1uctgvTx1bsexbsXVLU8Vpr4H/Smd/rn5qOlg85cTIeds0//jwNb7IxwbHbB/gcfyts8Y5aDsSUOZzuj5Zl/jQq37TDS31onuE3r987v0holvG/nwja2x6YqkcGrniuMYsmTKc89vZpgAZZG3jHqstA/JIW2ternWLjRalrNZV7rl7B4StsMYrBgSNduNx7WAbPvFxpkYz7UjMqa/2FT0eThkh/DpAVjs0ppDqtXRa6IBteQ5adl9Dxk9skEMjmfTOD5ca9ElkQJu5ILwN7GGb8o4XLP+quKDWQqi6erNkYtI3hmZqxulNHVLPL86VEhl6RdttE6Xq4yuZOr+qVKntAYqtZyR3O1b8Utl69oNP7+HUeSgz2w6ufrHD2lDxAtnTiwfD+Db9NdQtk3LHEvuOOwjdsV/l7uA4OIfMPnmO2LHoth0732rG1t/yKlflSYgLuw3ScrGAvmKo8jdMrPm+LOhkiB5jCR8aZGLavxUq3yQC7d11gn1V86PmHzqah7LRsXX+ZkRWNqra9xWqdFacLjvHfvbJwD5pr+clVfoADaeKVQ8Xr0is8DG/fiKl6LDyUIa4nu69paN2J/YFWXURe8p8XlNbigCV/VbMAmT9zmZMJZ7DNv2PLVsdmFV0a6zSbzlv6T6IxlHW4Tpm6qthCD1/mMN6fnhBmeRzIg9F6B+u0cz0Gkae3/uhzb5+K1+8oBfffwqrNtdr7ylXOLZKzdeDQJQ7ROzRRnMZx2KKjx/m7LYr34wlys1bMd/g3b/2b/9jt3YgHRp0HBfQMRPIZGN9QBtw1rarQlepqsYRaNUr7fbQ8Mqk4obP0PTzckeswOKmT642jcrVPjqvB8dgwKCZ/9AHJR86ZdKcKBvwUnJCKpPTi0gU2di4tg08i2HpVXkPPW2Jvcf4gyudWPPjW9gtXsWHiOtMIG8Q++OB/nhYYpm4tmf4Ip/ylfNSb0vnebzFWrxsQKrWwXXT2BgV15KZNjve6iz8pg6Ys4xN9O4Qf9iLD28gpOexS62SfVlX3/HmRZ/Dq1c2iQ2o13jWM5JSir8Hv75DWmA9+TvlTWik7Qbxn7aqryqm0C1uHcrQLF6225Tltt1pL/TQJs9l5kb1gYvOJ2J20svmcHeBN9rTiDFjSRyLljGR7aIhI84G9KwX1XVk47fNADnqGke9iyeTljFPgtf8BtMuqJnuuOpAhGgq0qvYiuE1qJ1PHM/phBlEg9P2vGCBGl7ouWn7FtBbdqdO2VGshfA9WoS/fSMzT4hLr+2qn4bG8gUh7iwucPLMxb8u8mVjI2VRi7fssm9KCb/so19ePnz88PKR/VZSltQRsVZEdvFaLO0Ws8qK2YKrX7OHMWYtLaTFa47yMuEGm/Fc5grPEZ8j5rk/7Vl9T7kSI0P+EGMJaC9uwbTLsuf+WLKcT9Mvd2ifoEMQxm8ECkhlNtB/+jfk1Sj3eQnjpujuc4RauvYr/eZAx2AftMMOyOdDmQSQqLB/aQO6zQPoI+O5l/2mZRtWvc6HW8RHI7VcD+Xcp3galEi0kTjy1+nTUtzu8SJmFRVXswtjTTamrLISVluKGD9u90Hvgx6aQ6MeR80TKbo6RACVxC3hC6xT/Hp5DqBfr6WPP9NtB57p38ZjH3R0bcP+bb7b1bnYObQsUEuRE5lD4qmi9A1Ismeja2+PiMdeFhSDjLQsYB9fD2V0LFAoEaRCw4JVTU0s6as7mE67fdMHLj9+WiTJJGjxKD+zid+i12I3+05mQ37VWYl5y+89bdAd0Kon5hOHeGHbvUPsbNnMASP2bu2UoPRLKHFx1HmhyNpH6oW57QeKoXlELhPbPiXzNg2Kjs4UV8qBTLyvfYsluvZvrynZ74cyKK54dPSV9T3cHzmvXjADaLsXDPn4A1BTm/2W5vpa0jFKjfyIkF/cQzd9DJhOCmOfCE3oMlTJhkTePhgzqr4fFluY+7NQ/PzhkPK6R1uL27HSBp2r2gc9jGmH43O37vHm+uOcp9KG+2CvS8Ox4mfVspeUg/SpHDZEKfp84CQbdUAMP+hx/nS/Zs5UOTpV5uWYmt8PVl0fD2WKx5yhP5c+aBsbxOhxDKAolW6w/fEPWFpftnrMClxH0O96+FIkdPgnMgBd0rTTrl38P/0/r5+UgXENFHmsdqUxgwSaBzg46DbIymyvJajS2gRVaQOeFIqT1JkawasqzilUR0vfNhJPGhzskrEu2FectM4Dq4kbtK+FirfdSvXSoQ3q5rmu/CryFNiLXh72vAW5GKLv7nDGOAGLGxu5rQp/WZlW0pdul4PjZp1AZ/vDj8yEZLCR8gOgbV1vgj8BmK/Mv62DjRFD/InuzQfS5fun2gC9QTi+3QNZnLpZh1d2KF/a2lk2UhystpCqSD0b3tev/q2JfUHc/qqOD0ew/zXcw0bcSDwXtD68S4xtGyxaAekmSyb2HEfK0YngBvOU7zHH9jPQ79iI3JSnbPtXO5TV19U/iXnyT5wy1EML4GWcSWw506b7g11l61026CIjjhwFNPERe7Ek7fgu+uVEUJg+QeI84w3WibeBNutW5cMWuKdxuPrJzdiJzLnwfbJ0r+z9pkbsiDe8yE4sXqc7WMT9SJq+ymgEnvdT82f7kVWcRYOM9aVfuW466/WsH/VvgMPSOaowZC8xDmjPqDyR8pWmz58/v/zyV7/qk3M4lWccypasLZvEWhLiW8ZrSUXhx6879tXvVc1sVNuKiAyxioqQdKrQtjozHzmrL9sbZbHnEaC0dNt+2FNTfTkDv8G59z/63pAv8WPzusaCaeNb8wa+LuRuTcVOtZ9+rkZKr0OIbfp4zonQdxzOfcHp85F59M92PON+Biy7xxNL6xCPuJu/eID4K0Pn4YGMqyiuGJDRBTQ02QvKbw+Z2ix73q95uX1to9fOrpcj5Nrf5TwnVh1k8qonyD5saC71+2FPCtC/2JAe/i0vTstov25ZjtGSPyqlovNIxWza44Sx2bYdW3UjGsTvHRRD8aN3yqZ2bU+jaCGPZSrEjrJbVRPTh+fepl4/bJ5Aw+dYjz3XCL7esuJtzAeIc7lBvuuJh6vUmMFPbt5cJ+/+y379BmxRz4Fgr8kr/Q5z/eo+o4Je7Si8pe0T57hPYEn7ZRXUX+Ub8dUPOvT8rCiuV/ZXqK9aj7Jj7/Nm08x2HySu6FmXGOSykPnrTyrxR0fImo9F55MyX+ENW4pTuh0ncsq2jyVrJwuhV69btkqhPKLsl3zahimK2b9UCeMAfpJA1rN86rxh2xP7ZyXI3Q4s45/c3LYH5fQ77LlHrP8ox5s5AL9exVeszaZ9vp6GEkscWKP9UKZ/7Jf9T/FFufH6coqwfSOaayBguzru+uyrbg+RTbLrJmhPgdZ7L4JiVTHa1QMq+R+qoK1M7aO2xigxxm8LMvs2zbZAyuRo5nzF6a9VFQT9zH4HP3/QsO7+FCWZtOugvqp08fWv/73joUwhQQVTIXiQqaSBPOhsjFf1Potn8RWs0x0M6iQHZU9oArecZemWnmjiO8bNb0jdNh54gmOAynCoQzsIyS/rBWJqffLpL/3jHBnLrepPRPzc9fuE5FrGOpSvOrF1wmTz3Ab6vHJRNk59/dZICaX9prkP7uKVDOktbSnEBnWddL6BLA5+GFoLrluw48GOSBebolFXm6stppbO/uvmOslKLtilCf37ZQol6zgsSV9RVzz1ykMZYhG9kk6C+Gg/b3koA3JBHSxZ+TLfcbmNIP0c6GQEyOO0EFPI340rEK/buuw8gdrWMmcM2N9rfcv6JFIniPign96IjD92ZvyLViGccRSlaNDtZ15k2YTtnHr076Lht3MAPfFPTBszvseYina0G4l9unsd2Fs2b28eyvd2L+w1ZQZ9hRy1Oc7ZK4PwIjsR3mMEGxaxHC3enro87F9QVWhr/o8YwZIvMmM19SN59js1SzFfVKhi6XYx8t+a9yAXzz98+qF8c9lQr7qR4NMHRZBMYtJ49XiLVOkS77En5mt/6CEnSepqgZFSlhhy3CypDU2bY0mb1hyYdNYjCmOt3o3nihDRLp79+wzn2jvbe2K14/WZVTLXtpxI/+nitE0hPsPmYgsZyTadcnRV7+uIE45xgz0huuZh47U23ADdyhITNp6iWGcMIGv8cu7obuLcwf5L3fP20YMeCtYr5zDLM0uIaY6dy4kBGe2L7WzKui/tLfIrPiD7bQvZyinLL+0p8tlW1S60+DB2H1aZNlROm6BkPNXb9Y6fxHT6mph2wfJB3CNfMlVV37UvAM9ilmWtUtI6HbYXRKdg+eByPuv8x8t/fXodidWh3fgtQD3btPQKt/He4PHrRMzF7sthgnnDzeRlLMqdfB5xvIasZ4xP+d1nT/p6YPav1gMhdH3iLfEA2oBN2ngXR3LL2ZP26C4HltuxnUAeGclhq2jan+BdWhC/LquNoHWAr3WoYQ++dQClolYk22basOF9MTYT2wQ2WCETkquccyfr4rw2cZ8kkVVecrEN3zLY53C1f4f1ExTYqfmnvaft7Jjd76Elzf7Frf8Qv+M5Abm40qNtp9yOHcHat+AXDeo1nkegw79IRy5JPmxyYa+RR2R+Mub4QlR5+13jgX2X5CdIibkx6YB67OhY7PR35qCsRk/+kUx7RPom0E6cZ38lJtmi0OzL7onf9q3+UHnramVU+bQdhPfuX/971x/6vUOMTkh50D0kiqPoXSnEeAJ5lx8VY8SHoEscTZd4yahZ9daTVUgwbEpfX7I/dz68+AHQ0mmTZ7cM476AqtbIliYjDrYZYdpVSSK2qQmh2h5UQ0IL6a/YmjZnX74FS7fb4hA4uB8mqJvkMdt9ZRoQTdWrLrjaqxPgESp8h3EwCvZz5T+2tWT6pDpt6Ekr+l3frN3jiq3ePJRhIVjG/PiRzFLmZILFWDUkU3jXFwNA+pUUR+oTIzbK8yJJkq3vzBerX3mC23rZYPWR+dYVnZtnlArzYhWriYANaZ+ojctJsLIRnTRlX/HFyoYvIuITzS1D3NZdIgeYO9uXfWzoZFXYN1AGZWzb/vadPHyQGEDyb+FOVyfDKvp7zXd23M60Jz1uUy6fQPbO0vRvbKnruAL6AfqjpZNGXzEjRYdVetvHjQ2JceBCoHVOlH5MRF9t513V9MNs6XWvs1mtY6mdPOvNGbv8zNg7z74cUIv8OnHqWMAf8ddLMr2XnLFav6TQrzd1r+xCZ4kFXZ34a41lLeyzSYuj3zFtUJ+0anHJKBbelMW2TXK+O01taSGgOPAPNbKwjnnTD9qyflXDD7ro1RsL6TtZ674ITX3XNGlWdvKAfHBOLlZoVdMRom+a6P6OEZm2S4pOkHr4J0x7pAN0o+OMlmdvvwI3N+Y3mimbyruuI+yqd2W1u0jLP3WVKPtiG5vmGjtW8r4oR6bpYO7nZ1+BKSuk3rL3e0q1qc9fS76w7O/AN6ClHjHOX5VPMbAfCvY5klfv91uYgnYs7w8F/NMHd7E7Nntb/bbWdI009qsg3tL3Kk27zr5S7UKTtIsL1D1PLdrndIoDtI/9ZF07IvMw74h9x9OmN5q89rLwmg6mfZFLlnmHTsQks5SNa405gMjS0FHjpNpV+hmW/8rUJ+1T+6pKxmkN32irDaps3SskKDg2rwX1bcvrP7JSdoNEA9h1P4RgWkzO6441Hgd6yTdcccx7TU6UxS5txDZH7UM7hFfxPLauY6d41NwWj2EisBTjUBTFfNoBux125xaor0tc/Qy5aeenm7K++e+5IDfDmaPY+8CnSgX0WDt8GqZqHQ6SJCKR1j5IyFrFbZKRSuWRkU/TOULTfkqdva74sw9Uli7z0F7c3tKQAa9n4PaQDHt0SUWpfDW9Jg0knQtaR5SWM9zvmHdX2bfjSz/Dg66SVNeeHVSF0PXjt6XrPsCu9UPT3GCsmo/jtC2QLHklSaFHXoikZK5qxxq5IutE8yS+C7bcMeqwe3QiNM4yaZPtWD80BCHD4+E5/lgT2hMzZ7s9HNGTLgRo6LUpaE0WWlvy1zYYiSHq4JSyGgfbsMrWm7ZjbwLSu//Lv/P4UOau204DMjxIDFgcXiXx0kVhn3y1AMlbxwPrDVY3Hh28kcE2jbKXxtXb1ICzNa5AD3Mavnp7CXAq2DFFM1ugSPSDCpHZOe3XxUv3w5QjmQ9B7wti4624yLvzimjfvjC92pvyyAShJ2bSiv8GuejsZtwi1sNnA9eimX47D05/qhPPKLMIq1D2y45iZE5IoG5sum+Xd7dJaDupT1+UIYeUOWj61mcupn5nB4rnLfG5DCKBjj7WxqZZ1NgnxQ45pfnjYMsHsi4tKI6TmNmKLXTrnb92ilZsTY+C/LvokyxCoORYW0FixJxFOLSRGyB34a8TfNnVRYV55NjmhNrn+MX7FhzP67Lqn84ja1q1W/WtTzVts6x5cREeOP2qVqz4C6hP34zNtb5tTd0H+0edUxcU/u1y9F7TX9BDmea3TPUiB53QYsP6PTfq8L72YskdOE/2SORibcYzsWd2/NzLru/qBlVNDCtOyswtFXh33w5d6iTdADbUMtSKnnVqiwXN1YLMoFu8dWGO7LDNK4upAU039ZAxRZ9jp6uCCu9fvnz+oh+roz2/+MUvpCs27ZPji5ZokdnwfqUf6lPN8o6DllafyFxrukGSUfmA27zpskHfDTrn5lxMYnTdaBcNGark0ovvub8U1hi2TeZNaEF4Vep8Y48Jcsw5bgjwQzsJwFqyqBji/rr+oI2q5PWNNYiD7mK1yRb72HIDuaYJ4CMx20Lx8aEM42VdhxkPGw++aHeR1G+Vpq0J2S0ectdrKuuedjc2HRu4QXRGxlxASuPbmGMjaB7bVm42sKHzEkTFMPTjQf5KmveI0Rffm+d5J1I0i2xekCJ8jwg6ltYqaV9KEDEIkWJlLjWKzt63zvE9/9FM7IpNelMznnefn3MecXPaRueJEdBr0VrxTjRt0j3OlNzPe5/4NmaMlPDpa0zWiudxgOdU0dvzi+T6WzB/U0ZWS11/0MWmKBzsaJbx0U2TLGBu7fPSMTcbos7Yyp7jHrSBPV+3P7WtVHxO8hgQrUoJ7waWtOwzJDRJtu1xEDIO9308Pn3dcmR5+LLH8LThnPYiwr9WJ3f7B69yX+Onf5kjPifFlixX0dtBWu0jwVnqOj4eN+9d8Fu6sLWhXx7K1MvStpimWGPP1+bqqGzFtNHc1Qaw+3nbWX3KAdllyO0RSTT7uLML9jhMyIM+hKDfKKHWcjkP0+86h2pcZjuqJIctp+LV5wlsI9Pb40I39xYZd8+THi9sVNmhmuaSMc2nrL0tcui2dH4bhnH2tWHHSLkNsu487jVvyCRXhRgHtW+1eaPVQyJfdhvEkJiQKK5Lopl+ka9y6lvPOOsn4L/7v/49fuh3G/QFmJl0MJ2toOTczrbh7cCBum5Jg7LkSQo0mxn9UzROqL3BR1+NIi/RId05Dx34Coh98BglcMzWBT5xdmXgGn8JEFoJ7nbuhRuw1NHLpxqmL4ua5slpnhnbTuSW3wGL1oFYVMFW029wiQ9z4xMeYPLT3m/RLjafAAkuZtL+E7EL7vwBUYs3tU9bu15yXY5PjZHs+eKAIicLU5CXuORN41DHjuG094gxpyohs6Xwlw0IamwxZzxHU45tsnZdsMwlBpUsh715QbLi67Y8RfP9HwcM6dZ7P5SpxDxvk9OmTn4INea6ed5PG6y1SFjUfSaLnDBF3L5zkQRsX6WLH+jBM//fiis2Ipf6eYKBDy8uqaOy9XRU+fSZk9fWdzvmg4D9L0Qf9Z8hcjuG1pd9fkzsi/p9Aslb+yL1vOU1Bjg3OYAZ4ZFzmTd/oAxu21A0qHkoSYrcCajhnO0KoJ43j+CU181SdItF3OwCl9iafhcPUpFd/RjbRTev6pWpX8bNJcAuIrFMnff6WLOwb94il/2D/NOnzy+//s1vXn7x8b0ezBDnah/GApmmDj91YNn8y+Rc1ETXcZcs7RElGoZoxZNOx5kcJJ7dH0YeKmAfI96H7SvY0ns8pVNyIKJEFn3VJbu5b4UeEIx95cRdO+TmcHF5KJMwCop9EKTatrZo+SAVPXvi9CcbRfeNm+t8sgiRS790eWLaAT7HWFRzKpXmBXu+tc2Su1q6YuqW1tJL/6m2TEGrfPS7b5AgNqHWAyYkx6EY6se2YVwqsscNv88T+ODPBJbJfiVT2FL7ljMd5ccCJk22yhQsm/ah8zkPN0PjUMXVd43VF527XVVGQ0p1mDqqYsh+sv8uu1dR57LpHDkl7BRtiNtel4OTZj9QrHnqv4YVY0FWSj7XXVxbTH1K1K3imCd/2noGSVweyhhc26gPsFE2Y9X+rnZni+DPGDRbupr9St5OG7SR+xOEp8FC1ojimef5sY/NTp7n2z8RymZ5dJsIarSL4tGEgcf+BNkbgr325Yj3A+xytzPXcuqLEcCkA9QWV0bcBvgX3og1NliPmHG7aX+tU2jFmz7nOE86MG/PV/jyrerWu8Odj3Wer7rGRK8CdsUAZ//e+4n9Oz5jhGXOoSuOKiPpNjiX6vnpJORiEzleYT4B8rJ3kSvaY2gLsRlfZ/01TC+Jj/H2efFqrxab46siHNMtE1ei9Dlic6tcBdvjuQa8D8Wjfzy/JKPjxDGHZcwWTdr33bOtD3EP3NGm/Lv/27/zR1UvAidOke0yFxR6MqeFWtySuzgjSbeNWkEn5UwgTUlEkKXY+ifcOaSWI1WdhyEyvehU9o0nzmPb+bTPRDVvIvJApdZLaDx9/Dp+QBEh2sOJSP4hlU74s03Qw5t0gL6xeWuilA8mJEdPA2xZ7mIFecmdqD5/iM3twkfafMYEHmnWew137c+FOvoxGb/g9EOfhjLlwJKVzLyhdXRFEM2L17Kesx4n1Sue1ZLh6x7Fb4Ezlsn7KchXZHbsNnLNifn0Z6w+KP1IYGvRJ1rmlnfgTiZ9+BrQIymWo4+83mu1Kw5FYlnJvXv5si5ilBXP9tIe5ig6r8O2pBv3VdkXuDoWLysosN6Ex+Yqhz5zBritzk9MWsbWn4KyjRORCaxPnI/2cwpnDvtHaIGPP1b/rvGPXmxXHTrU2IzX0KHkImz75QQ1bFSWE9QFRYMaWc2XZWPDvqBbbvsxzr54hqkXndBcp/+2rVwMn9YVTyV4Khdt2tMZirw7fkZrf2Uzk02TdEp0P6w4qiz2dV5FQ1J1IEr7FVmfePr86bNuAD58+OBzboF5HF0XUC5dDPUncKDrvz9AqrrFLKPQ6oA3jmbCT95z6QD9o/XcZSDbLbvVJaE3F8/oMHfS14HjwmYTCsjITsuRuZupq7BsTFuvY8coYLMyhalC2xoiJ/YNv21lP9BNqEqFKnT0Hv9C/OJLLmrt6uP8Bz9Y/VqJ+45wQ7/DaQOt0Nac0RFUiYrM2eayXTqnpYXi5etnGqOxX1i9DkM/48gDYtagzrkISuwSzRXIDD6/5ZYqel++fn757uMHzSs8eC8kHtuecIyljL6CdL/oN3GIr5JNo8u6sa3LdaTM2k9MGYx7+wU2bz4BN/my4mE2/Qr3JZg36Zc2bbLakDztADo2D8BXtRi6Hqqi+k1mY/gKfROIQrGrp6bbQuYVPlWtnLlMjkWusbDv6yv/VVriaK7QVp8VKKsdXQZp3y1uHsp87T84rX4o/dPCWVf7a2NBxzE7fp/7vSeJpovk1mn7Mba8VJaYc+1AH+jTCujA59Vjy16CLY3PGG+g1sHDVfph+bVHxVzlkA1XZLNjYBRkIXZu4U/KIDLtZX0H88dr61jJbbgifopXbfQfBIiz136VHYrlHGvmcPxt3gZ85wb7AGvVcbov3Wbgvikd6W1ebNqfbUHLOQ2bOU/dA14XG7JZRN1jyE7udYo313L1x/w0y7my3gK3BT3H4TiL9o7/8oRE+23/aceYwhtFY94LyxblbkfqA5iF7rGC7/ETr1q0NJCRDfOCadN6u69st/hV9SyPzBV7nsx7fegfe81Q0dtWsFHv+J73wuLhFxH5qvtJeJc1YT00T5iXOV2oalnrigEr7Qkv9cC75RWPlN4bAEyca/LzSpCV0RAmvJxI0CwgnSZYpwZbtYEi66lX69tPG1lZFzTo/MXTC2iON3XRW5/EhnhN/mHQnZ7JoN9GWcx1UfGuNiQebVB+XwP3oS6KP9bZ60MF8ZFEuVJdK5hW5fclw3/+0X//Sb1skCNrXrkp+fh06smscsVUabar3oLK5EnNfxM0bi6yMNfibMBzQs6C237S64juGdObY3yCpV2FvTl0vyymLw74mCTz0/+GrBs8sMT/CYM+YK6lTzMn0zehvwpkugjUuqnTNiA9tvwK+FOG9ejX26H4mdAFR+aUTZSaxyA0x8r8VqoXN7ls5uIydyQBtr3nqY7K8MFeUXO61pp/q8p5+nWmb8HzeOdgqlHO/nHajVzyZ7Dt9LacdfkOs19ugP8xt+Kc40kDpsGnf/Dr/tKYZF6SS+4myUqhykpPYHnPhT9r0AzivcPq69e6GIh/b+Psg2fG4NjCMztJtqM+7nlL+vDh3ct3338sydrDvnyqfexTnS8/225M2kAlVbracdUNExcY799/rHNOpaq///FDUbjo+FipH/SUaFZ79qEVU4+/7RHfADRl0C8cIb0STmxuyiyZL6zutLxTkwqhrXP1N4EcbXDC6dJTuduMvU5b4HVMvfSdbC5+yiVDGfmV7xSsptcchbo5xt4nCpnLrmydsse4zpsAIF9IJG94PQy7N0CXh0n+d95bW3mrap+gL7o9y18BH9z8kCvVDYtyeAiULLal2/rQOY/rGpNrMbURW0lIbFlVBWimk+OFr/HlOmeJLUTWNj3+TQBVTl+6Tc4T50Q+GTTbGEi3UwIWX2WJPIecdmrYFoVOggvLz6KHptKqL9Bu8iZ5ZA5IP3t4CUa/i/DcT2Vr8AzHE/pdmdoS/5lQv3d5QvSRvtXfhNbhPaIDDVv2GuoD7QNNAF2OzbDUZq2XzVtMsIiPcN/tZNEp6zK96v0t4/aI2RUZi2fQtQ5/IGCNCBftToXqE4foOqOSbloaxYPucr2zd1RaMassQ1uu6voxfGH6N0rDeatcEeLOGS+E+cPHbT9hSKnrryBzIfdVeThPTGvudf0K6o9pt50EKld106ZdaE/Hr0XwjQzt1h97mK/9ssDWX7YqTzGewHKbdmnu2/49rvSMs31XQjevorOfUD71dH7THNg8lZhDQ3Zz+QM+9xaDO2KUXOIWuXliPKbIOn6fu9SXfDODGDKXb1Ccy+utWJ+U8UOCm4kKdKIEZfpJAMEauxLLad0T1vbRjo1MMI5QdDLnZFcV6XGyK1m+Q+YYRUVReqqrs1S9gaQfsCc2qI5WBDuWXOjnUzb4UWxcRJNDg0/qOhTM8p0+1OUCIfVpFmrlOpkTd2UF9Y2Esef+z4NXbjCt1wRBRqXnGNjwKOxPyjxABknt9Anm2F59PgdyHoer7eg7czky4alPVbr6FgbvNaClB34ljIksnrcisUiXV+sqtkquUxZ54S0+eODwDL4IhV+zr0ydf0kBiU2IP2LShqiiyZVfZG9w2kIt/QbmzS2y0xp1To6aq6ZIj752Tnv6o8UtwUa65QtV5nFlV3yc/Ddh70+fyx92esVU6o6onDVBHwW4OV1xQ5+/CkWPdmRc1QeSsaLJbMrel96KafMEVk5Lel4i+OaGIKxf7dJe4pjYR2YbJy79imznBIOlWde4d3zSa3mNJfSqE4cigNY+NX+1l5kOpt3o/Ulx9j8wjfgqluWbPqn5UPVL+w+cHHZ/gblQujNmyvwbw9W+G7uKpPkLnCcmhtpqj44GNGyQf/n82f2NX/p62Wb8i9YR20od51zENvLtA2iNUuDcU/T4Yn2y76S98bI0i84YrzhEKl0bW3aoktBX3JSbjg1nlujZsmTIHRN09gfqrMkekwJygW/au/IGIG/9q40J2RtGucgKmE+56HIbNuhXHgCYSru3XjElr7XVetG/2Gm+vsbdUF8XjVfV3Ecw0FNbKlexylJnHNiHx3hVou7273PFHc7+wKjmRuvr5lt+C9Bc0BFZ+auS/iDS+wHy9ulYFac5ap9uDkrAPpw8P5GgTv5Vay9tXAaC4vmGkdQ2AsSrTlr9AZl+rjfztCIo+piR+JKiSIJsigWv9PhEQBXjSna7zfq0SCGyHO3TMcz4JNFyOu9XMXoXuabZIUKu6o8aXZnyG9eY3KyWa/lYUK36UXZapE3veiF+WA/qO9UsQrfex/GI62/FGLJVbWX+BjxkPpFPygD65uGTMlXhE7lrDCpn/s7Q4Oxzf9W0tzE/8P2kDdNPCqW6/Ojg8rf6QXtKyp1nz5njHZ5L1dbwoBRp+mE8JNck1u1jHH4QmvQMuSaSCAdikT/mPuO+4zCKcpk/HK7zHZqpFWvd0E4gR7LV2L5Ctoq1fRtz76JNEiuRvQ+OuRbVknFspBND6BtgFTCWug4qe9rTSM0P7MltBMiBGVvGIzJgxhj+F42N93u3177Dl/eKiZfaT73lLGM5YMs7rkcg++hHZuBS4D3inOMRoMcfi4jF1zVQ28gCcXSxsLgUsBmngq9bpAC981w3c5Xh/6BbMRPXsAu01thzKUvOyBpE7w5pvx9GY/bad3f3BLEpuXrHA4gu1wgem0FjkvgkOSbwAT+tmk9N3w51jAt4dRmUqQQDfTZQgFU9zcMiPpXyocIjpxEfKh4SZUKS6G3yRbWe+j5NJae8+oC+SAdJn4uS8gu/cia9UjFTViylh8wHZPAHb+XQiJ2YsVX1IqTt5C5r2nYduthCZGbCvnLiR55P5FTUeihUibJjdh/SF7K/Eh4dr+N/Pv7g9O/5soNk/GbaOMb1Twj7tmeVGTPNTefQnkF6g/8w5/4JwmvueaxC89VOcld0IUjo1DkxvLUdGhsX2rft/xx4nJmvWLQ9TGojIsYzpqJlzsavdX56im5yJ9WUay5ULWnqTeyNeNsibN1giHJF5Mkv6dH0LTgpzXQ3boyQ+5a1mTW2HUhn6M22pTxpQBZC1zrZqYgWKpx8nfxT7iSdlj2xKMTX/v6JoN3g765PXwcn4X3i1xytXClr6yfbvMeO7Wov/UT+4eNH/bYMcfCARjOg9EicdxKL50jbSd5Yf82pHKgtZU/jyl94hr+kOiiFF8gPFxyVnzwAJVTy3cY7tOQwg82ci112fEmRMc/XIKGfiNxOWT8bvqCdqRlvRNp3XoBqb+BN3tiyo+/IE5+q5C4z5hWR6aWqVC+3gtzndF1DcC1UdF3f1Pw1nfa0rTrqGkma9Sr627BjVq5joevbjAvIsZcNyea8jtjv6KpAH9Vc01rkvNJWSuwu9klqUxswDx317ZhbIL5DS1u0N6/2HL6LHFsgurGJDaXBew1zvpy2FqCV3FNbTT91mT8ubF72cSaMfneh/S9dv3e9kToUbop44EPSDdLkvyGdOIfvW7ja6P0bK0UOb/uqfLyoa5bV+p1+EY3OWxLK2RcnFv9PDfe2vuUjcSjVeHuP9fz/Obi20vAarnVbx9j13Pd+NxP95P34iui9ihIpK12ZaNsF/Lo8fA5M2h0fQHrGuwNynE8/1jnbXzuWAfFWf6m6Y3KfPeI1n3nwY/PIsceYdoJ9gutGyb1i88TFVutFXdcN7BlC9/PbTQu7fVsR2jRDecUt+eR3CL1sVOjUiFBtF5U6feEkX9wjc96sy6J5LnAcfj1F+dC9Vlf/LPHub/79X9d4MMj+q4/CqgNjVLEKNI6XltsxEdSJYChsGTdzV6teCTviNENN9VvyQrNjfkHEFNF4DsWMAfnciM2or5MXkVSZDQzboiPbuS8+roAyqevpPbLyDV8HITF7P7fs7C+Qv5wxicQT2zL6tE3EQYnm3EB785R4AddMposS2HZorwSXjy2/TbngC1n3z0zBxXdhsAqpoN8nxcP+FdjGZldLhmJ84iv+pt/itl8OWwZI38VlB4pstaz1bcN9Y9krts1neDwFPdqhnv80I97hhliIa/qbIt+OwpDO8M2J2m3U7CxCHQd/+kCGjS20fUNSG15HwMW0TrrY6IWj9gjpV24rmlY8SmyiiWPxXoX9MXsUu3xUUvhui0/+Yyy1mV7bZ1Tf87sDNcbWc8yI0R0c/JdQ24IWmROhwQdbxnrgogeRangpDhls6bcsEC1yRdoc21KtSfbBwfrzU36SrfyM3WXbP2HZrnR00FQrBn81ji3JqtQ4fFx4hWlHpZsAYvt11DiXLuO39rikYVN+qNuZ5VQl7uK1K7cZfYldaYHYrseubVvOvKwP+4itYJ9v7gBz++S/M5F0YfSBrzhtyFvJZQ0ClTom2SBRrpB0M0aMbdszOx4rbzPWc+62QWxevdRvWheF5i+d5gfUeSMEJ1C/dT3x+IeUiVvVBVxM6CKVk95EyZxyy26LzrgCWDoXxV6LqI3kVccONtQX4uVg2/B9zWD50EFXCyaYziEcbHsPBPFBXX1Uyf7hf5WfPEzyxfqWVRm71DHStoCtkxevdQR8uNTXN+z1vSdXTTGIu20oRmTl076k2zQk03/WqrJUil78/AFIKku2XrRHDJthXlPXuaeEHVGh6o7BVf0OzAARxKZkikBdfVRVpq5jIUUD2pwHpvnYrjp+yj4fErPjEh+dqY4MjTywLfsBEDYnDT+o5bpMtuDAEl/vptF/hQhNphkqLhxV+yqF1nck3R7xRFSMV7s/D3xS5rZPyv4a/65PR47I3MVj3BkzUQvr0+IkjzfjtOy0X2af7dUMq7mov3L3p+AF6QyIPHjpl6blmph6S0nmDhqvYmk9dN0xlp2KRVbgx5JZhRTiG0jQvoe/URzwnhE77bJlOTRhfXpsA+5lnlXZanaUG1z2I81nUa8WpN/71ok1H4oZdkgAb5tzYgt6DK66QfyGl/sPk7PG4uPGwA18nWnEDrF6D6m04un+akBNrELbQW+3oW0Insv+rUT60nz2Pf/hzkCGGn0lj8tpFYqXPlxkpMrOjiX9QJH1aL9Sow1S5DrffPAeoiY0Injd1oFt17VLxXneP9uM7WAg559Ns80udd4xTRTLJNYSZa9wiMiK1SrbXkGf2kMBUQvo3qZEVjtKnuFMP/nTNfDcd8HYhRa2zdItdocgYN91bIqwLLz7m3//j21ak5RBdyPksK2wVayOkPIOCPouVyOrzGsiNwhC28Hmklo62080VG2aLgR1Iu16+53ISdIouYpJNalYr9V33JVFh9bDp6aeILaq4JP/ux+Xkmn6vJjFVlcktJrehc3GrntcUN0L7GsHkI8SSjbx1aRQXA3o/ugUNI9FxoQUmXWxsfB4IehPPbS/toNZ/G1ZfxqFDTiIPIitO0wZ6ZdopuYzWAcpxsUtj7/4En34RYMFHpmc9E5ITu2wXHyUZvdp9VKfKM8N5S3waL4OYuSrOFfzj768hrq9Ov4JkP6gj1xSH602Hm1Nn1xQVVsxHb5H5xFIsDdIstfBeSH9ViRGHcuUH8oYK8bK3EQOjCXlR6Car12duKMF6PkmzPPGIdh39OC9jti33JzPYNYpY24+lNlw4+7j3foG9e0P5KFj4PakXZY54wJfvxDT5vPpojuccck2hfiBRv0nA81KZSexspbjTbahj7JkL/Uul5D02s5EbKvc1pln0EjaW7Dbckp9YQvkp9TRUbmAzuN+fIOyRb9+/vQJEy8f89+Zasy0PxWf+t7f5IhAdUjcRu9GUiMaxxrNMqRMGlWMrmPGVl0fhNa2pb/0hq9RBNazHderVG3QI93SZ9yQ0PlufKTYhqwzMc89gcO4OlZMF9LjjowaIjz4cmAir3YBt9U+Jl172sM+lrlwvx4UkvpjQ6MAvevA8wpZUtmCWRM1N+qA66Hsh44LvzDa0oh1Nb1Y5/UOpUj6vDz0CtiGIg1sD/6ig+Ktth02oIpXZJ9Tew7VyzFY19d4zOlcIdq3UIXlq3X0Pvp6es41KTbdR7VPaKhLu9bpWjt21V9RSnvtLbGqHPkCZZ3HisWnRuCY5nWFBnroZ591mw3ZhE+MbVaXYNDLzl7XG4lDf0LV2zn6njMjVh263W0TWbJ1HiWv5BYXr+I0a/PR91yHtuMPrPk2oJsfTrcfgzkx1/XpYyJj4HP/vh1iP6FdrjvuPGAUpXOuoIXKOGP4hpFrMPNj/w70MWLud/uyH/e7LCw7Olq2gYwvs6EzDtzkuveVtx3PoaJq3c54yto2J9xFm7ZseANY4+zgJKeYuv7w1ds7oLOKxGl7uLQtEaoikY12sekUQixUUf1IuW2JTT7lnoC5C751biV62VaspVMp/fJTEH8BNew6YfbRZvYqrfkFj7lKTXc9NMdYs0JleFkrsFpVe8z6pwQLjsex3MeDz9hZbary5b59AfnKdCifsi0v8pN2APVp+83DI8motKc2cqZ7LXsfg2n5gKJYdZBOvZB125iH/N4r96e+14isdHWsnHNmJerzD5eB586O0W3aZd//qqZ6sHehjeUbvWJvL6/j3f/97/9xWyuzx8kNn2pYS9ARbJ7qvrGBfgs03vG3wYJuddMZxeTlyYEXSQp8VBe4c0zVBV3J3S2+yOlVbIZKkN16lW70bC/lujkbi0yyNQDtUqjbZ8cXWuXys9U2r+A4AAIz8f1A4rvqUnFM9HGd3MsfsZpm+EkduWXZvBkLf1Q9+u2bcts/7chH1zN5mAMnwtu6npTPxv9R/jm+LWEZfKnfq5yT34ndhtYpGeSga5HfILYBImvjqNc/qYcywHNh92fad2lnP7ALbbb3FsWPyFwnc47POcFx+lW7MVDl5atO2Nsv64CYfDGjeSwj5ulYsph89wEbH6tce0zHEl/gp/Qtokj3UC0wOxRHpTne8lPvZ7vVt/axtDfx7nlB/w4/Ouy+mu27R/rIsqRp7w49UzsZ+oTjG3RnPJElP+MM7Y43/dBtWpdUivatfryD7JG7ekH8PAf975Nv9Z7m1dIZcYufuCvJ32hHYpj1ibs4TpkT50OZKU9dFl83IcwHjj/88EPZbd1am25IpaKxpJvzFHcXWHNfANQiti8eIdCG6/iuvYOYnrkuNjJuv+1c+3PvaaS6XFq0KWf9jXOuWZYxdf3E1j82jQHHMMdty2bfmnsn0Pw7+uWb6D65wtdUk3zZw0hi7ocIinfo7HFy/QH67pvluEZhPqBxJ77i28alp3OvyDpqL5S9Sshu3iOsUcfi5zoviI7aU2PLuYe2ROLyIKr9qCx70I75kHyMoWh1wJXmT+WDXXA7sKWb9JKZbUl5xl0VGYTHQ5nr2BiU1RLexbdExdB66OsTbI0eJuHiqyHbRZ72sUEskZfPKtt3YZWRsV3Gjhf+Im9R5yfWvkDC38D2hfEmPsHWLcEyqp6q9/R72j8R2ez+9KV99zWt2JbhGHuOET3zQMYNnlLRnvUBWGNMwi6paMuGuGA88CvkGkcxUOzJpzXEtQSVtrPmRmHbC+C5ZPOt+y309WOQNipmYkqsb3koc8DnAutpzZUpokobArmowzp3dOvWOkUvcRSuctU3tU6KgljRkSjqsScD9IBNPcaBDdEqyV+lN/ZiwbqrnSNe7Nns6IsnuMRdY5MYtz3bCqBzXbHbsuPY/qoVWagHZHbG2ljnNexOftV9zUCKLzFEc7+xlrgGrNhaZscnqbbJvHZfLJmi6zfDBvRgtPK5bgDxocNa4VzA18XU1lpI5Fh2nU9h+kMDYMZCH/GbPJlTnAJ6mixAl27lsKY+8LyyH5oz+bkvmMgYS67e11Y9hz4p42INeL0clBvpjaRoLcEEUHurHh5QYzQALqtO4BKGloVhGfHEeYR5W1c3gi1tG5ZJ+UTotIUifSVKVciZHI+dhaw/lRL4prQfdIiPtvuITZ164ljrQLa6KHmRqkwpHOBFKJlu55SzbtGr4y8yVfbgE5ORDTyfYKHMC2Rz4qi/QDUsF3+ug7MPwOa1sJbAt2GtK05bsfga1J5K0b3Djm2g5HffWJdszjy0onvyPL+fA5tb+h7f4gduY2Kx38S18tHvkq/8qX1iG/HZvnXyFzuQDUqNp96+giUJv3h8nc5V7Ncq0LrmRFGbXduoJRJzDeZq29fh6gOfr43tRNogtA5H63cbr+ZFcwxXpK3WObhlTxaLPEOLlE5kTT9jT/20+eCj+yTqujir8tbXUeUgfZwbbNvcJ+Tg0dcjIoMeiTopdfCaHT4pkzWyPI8YFg4b1OLnNft3wLr0KrdqUYZP/dXxxiSkdRFUlfhXtcuxMmOKzLxIgIuM9OpVJTMmOgh4sQFS5pi9+TX4EtS+1ieTysYPP3x6+fDRvxszY4eXc8vEWY8GtoupMqCUs0Qu9IKzrbJJdfg3d8sIiMkHUivSxr5QU65+Y16o+hSPD2Wu+ULV1zlQRl8/d1kmzrcx73GZJ49jnnFFJm1BH7J5j7auJjquNKDtSLeSxwJ7lbeeHhq4KGw/yFWODXEK2KpLGdWzz9RLN4BHX3r+IFsH+d5z2NmwjSBZH3UTAm/Qo0sZrfBykQ5CC+KHDJ4f0my5SCsK3j1X101Q13UTdzFNxW0CxEbZ7jxeIOfFJAQcDRaQb8FB53aiqfISH7Zv2/zGD0LY196J/ZLRA/56xVcCOa9BzLry4gesvp40tOotGqlk+PqY/Yu16OSxccJXvohVnL2mcrOk8hO9xe+jrbjs2ylkPJcfbtyeIL7YH0taZXuoVDxKmddwz9hq17SPeiFlLkf8qiKc9wk2b/sA0v5kV2w26ppIfts3PEryWkLveUiCTtPAXR+ec+AO9No3pd7wUMbxdr/d+F3jjuqMtciM4WxvEB2wzsEF2W+/qjdNdSpk0q1UtGjma/dpMGunixjgLTiUKw/ivA9KG9e+seA+eQ3SaR8L8h/d7s834fT/CLXlGBvM25+oknn2UOYtmOODUezWUWX5lyPmu1qn/D3+up3ZhzfSB/uhTM5birVy/w6aXLx8+fq5/RW/Ylk+ShcdxVH0Dx/4L5P0vx/gw3edvY01U3HU3OE62fuAP3HMWsIn19rac7h/wS6wAxdLLlXK+NS5hPko3uN4rXWqkPHyCLytcxV93fbdr4RvvXd/89/9I1GoihmGjtLra0waVK/iu0pwKgnwrF+VJscJxPa7HmA8XDwXXfYZpK7b0Cm4kcbcIZtB1jUZv8yewRNa3y3qzqFILCVTQyxZxwyfz72yhLjh98Mi5PSDZ93ZmrNtHmgKMvjYFSiPOvYl49MePPcbdHmVH5VKSUkU20h/UhbN1aoz6bxR0gfrSZ5NKUuc4lXZN4ZNPLD7+nFC3uG0onrbjq1YfAuuF4/0URcHdowFtZs6ycLouC+NcLbExrdOhp4fr+Nb/InVJ8PvpVz9Ts20yBKHijegj8zM3JzysmMzAptE1sz0K6StfVLArmxBlWzNSQtYrmhzHvFfgyx22C1A2ZKPmPxLfxBDvXhOpHig4ddsYY8h/KuX3SdeU2/B7s/n8s9kHnUsN7rpAosfNpbtybfMpb8ffD3iNZnzJgioj0c9y3H6fQtkoxK5ym338uBD9K4wdtRVsj9qJhUFPRhVZz5os2skNkJd5pEr5RX3LINWhwZZJ3LKsOBVQWUXxU98C+PP3bJdVWKTldbn/IfeoXkBckLJaS5XYmw+9b/9JfGXoe+++16y2KOtZzxn/Wxvooi+y+q1JauYh951f5SRWLmWOSKrDaJtlR3HtGmqV79dzo2N3PBYNBdaG46LvnE9WDFWNv25/NNw6lz7cI+jz7t7Tu0HBchYSramuZLpnVOQZPFF4UC5zWAWffoAmUB9pBIKPV+7Jns14dCzGd8O73GY8E0PVyO+GDb/QWwgNtRmdFMncV5RpfJam+qfqnq9k7Z+AEufHum1PPtabRHZkUk3/ugkRKtv6AE/lEkLDqBDTJXLepXjR/Pr0EsIciVd8sq4uHbRNupln0Xhjf0SEYecPq0+yI0BfZxPyqgt5H28rjG71JiRj30OhvzKoesc1NOyEV6l0l8PZQrrkzLEEH8EmnJjjengTZ05RhNpU8A2sNdldMjpJ/8grfvGadulfvXD7IRuQN88X++SilbveX7BBjXiWP3QfPlV6XVaMPVnW/VTAMg2Le2BJv+9z60uGICEDPKxz3G2feKeeoW28yEZW4lLMRWpp6LpLi4o/oEznvTB1GXNL7HmyxexhC4dMp9zqiTZZb91sJlr1ID1Jx42Bg9V1n/6r60+6N/DbXgAMXXcZ9sFYhhq2RtO+iOQu7E3gLvs4a6Pdg/jfijzuq2atZ2XJDGif9MetbHtS0Ttsa591rj0yzTz3DfT3ngoExleDz7ZsUZbeJVPX4+2l9LRQ2ztFZm39mdrnBdZN+WnP4HEzNFan9cNWX/xp6wOZWv1J3z0iYF9u1765w/9bRXpRjQ6FUQieURppP3qd+tFN/3x7m/9v/NJGTIaUGjmctSn8kD0sEp0nfyWvKHgbGrrHPVzYNTJoxxQoo6e8iLwcac7OA5p1CKshCNIQp2wNbkGYJdOJgxwHPUaMcSObwhroFrPvD3hJkyxjOcEbaDACY2q7f+ov7VYTg+D6ngHTzbiil/suBwQE5TEBvRjson1QZ4jbVJ2xVVUmPqrrP7aCH323zzJgfCoMyaQp+2JZ3Qg/Wm7ilpEVQ7v1J9xCVUPJXrP8KB7A+vzFPd1WTaLFXtvGq5e/efHn/fFRnwYamOJQFNLLL5wtueq25tMn7A8zzk6NiexBOm2usq4azmb3Xqn3+AZPYiuzLdvL6+uMF/I9UO9+PvgvimFPNilb+/9sNYdg1JJp3n4DdjEU0dCRfQqfxZ/5PcFhvWwRXwf8n3Mgk1c7Uz/J+ITy8/8gx3Do0xor/l5DehPu3d7P7afx1DyPc/DI1/yJPTZ40RpmmQ9Hi7DbZ0WhN6P9K82w2fQuzy73eeDHZM8825fuNMNX+fUwY6lkL+MFshlMbyByPjWdIL6ldZbvBA/st1+P3/+rB+qRo1x4D83SckuFmh3na0uNoIVfyGlGTeSyECxbwiWhS5LdYidaS9+Fo/+L2x6564Unb4uGn7EaV4qDbWfvF6sM9mv97nXLr+uqAxmjMGKqVIu3qBYt8p9zYCu6OOTqdhGLhdcE5o3hTveHTy/2iY5fVEOHXPKVYTPCxE4FV/iUe+1zu5rlAz4pk763peAqdeYoUVvz5HWo97+Kc/+5Oj1E52GRFonQFcX4Q14ZWvFS2LMay59+frF53nZp/21+kvQKtFotJ2Ji98GevzO2EbFpzyyMxLABXvTyp5jyfmn5yYys02F6fuM1Xp4YHy7bc27Q7uQjNZ6ybPHrof49QqgEEuuI7JffgtnXylm0kF/im4DdqQx9ZqXfmBuVfQq30HtKxl92mTgdr/lpVCtg8iuI3GN4xLXAThnPwTXvWeuG+jmER/6+GZWRSVx61q+AH2ex+IXHynPdk25pxh8aQw9gD3eacdpD3rin4j/Ccnwrvx6r8W8pm+yHrDlcaHFVeCt8zVmRYZz+oBx45f47uK5h32BU0f/rKV5J9IedB7vP6/9oz2Pv9g31jmkz4MlLTu2de8w5w2Nd714023Xft024Z+Wlg3tj7JyQZsU4J9jPAEfYWI3+hpZfQbVc7OIzQeUPeYX2x2zJFFxSTCtKKWDHnXp1jUCptWOcYEk353gzQcwOz7bxw9xijb5KRe0P+JHtU2XfT5rR//LpmknJi26Ra0KOig1qeDzDe2x3Lvf//d+fbFoW5vkujcLjMXZmkTxV8Ao6TbIaqSbPVDVHfCGvCXAzh8WZuFr/+V+Ir6dVzw1ECaZHns9Pg14/k8sgdqigqqt4EpNQ2nkY5ABP9i67BcdFkMY7B/DRIe+Qi6UKkRUJ5uthy3s6mJEhOIu9pYDslNvj4+kpY8C+eVpocAEdo7008U+MNsMEt9EZCZ9bviTnnqsrnrbmLijgciLX6bzUGZi1uN/xjHx2E8GNs4LrDsgx43QM/uB5Fom8VFfD92axgmbcpJonQfExafBvoWp52LHOMx5rtGGguIRWVAM2VBh8JbMFlK5RLBxhzP2YF9Yp61Q25ceVhrRRgav+ONSDgVd3Fjx0bv4trslEve+wMZuHrJiu04NElO7a2yuFwDJN3LxgZ+050/roQxHpa6fCP3OlniVcuMzZb5l746fE+3kYTN273Qm7aLHHK+cT1alW/K7KqJXuXYrlZf9Tk+hK7wuauxcXvaxI5rH2j5Mg+d9AIFKqL/jPyAxg6Awvtb7oH3TRimBZxda4Hr+MZjBS7nAFpD+cVwQPUehQuNCwz9Sy5txrTGpOaZ2NY12S0e29lq2vu0Dl3o8Vcad9Ujpc2zRNtEkJLKAr2hHfvmoTOVWIlu8J5D/EpRY5dbaZfRZp/nkQHyCadvlvfaCSEiv5ZHdmnK16vDkgYfAw/7GSXM8mSdgxmicdVAxzPlaUH1APR2RPsyvp6rvEuO4gWUNXYHOcNR49kcvsNt+7VPWC34dTttUkDflhvr01Cko9pYPNV65kHXbzKMvcu4QUB3tnH3uMn2D+Vg04LkNLkuGV8vlxgZkTFd0JbPiqOprD2Wew+cWu8MaWXy3n8KOYcuypzNHIiaeiwuw3EY4nCm3zddw1084Qvvk3eINsrNN/joYPkQS4E/9PJQJ7VyPsZdzeknqVQoXX6Q5PtPHRK7BJmSlbI0wC3N9bbuJz765izBC13VLAXbGRf7qzVlP7SAhHmVQMrbwCoZM2v6gV3X1Q/HPdmbPF+5sBafNwu5rr1nqS4s/CEaHvAoSr0P2u/Oe5BlOvz8X8nYYI0LRuy204X5/nIol+8aHMlCezTvZrPdaD5Sf3adBrrT6sSrT7qXvG9DU911+HkfLXoBs5J1HXb4QrxM4tFwrmslYV6q4da8h/gd9xTMe0Gcl6Zq51dxnWb97ndls9m63Ib4UB4XjIW4++Q9sr1F6dKd8VTW8ZY87/yKpZlIDny4RR/aUbbuY3e6lB6vqqjbt3R/8+78Ju7ENp3Fobmc26ktjFutoqByUzDxZdTzu/DYSiN0CoIvzREF7cpI78dpDGaOs99UvRzirg3XcsVbpMb4LSq9trc1T5dLhXbrcEKvPYFZdH8WmKEG3X7TKl26VtOGtHiVGJm8VdLjCpEzKQuWXPiyeT+pXXcfA+PVGstj+qwkRiTRNFdZiH3i9nwxJlNyekMyVw/iBWJX9jhe4T4nQfXdi0bDf5TXOh3zsgBnbBDLoRY4675Qvc75w+pJ8wbPWVhIFY6tKE5G9xCEevq2R8KHMk+IdoJ4cx7SpVB1fxVVuVWdyUCjCbksueh2qD4ZNmicUD73ZDsrox8bFgDD0C5KrN7+VAXLROH3lEz3AZNPBirFombK7Le7jFU/raU0MMFK8AH0kWe6Mi6aHMk3nyFhoLFWPocxPaVfmUeywRE8cG9GdNEB/drGB2o5rn4B+KuI/uuSPcW254KxPvSTRzVQZ3NkOpp413WdaPUOPHC7zUn5FZdcuWr2gkAtkDqLKlVpYe1kUKWIHHyL0BWMLyGb7N40ytnrtQx/xcY1U1QvCk37zQsvco8pFCTK+Ht5G9Be7LjPWAD77KPRlq9rFA3//dbxi4fdmyhj7FJ8mwEnaRR6bSz+5jtu/5niXowMUYhGkJ4Gtg68dtRH7gepX0kaZSn8lZn89eMcysWwrs9304emXObVo6eeuc4z9R71Hm/ynxJyxl17nd1g38DUmb5EPojdD2qFXTw8G/cXFuveliXhsaC5N78zjLg5cf1jyipDt69o3AX0GRzMCFocimN7ns0roqX/TsIHYTP8vtJ6KqrIXut3Iwvvxx8+rnrSBTNeRxUq9oytZyryGL42feNYTjQPqbSdjfD6UkdwBW9jQDQq5Kj5s3/h1nwaRQ083PVUVv+T4T1LEMwEvD2948WlvoLinZVzVK9qJISAWpSqv65I7hNey6SORRDFCS8aah6+bT2jUy4b5rT8eykBRPmLBeuIE3LUkngu9aWcMCxLjUP7kg7qlFaPNDHjNGnstordkdV1heI3T13t/YrZItsXkq3WJ+2wr+hOrLQHylUmqDaGvfhi6U2/SUcGd+G3LdEupPuhgNbHNRFfoGOJj6VdBNmvc9yfHh8wrCD/9Ijul6qpt3yH2g2vNUF9RwGbnPDoUKNd60u/blI85Lrn/DPAVPplcy9aJgyJZ68a/Mh23T45Zj24/ErHl/mBcQjkx47uD7U1grOd786KvmmiViiTbqnHsuVKyloZesx45yiUbeXax6Ze7ZaPpMtC2EasCMfDSaInWcpQbKvYkXWR8oosN6UNqXSiV55wnstUFeczNR0P7voIqVEaUXMvNPkavC8K7P/j3r5+UmYixnLwcrAPT12EKs7MAfN0sOIJto4LVX7QgUu8IcgJzuUttewLe6Ss/PBpY7RoXA6186CLnU1/lirXQgzM76xG24ZtYFQWK2NFiwE/bQI6SxBmsoodWFR3Vrsp1+uzJrb9iSyl2bFblo36H2QZZZ7Oo8hqbqmgcRfUDIGm0UfPQbVvTGbLQVHQujKIVLTf7naIfzJgWO8GuXenTBjfrl7GUI9ua9OD0EdzJBnc6aWvm70RsRS+xaObNWEX3gp4+zodVe9PZ0PSp/Ca0C+aYxIcfcAyUO1FCfsd/GUtl59BMD+0GsMoe7Z19qnLx9kPPKx7a0QTdVNA/8i9SoXn9SRlqOWGrfxGsXDerVVYqlvq1aWDr8K5e3uEK+jpil7EpO/3VqMWTrax17y2y1mEE9nkd5wASdPdZaI9yMI8QJYdvpGPj5yD+Mm6kM4bbmAamb2Tv5E+ZIPToqV65d2PG3zm0IP8CVeXWzz4eIOLeAcgwRl2/ZN3/kqkaDyEjcGDLeO0G6KdNuh3arAuk37zIc0zbgdpTG7O/L21hnZKGPHs3yA1ebCDDnECPhzMkTPziF9/VjRlf8SBOfEibg2Bd3lhSUchFnYHdfY6WTlW2yJQ10qbgrIM7GtCYONCFe0kDM8SvucG77WJj+nDddqHHBxLUI/uwFx92LIte0Zu2bA25E/CQyifUwGvyV+z4gM8h6F8v7opTvM03ru0B/nj+3Jc9P06wGsF1PlzhfzDQFQFb+zoPoK042w79lX7NvBWe+UG+i0H09dK1JX8saSlybF3+aHdaAKbJTvtOLPKooh8erf5SLMTvskgdth6K1ivr5eGhTMtPxO+Gez2S+eOEKZXf2CgjssPcck8RRR1zvhsgBpLbNB7KEAc8V1XWTWZfO5xxxg4K543IxNJDtn2eSL/A40UUWqrE0DyDcsdDjf142EubADl20d/26Y/iV5UH1he/JFdEuwAbKvhaGRtk8sHLzIHZ73MtYqp91qta6bKMctUHpcr1RiuyOq5Yi1fjsu43CsidIYS3ILOOl/eMXfqV0geOhz4SU06hUIcn202L76kXZF0sYKqLIO1betisoj7t177AbB+02IhfgEzafNEbPiB39VXcirRNDCybPc7Ey6dV9fXhgh6Glrz8536vDtD4FGvimwE15SnS97IxdGb7kqeHzDOf4qoPWcpkZrltsXWH+LOLttP9cMaywfhxhWS6emRtmrGCfl1nI6t9UwTZzLMGS/aaHmuMvUKea03DW/tuJSTl9/yUTCFxKG6K5NBlg36BJ9IVsYXfEsj+p3LrBdCW3Zon78sfc2Xek5399e73/738pswjYswXMwToYDCITT1kaZkJJqXQQQM2ETWSV9HScfrUAXIcGvMvhAE6sbV97kUBaFsaGNoDukNzQ6aHFLLdnan36f2KXNxFTG2pDuF75ujCzQV0tVBiiYby6gsRw8Hunmimbx6g/3PBs2Ks7Fm86adwaTNjAzX9BPS7O8jCIC8e/Mg8WkfmauPE0q08cWgxKamqeUT9IkuhBcK7yOhYvIxvE9LfJ6J3IjHd4dS5i2MitlaMLauZ9oqfYMWCPmX0TVnQJtHl1/BwMi5ovk3tWgO7HRVnnSj0mzXyEfp9f0489gVRm0ab0l+PciU1NqUJ4qcLVp+UzRRZd7zSvxe7EqLf2iek0KuOXW/Y1gVZxsHxjLdkqw80iLXZL577Jf0cWz7p2Cc8kuM7nDzB2Ueu1qHs69VmkJPtLpOIYbXJit8E8nvvc3qM4W22gshzAwLiI/TpY/o8+eyZVdP+oFfR4DEG83vEILoT7HPL5gu/NdTnqYeh6H4t0a/9V/XX8ONX/47ICXxxsk35TubEGbU+AdR7Gvpp7wTVy5iZvOai4nj/0Sd9Eyrmr+u/NJ1QH+ntPhZKLvYAatuTdTa3oPqFUjo1foOuPqkXdeKw+atOIF9HqHeSiTf2POPcP/KDP/xe2u012gFYl7wSeneY+tFV/9TbZ9KrzDPMeDcqUpPfDJ3/+zrser1ghGdgfNaNx4cy2NpxOUbf9Pkv1s+D5EJa41xv9ye23f8B2qJxvh9zHNrZArjpo+iBdSNCvYoZ3ykTSLLka9oL8qM2EJtpYF/HKeoq9D4hUs+dap/r0laBPraYZduKdDI+0JD3vKq1/IaHMjbpOQnCcz7LV0DCF/aXj0Pu9K1zSCWox5ZqlDzX0Bn70+/yVe8lo0PLwXdJsZkJuwsDiQ2e2lGvH8u3fMjKow7xv/+xv0bQNjnOdWz9aR9e2cc2r8PvjRuj7Wj/QFby1rMdMReu5yhFoBLUiLqdlkv8X7U/2eZctdIZToj7bOfEjPEZIpN1lXN2kJjwiy8+eelPWPl8Pm1jgfrSucGKEZ/YGTZOvbM91K5jtRFd9UmXs66hXW3Bv/oCFvF+4tIjZowrlrF78Q2E932enfvl3UOZgPq25fqJ8JUXn7FIuQpbv3XJ00M5F2wbOkqGomQ7Vq2Jtjfn1gn75m09VZa/aywb+OTYvlkfFl06QF8LqjxzTDTmiojbIzrvx/mL6z1WzLQlP5dz3M15sOKISv7gC3LOW+04v5HTzxDwd8ouncaMyWNfbav25aHMnfy7v/P/6f++JGXSdrBP8OEZ8HUTJxKyceCPc2ELGVKCuhto+HpinQ5Dx6UHxE5yfO7NL7RHIF5mCxyYdO58Lt2uGBOhfZxt2PQ9cZlounkrVej8QnaNU/HtMRsFbZRPybmdOzYjF0rp97LkXEIWXDFQrlfor4HNQxOdMoF1HwSY1wVmFbI5J0YxB2TDxQtk9wZLFjuVWGQ5Eeiir3LapIuEsuG/9hhqd/HUZvhNjz4QDV4nLWLGAd3GLAPJxe4NTvmfitifcT7zFdgnyXIflNEOcrf9WVQz3ikTurR5V92WDtQmw7jPNep/T3sjOyB78kFfpq4hU3tJW2Yj4xPy7BvLpv9qLm5WkX0yxwF9S5mY0ZA/ZNqW5CpN2+KhA28gMs7bvwgcCtqE6Tnr6V/TKv8YkxKN1fz7YuraG4QYm9h9cHeD9QzsC6jJRxuY6xbQlpTnuM62wk99YtqYgB7eHb5lKz6fYfFr3HXOqnnC128YWenj3zuVsOKBF9pKHEH1VZ8AIyRpvctfpLX32H9iTHuS6+H1wQuIy55tl/fpV2jSCbWv8vjnQcrcP4K7uZuYvCZqL62yv7bEXPSPoXJBoDlSNLW5c7yuOSozzAnWmdcVhxVG+4JD/tAHorVulAdmrM7L+2MTJadzYMnovNB2Yi1rH/1QY0ZkdCrZznZwnheE5q+4ah7wgE2joXfpVDr73XEZ8bNt2z9Y53LVSTse1+EpW3AfVqEOvLYNj9NZB9C4MVh9V5DParP6YLjNQ5kdL/pbIGX4U2bC5PLDXoj5oS9e+Q1UbTua05XgqnVmiqd9qhje96sAvWUDxdRlLKBg27blMNzmPCgFy1fDbbPlVikdaEOo4OvF/G4TVgz8KLKVVyowf5DB/yynfzhePTzH7tOOXf5bu9uW/lDclbZOoWKP10nWw+6s7wHF2eUToysfkD7TscuXOCaa7v4/4m1A0Y+9nyxolemcj26dlxVzJeqshsQCoGcPlR73J83P+TJgPZ/usHU9r9YaK6F5E5ZPdQDolOa8uwc2kbnKzdjTVoPSrgUawXrfnSdAro0uwAfylcND8+yLCe17lTgfBcQpu23KVrxXL/sNc8jZR+kfxss2xK8KRc5BGst69Vt0l/c+t3yrDwvtj1euDPZ9qI4qB/TVlTJtFuS0oLhctpk6Um1leJeHb9hAvu2rXZX3liaz68FHjAyD2S5zreZ+sX1cR0c0fKlimyd2a8zD1kTsJpchPBBby7I/KFLq8TeguS5528HUXSwLJUDbfG5COPpTp8e015EOfc3C4RrDnhPoidemGBaKzx7K5FyepbtCUCOONnPPIeZGxClk7X3pOae9oRicw2SBd9lSWzX+7of0mQQE28Hcu7/97/6hqLNzMlibthsEBaflu5FZxzuLwXoJJmVw1rkFnzRfLKh6wY5llzdp8+7hDrCe25INzaqUaUfsOiY6OBes2yeLpdrP4hlxUkT0+lDGCwtNBihtVqtlZ9NYlPgDvjlQsYE2xx3HT0X6ldw3mVc7RPnlx889ycyzVxVUrl6pyhmbsdtmJM5JT3vhiU9qfk6KqrVMcLZZdroccAEEeChzxrhiwB2LhnqVac9pe2LpFVJ+TT5AVps/qepKrYeVWFVftzk9OVVcJqytQCJeb9lMHlD0cJ5ICJLCxiHETf4JZE+rS02FYaRjVhyd1PZKqU/o5ohxqHLkMHHK3j2UWbCC+mT5azp5bEEHlLn4IJ9zDT70Fits/9AcJ7tU0SWDTcp5MCTJTvj5WhfwzMXyxeYLDcayP1DK1qfYhTcAUf0HOOlbb7ZzlpNPufTDlJ2YsifCOzF17mSgn/ZOuVwc+q8IniMsa++HxMtJXSKCbHYZftaHLnBswrmM7LjQy8kUipN5E1Me3D2UIVdsnAfhFXnJt6zwaP4Ca2xgg5Q4g7s9YK5e74LkxFVu+2ZSD8Mfl7mg+HUCci9kfojHWBzB4cNjAeNgysZjjBNt+ikwq4s3xVU9q9BKiVDEYz/0Gg5Ubrsr9nqtPQR19p3m3UF9rpd7cbeDh4RbDxvU/DUx1pOCCtNaLe8+SnXbmJC9ZqVPecVOtHTuLuShy4T6RA9lNi9trQg5qEQMPJQxHq+1HC42iMnpDpDxxbzXxSa2u62+NqKuqmUr5+vmmk8TUhP35dOnz3X0/iRbdiLdCXpEYdWBF1jzRTXmBoavvjAZa4xn5oMo8MzawEk+KcNeLh0nxdzylPVi3Uy58GQYGtKiNu11bJnS5TxkA/bTfxgQLf4q+foHDyCfkNu6ZPsGGE4TC6/FdHTlBcu2KyrHFrWYlc/Qi6E9hChEaqFGRdyljejqpqby/NCv2lwG/TWH6NkXGr7OqvXx5XNxu+1aJwQh4dWGCWg5J5nvhzL4uoo72uzVrIpbiF0Hxa1dFMLCbrPj3qB2pQDNAGJsv3dIXy0Qe2X0gdqnvniuD9wP+1sAj30lqvdIUtuTlBVUoDhjNRXkK7eP5zsgOdnhXS8Z9rgAWOje/aTGGava22UAGxn3iiF+yUU39q56xetFoU+UyY7303xLw7TWQrSKs40yUUVYaz2v/dHz0zKOmaRYSYgUZlsXsBmBNwOF61xYpeEvIE4/ZNjy6a8Toos3Yq2i2nXET02p6Oi5V0wrYtkhx96e1/605kZs1ILn2NjzRdcO8lvWq6w5oTEMHfO2eNoGlrhijh9jjh2fY2IHGu4shw1x4LfPYD2UucMK8LiY8ck4PP91pntBtAkFVwsuiE2AzTyUGeRbcKGeyb7jckwjtAeko90Z+GFwWMBVRw9TGKiBzgYcyH5kyGTHnR7epvVglAn7orDVORHuCzs/lJko7dKz/B2wL516y3f7fQssV/Y1YTwJryhbpOIReezSH/RI4o63O78nLe2bdIpKXVd/D342dXTQj42HvkKmyyeQdFtWRfITq158XbQfCH/6fWrjCbTQK2EdUbfHvAAb0B9sV2JEiK+0TKvqM/kA6h3nW7EyH08Jz1evW8edOOwlNt0ueI7LJ6Y9fqZteTD3k/xV1LLWVTB253JQsukPNlG+ipeNL/0dO1dFfJYM3+etNYBOYqtM5ax9ysD7Wsm3GfkVyxcPBv66WEAWm2qfu85zulAk8VTuDX8ivLehYq03KnNvBbGz2/FoN20/eVOHRD20O14QO6cMOPVPRA4wBtTdppIvFlzJkMqGrMTW0F00UGXpFMnn7733Rp94mDPZc/hFmRPYUNyIiE+nmwfEg82+2if4WyCGbCFjz/z9/7P2t02y5Fp2JlbnpW5/4P//T9RoSA01MybTB1EkmyOTSeLINMMmu2+dU6X9rLUXsIHwyHPqsleEO4D9jg04HOEZmTmhOEs/8/iNJferYHPbxqaXPhuMpjEPNed/599nf9dPPL/2774rXnxR1gR1LqqX11esX+Yr117R5aua4iJHWWfMNLWxpBrXOA742oXlCe6XoTjb52o3RKvmiqJ4im/66J96ub89thzDDqjedcmJ/Ox8BtQypwLb60Yj91p0ET9i7jng/JpvQN+xR8c2HJtx9a8R2m+//eb5VH7I55I9xhOb5CJj7rZqXT75MKvyUptR+LHvGN0X6VWJqCz0xhX4mtljRI4lWOBDNvL32hZIE7vtC6y9BD4Ltz/ZLmJ5U4npVlWFGDCRMZVd6J/5NmTFVwqrbxirt/rX/gz2kF+khx1kJTNRNKHpL3ysLxHzEsv0dT+UUb0OzbfIrR9iJG7L3x6D11iMd/LBy/pQOHMz+F2lgE2+9ODgGmumw43EJ/kqP/evO+ghVfVL/2iD9uyH5pnzov1FveSXezv8zp3WM9W2vnJ7oPKZa7Z4cPW5vA5UoPkeNj8MNkog9mVH2rb/4ueQNbJnyrUBuGfh/5a9kXwtdOzEmvXpZyD/Jf8Sb+FeCwG2Q0ePby74AQa5Jv9V7x/k3w9ljjEENMsUkedXP5xHs5Dff3vkPbA/LROLjm4D8Yf/2J+gX/MbUfN6n/3WRK52eFjJXlPrW9t9fiizkbjvWJ+w+a4llJ9F+upzYfqsSvqyBT5G+nTvecDMKz2kqb7WwTjrir2uJ3jEYPhamlnBoo5NKpz5lA1/2pW/qK97TpF6tBA2rSH5RuQzfrKrJ7eGxmvmK/dv1S1/48OHMolUPyFUzXCHBpZdL4rw4kyyI7AVYIE6S4z/TawHxDLiclowDb7LABv7In0Pb2bw4Z98eLB94Cu+QWI0b9MpNQh5Qo8McfKWLHQv/MiYb/BTrHPhwiFv226t5ZPG3iid2Ess8Xf1gkIu3mKXILYzoZYfgTg3PXEei0fR8lOYJ5z2NiadGk1o+MNjcisaTHKWC6Mwb0Loz/pE/MB3X7bdG5MW/xPL1uC90IaNyVOt2tSzkIInP8EdIy2+jbG1T5mn+Ix8nNhQTCW/9Z/mTG9QGugwXxmljsaRtD/bsydxRhzZvCY2bMx57zjYuKBb6FNMiG+XKnfcBTb+VtACz2Jv22O+6LSMuSxgJw9leGFHtkuUWHO0heL1rwL07lA8VYevvj5HhLKJWblW3XNiyZSNo0+Np43tBP6XHn5lp6/Nhn1bxn3ZuOlTL/hIJ7wVQwHa0e5y0oLYeOJBQRceMmzQ/BB+f2V6Af22RR/Q0XVW68Syzc0/bqDVgU0g2TqwAT06Ndpbp8FDyS8lF7Nad7tuG657TpX9CDbccp8kTwsZGFLfNrKBoInsaWlj9bEQmzfmQxltCilqPnPNfvutelp5ZW3/+mX/FEh9KHkOrpPYTo4VayD7aJoqG+iqWBa7BEuqsfNxQ+tHvXRtyabz94TM4cWfLhom+ax7f1Vf5n7pTw+sou4zDc4VS+WLXwULWHd6adh+p5HGuYErHew2jVI9fLn2Pecil5zSVuz4rlcehNwI7ds3f/P1vm+fm1VAXF1V/RR49UF8yFS5NqPbh3iVHPRsibM/dMGDjUXJVcX0qlhYcxNa5t6BtgFmmRhXqdM1zgWNdL09BbYtnPvXl7rVFfqlD/DV1pjXYQ+N9ge4vjImnseGY4Gv5oHEe6Jz1DzFYoLagLyvWAb9aGuf6ph1iLbtbK2P8SO5e/4q7qVEZfCnqGTqREwXdvY2kg9fv3ysH3NOh+eB8lXQPEen2syp+VBGtoofWWXH1eUnvA3WAXjtow5LMtctb/9/w0OZYiIR3+mHJCjr+rAcjiSi4aWPaGzbr0Bch+y0cmHdCy/E9zs88eYeTxZjW+Tm1bhlmdA3ECAzj6vgBwbI6zNHMfQBfpuUPQjyLT348rSQqz3xzb6Fpj6rZkAXr2Vz7swLcw0PFMLy6DZ28In0ygcxDn1sJZb4VZysPVgpmtmdqEJscojVerEDnvr6Dh9x3QdqI09Fiw4/CM2vss0cgTOzhWoSl/6OKayO2ebrLPVthXUWMjmizp7N3NfVQDYK+jMq4p4SUOd9zvPtttJ6MmGLyDgHbuu+VnW3jDkfYjP3QTAfygAkROHUn5voV6zGV2x9+lf/7v1DmQTnTaeRm6+MLqLbC1Ttx/o4q/f9pIyWB8J0CkRpnZI2CSyaluVt/4hgoadAwzL+oGRpJ8J1L9xPVgz6Pjd0iRugxm2Czfm2UX3rGiQ2+WI1URdolZJX3XpR7+IFcwFUtY7kZcYEViwqOI2Y+mwZYu8Yqi0Ktuo4+qyzNX8GkbQPzwUf8GpadrwrzoZkqoS/4m3aR8CcTGWeViP60z/El0WksR44ZDMrgw3FU+1JqkMmuy+B7PdFsjgK0AVY8QRidMxRKnYk7L1bQy1Ycu2A9hK7fO06NsvyEb/ncWTMskxo29TW08anGMs/NngdOvCmr9hHzjpPgMo1Jtv11mZwrLzTL5CZtiVe3/Btp6rixLf7tuk8YPYLin2aI+r0syxhvlaAdbnQH+Q0Y1qq2oqhhLYapNl8Ae6QUTicioAv0RrzOjU2Mzklbmp58On+qZKagZzySzV5wI71sOGfNrZdHXUmpqortnolp+JW/Qnccr+0rWzwv7FJ64cyaCX+BeIrEnT5qCP95w/uAelIr+y2/oxBfelNUz5XLDmdT2j97rp6JVuMN9SR+77BA/rEbc9+PWaOydjxQHMdmuSqXOzGVrX8xd5ohuSlU3nSuTY7lVv9jYwyzj0vm4xla1wndz6cLlp1KEaIW85aqqRm3chRL2DC0YdiaK/RtoB81SEbA9M28rSX7yVd7W2qhTu3jejOjVZJ6B4riuhec3TfRV460/CGzdgW4oq9TVsfmtv26Xk7YwI08YlER6i655pjED/GGzLfNB6sY/+WoX8HytbtH3QGln58pm5L1ps+vEaQMxq8Y5sSX6c8v2ZjOnkozZp/sL3vjK5BRkTTGx1sNbPgjIFTTxCr+aWYK8I0+46e69h2/uivfIlXmte9JFBb8rFHW+fVRurs/yvkoy1brc71jh6/Jr/tFeY+I7a5WFvG8bcMbE5qmgZrhgQ1zZt344ij8JHshPfLlHbg+GxM8aq2kWtU10BVnZ/WG0Gq3Xwo2GmOzgtFtE9LpSo/VVeziNKSAebC3lcCk3WGWFV6Q6lmn07ILpWlZgq6kDTG2Cm6HvAUm3VbthBok13A+Slk/TLa38NnMhAp+14tIX2fgMKeIvMzeQLZM2Sc9Sq/MqP+0M/wbH8+lJGYzKLj60p5bj4Yt1zZE9qX4m8aq2jUUMlnKeoz78hHbt4bNtruG6gPXe/gF40yXJ3r2tUPlbQntFX/MNCxaJw4Wkd8ypYF5hjvozJm3ISm1iJVJb4GrVwpBu4pX758lW+zOl7q0ttqsiIHNWZNi576S33oM+axw+wRW1zrTMSPzb3ywfho4Pk2tmhGBPZc9XxgdMqDgiGcrjRWvwTnJt/4gu497NCRKdoc8z4z7YD2/d8/PpTZJC6ufYPxBMGYLkA5QcaT57gwGpDkqvh6CjqAHombgUlOwb7SwSCpDtk8J4dyoyZRR9Dqvk+l0Ug7T2lPbqMvEvVVA9C5iN06+M8X2NKHAwjFJkfQ6FU2X1gKjzdzxTRsG+T8nkOJMyX4xFO5ZWtrKE6JdX9oqIKkvIWjMxT99fdhG9gO+Rv0h59AveA0oyY2vKmMf8+H2I4vIHnVzF835MRB2bQJjUkB+SUb1Biqz4Psm0NsQuA0BB6Ah3jONynAvGE7jlc7iQ8D1HmKvG5a4fXIp+3w7msn9IAx6mrbxn3m+xIdSqIPJc//NM2bH/SxuWN0PBrOzoZtofc6PxzD8Le+Wh17RWdeVbFjegVXD6/2NOIxaFsdQ9sWc4E5QevU2PBDOMsLVf3C5oBVZPlxDsiV+iT7lL7x2H+11ZVc6+S1avXm3ypbz78wk/i8zuLJ7QNF8k2FCrKJpVhF039OK+QDm4TKkn797MEciF9ysq1tTB8T0SuBFz1do8Wm37zx75y+tweQ//K5/3MBbfLTU4i61k01RKrc2xZrO+GsmAD1YnscILzOxWDrVe55VRtSZuaC+uWvx0dj9of4aMsn3ypddg3Cjbh9+IhO6NOm6vU+LQ0Ug5jv++cTZjz2+eWX79++//Kb/sZCXReV+68993vGCktPoQwfd7ugdQJSq6iPVUKa8U261/RzfPQDEy8qjrXH+saSyVyQ3Xq1/2dsfqwSD7qEoj41w9ca13kRqqq8UEr+m+oveUd90JjDv2OjafY9x5mxIHfEdefBZa77fCvA1zh8xyynA1pmlr82cqEs1nnzDrlVLakVp2GfxPw6xz+C+8ax7e0c0K/Ey78K5Vcc/FB1BPOIzIEXlLlt31C878Q7x5pDV79sxv01jxzw0Cj2oVFP2Zi2Wpa5HTWPgbVuxMruninKvWrOJigv7TrzYYO9YUwkdmzN3IROaTpH0Sz6ABMlSx/V8jmFsHS7zzJ5CuRb69ihR5wVB6UVjI43YSM+zFudqurcL3yvV4yTX4eqRVC/reCynXHO9UojHA7lv1kC/Kw//B058avNmzJ+CipWHcVty32+dXmj7werurAvxHbuV269AtsyUfLRAe7Pq90bUwfMlnhtAj+654egyJBuDciI/8Cv7qe97oJ0HZ21FwBVwb9sTXMREJlrAEGLMLbaF4nd13XTRasy/U0pmmpGS9aMnU5PwOGo2ag2oK0f7GCMQz4dP9+0mL71796LRxM6PwDDgmWQsNz9GUcRIaNWSV18AM3/rKLsKc/2E2RO7298wEwd89gvWr3z0NIxJr5tTB+nCkiR7+wTWEPHSAr+7YABGqfIyW889RFofPFbMQHJRXQY4j8vxYZzU8wH3wti20D6yzMB0ep9xxP/lSGVgmRMP8A8+Nf/4XwoIwfD6HJaJMXaDiSidWgbflg3NtrAlAcZNMhxm9BvWZANOQgbvcSsD0eqcuL3DKlvEOOdNAAtD41uvuLQHbIj0+QZF1vxdcPl1yNKVwtHTWjTS08+4ZUOZrAnujuwvEHuKrLbgyFbdSBDHftcvOsm8nBjXrKuLFpOM8csMi1SoNLxkdM1Kr6ofohlJ648r/aiir26MNvhylWD2m5tTJknpD9efG/ZDrzIyd/uy5S9M38Clah58TyB7fUVv44h5co3rolRD2X4d7z72qB4CX3l/8fwNeIFkNmCqWlO3HJCTDmAHjSo1mi6fvWj6uis+G2lc+xNqm35a6iBLIhuW44mKB0t/E1781AmbexyGVYUdR1j0zeyV3Suhi3ilGTJP2kI8MIsNd1kuCoGnZtJ8htw48ULvsQpYfzR3n1p+T/4HXr/KuOUAyza/CvQrWPwgSEfHDDjeDrfWpcM63GYl9H/oMfVx9YveWy+wx1TCR9W9UFF5Xsb5tFft4Eo1be59jLd6Mb0yVz2hsYbbjSV7Wojxpj4wZZ/9WkBka5OYIdjx1u6clwoWnyHC/iddb1ajxdt2Wgn3+uGc+dA06X1APxv377p13Yd87Z5gPZFWihT+PYPMCwU+9MPeLJNV7/ViT6TV+x8+crfz0C3x0Knp7h4nzT5LJJKu09hyaGTewDbMmxzJGYbcZs5z7xA/kbm/dpAlvyr1An72OMA0jf5gFxNfQMMGcUmtoBP6NH/KC+MTaX1eCgT+ekf0ER+QT5czXWfhzLRXetZnxc6H8GMN0CEmavOwavyltEYKF7oJ/8cr58BMfR9oQ5eW59+OWZ/AI19UdQGubYn5tp3QG5sM5C/d+Kd47kWBzYTW/Ace/ahET/l2l8j9flQBv0tM8Z72WEdpL/UvbbCTL+IFZQmp+JxnYq0oL1JyUXSchY6x7BL8V1Ga0Jz+3YiOG9zPDzWlJ63jmPapC+9R2I9YOzbt0qqVef6172hGvkwHWgeXTbB+sZG28kai3EXlL2u1aGx4Npua7le1R8Uqv30A5s2L2rWKNnsuRE+iF/XUab/ajqWIZ01Dbx7KEPLfdrxLhTdHMN5KvJBJYRLrxBabINZB2frGbfOtJv6k3+gXBYv3HQdeXhYlv06KGSHd+zFdQwUGEua7MtXbOh3+S4WgEz8IWdZ7QzFf4Il0LUUNiK97E18djv0+blCPnn1tWQRy2UdCOSj5E/qCXLof1bh6wuDc8+05p8+s5Jj85Kjnauit5rjM2/2LdtLAM9jq9Y9paHUeSjcKHlWwpfc/QQSV9Yo9WHGS76rLb5YdSr8jC9s6IESZeUua8GNOaaKpW0rloCHMv/Df/C/xN7YwjE9lWPAC5aomzZsPwF2kjJh9a2c0I9gC/Yf+ROEuBNIH1zyO2fTIzFuOdtUuw6ot08AjQ/P+pCGPDHIBgPBJOcmXRN4XTR/eHN+DaxLlO0zvs3FWgEataLfQyvZPgD6c6C5vognfHzRBlmUrC+K/buqEwWHdRyb6FWwICDfwj/AjhFojpbuuempYKt+j0+QDRqA748fVKC/jyELV3I7gQ1Rms4Zm+qXOz18vML9N2L76aEMYD44v9VH/U7l1g1WjHpq3b6bJrpcJGf46RiXLcdwwpsMwLzkFob8vXgD5rN80YC/7NpT4uPIQnP2Y/c9Pmxvz33g+I1ZB/71HtX6MN7p+NrjWttXR/g6q863LkwIL/0nztmDA/CamZtJHlqg57995XxOzDb+dKPrujYR8o2M88mc5w+vLpQ+cxMwXpKvo0NQGx+2g3h/qwSZsZ4670H5mXfExt17POsGTU6xX3aRkGb7e4vRbxS8OWSuwzKP0nOHtvs4tNTAi+TrcB/9KzYOwlBfea0b3rbXFuRXch23irZ/I3L4Taxpp54yda9Vrq88ppBzP5S54cvRdpgb86Z9+7uRy0P+uj5xbFKItQqbPIWTKXlGHqE6vlW8+vtRRWJOsnbw9eRoMy+9araPQmKeIAbnoDOUshB5ysSacto6aNSrpMo69iQ/wTqys/oe9wf7gOsIDzFPvhUvL0Ix8XH/EniN2fxaiWv80HQ/bGX3xUXXdW4Uo0XWA4M8lPFew3mMDFhrvs4n7C/Cimr1874vNLn4X17+cCZ2yAnHu43nM7AT+XgI6Fdo9sd8VO7bPbGuD/fI+N39ekb69w5Sbf35UOaGfHd8m0stVIN5ApybqpetyEMTev2gzXiRQ/Myltag7v47Z/xAD0iymIr38A6wvMcELj8Bjs3kf+YsdXw5ju3zb4HMxWbPR9vd4Dpd1xr3aeW+H8pAa3nliV5Ue+9TduwA/gst/oq8eOhz3VDyYnwGHCuHNWQBffrCUXp5KGMapD3+1TS9AD17rt6xepw7H4fvNoCu4oaF3RgW/EMGrIkRP3XEp++7J+In+aC18tEI7wmJR/kafQOxErrOQ4YjMtDVbj7XmKzUiQzG5oTWFux0e90DiwYvtmVT9smN+Wa4oLKqBfKULZEK9EsFO+tB/BuYwzlxMc7t7wFwdFRonndGYjZBM6WEaOyrF5n8+hKgX/bq9kTWrDkHbO0Zu4/keOtpzWpkrq49YUNxEQv9EZ3ofX0Gm2ccW1DkmmftySyU8LY00HrOw8b082ega6MMyRo2MRpT6z7jfqjPTZmQ+PCvhzKVN2IMnFPLKPYrn8+oe9+/+fv7ocxG9GNIhuUzAYtcMP1ezlenpFeHiUPPmPbBSku3A7e9KQGoRfcd9iUMuJCsc9uOnSd7yOYGeuiVLNKxx0HdB/0dslWFjp38HZ3IFqHoxW9RKrKMjpvCtm0KNvZP0MoMa1P7MYjJtXUzuPQVR+hL13pU3WZTWDQeNCD7MtIniH3ffPh5KHDuATZ18/+DPzQpJ6abqfrygEOJoGMeMQehtXbxnI/k9wB57x7AiZVpD+jX06bqyRbSP+f/0i+/+mDe5HcPZXZ8nSFkWgye+BxFX/1RE6GdDwNdeuf+A9moV36F5N506mYhmeVWmLHGh+QOfWQ8TxhHmuRt+ZQMtA9QzG2Sihs6D1/Lb42fq45Ztdluuef4VTjeB1iu+0Otmtjh15fmnHLJuQ0WoIvHgZ0qc6PSw4WCcl3DzBjomJsLauqbxwN/mFEukaOBvnj4oR1+GWhfG2M+DdC6aeoH9tj4w8NX4Z4rPwJWtTp8crzJCYc2WUL5uM2WCh/+jrj0IYQcbWHlqORsy7IZF6TWXB5xq01FthMD8M0xsvGtMSla2pRTrjhVVzUh6NeuVv+KljGcKG+mcbTt4PZxQ3uzQmVy+Zxg6LA7te3iQbjl4OthQSvpJ9BVpx/8x56vv371+iWvjKqc1OFxubogEP8cQ/eHfuHP9JTp66kDrepNs4R1pnzK1OFb3nMhoKfK2QA6GuNub+DT9zbpVToUFqf2M+vvrg3iOOaQjv4VjaB4sx9AsgPQJ891ZLDftol0hLEeyoi/QhVO8+TLMkC+XJFd9MzLfdsyE8itOf9TQP81LgNnGbvEQN9sX+PigF7i+Od8gJD7OedOjVG+HXfyXTG2hPTaBvrUWIfWrygUJNnxp5+lVSevb+nbhv2YbB5rSuj4k86t54VA1cS09ybhYWPb9/ppWn6QoDUXmaonBluA8gOgak3FaHWdB6rdpvY1O8axg1M/adZx5CjB34AOioVntdIP9tf9Q1Uoe29q+EOobcKPddnp9cIymLQuPFPapuKqd/nAPCF6RfG6Gv11zyK2tkVJbNlfQ819n38j73ni/zRlDbnykAur8iF+TspIzmecaxwmj7LXgs3nTV13vqpxLsl6s3a2lOSXzoDWFnjdXvfAomX9ll7HhSwghxOwHaHBl1GWhIzYNvMBe+knuOPKHhqjevGrgS0irba3tNoXdny0/mHW++XqlWIlN4ph2uEakQNZo3Ig96LZdyimvmL3sR+CVr9EE902Mle9D9s6irX8sFYor/VG4s7V9lGo6uRiG7bG8VQrO3tuBNiyP7XWNZVY/hYc8RWWnSLTr6yFyN2yN8wm7rJR7+gC7MK3DSqMpe3ZpeccL/T1w5aaC5/+x//lHy01kEBmQNRfk98VTIp1mhrqS5cb6byh6+FFB6jzkrO/bg5so1M2OGMkqeFTr8Et9iljTBtaRC+Z8J/o4R2D2b++pDYxI1JN8/zrLdy8GQx+g0O/xoE4or3ZmN8GMPxTVntDnNeeBPnGBXBMzh9xaNNQNLnoeBOf+MRVTd0AanLkIs8iysWw+v4S1wnMK4dplzYerYWv1q/xWAtR46h3CUKnVLxwp0Dj7tON1QdAtURM22OXSD/EZVv+mNfxX8dDeB7nRmLJV3dXbKVIHOQpfXj8TzQfgPwwO/j2VnImOvXyF9q6WTTW2MBTLzYWT+CBGuNgm2CZ6jYI7xnewBiytGrPNohnxwRd80AN3vUqg7oOz9BF/wjJx4yXNl+OcZ5sMOULkKlCv/srEX7a69wD/n0n1wTXPHPefzXe0HpY46v+6JA5gYc6baJBw9enb8gIWlgm0Wdhh8Z7xJv6uXnBRvWdGwLXvomOCfSNeUIx8uq4nJ+aEXXkK+b+HWgs7xwYeJj+S+dsCqxyWbNAfC5UZ+8bdGR33XFh7Qb8bGjc662fEihn1YYy6cH0K5vDlfPieRFfIPlHflq87avHTVobpQvkQHbqUKwFF6d8ZIBiLrauiYhVVf6K5nsM19EXxSr5evHHmN9h+g/iL5Cd0IjHtYXcP9fcK0yb097sC8g95vZ5I2vqHSvKotUb/4xaInySXTwU6v3kd8U24+51aNLW39YoQJ/xUYYGVFdtQ/OpDjQiO2WO673lbrsT8a3rEj7t2H0V/wm86mFr99Hf6GBsEteNyCoGejdk5gdd7Oz6BPO4qwU96CgR2aUqVREuuZwQr5jrxbWM3v7hYPEtclznG9Dol+VnX+BNf7QhQ4sp75F9pF/6dmOBtuZ08wFnuPtbvLTsB3XnefOwEV3N/a4D13f7Y9gWuPcVG9ueZCVfh/qjXSbKy454Wr+LXjReYMZoUU627Xtw+MTk/U5gv+VrrKn41ZRoOVkqO/oWYVP87fiqoVdVrisong9FqmubPzLvGItW9MQLUM+3XGnAoU5TD8PQKZ/4lqb8sV45lgD62g9iZ950PoA8lLx8Zu6W39VnAmmo7kDWehw+/WWtppUH+gvY7uqN5d/Nw18AX/HAQqHjWL6JpepZ0xTLqIO0aZJHsNbAsf6uz2sm2G/D/bcO55kPy9X9ptrUFDN2EYmfxufikev4AluG3HGvsV/Zglp9tI9wAPPvtA1mzEbfBzmad8cE5mcOydU7c8LyfRQvLmzPc5Q6cqtX6EjO9BmXro/qK/Twfq+bS8YmIEVrnArwMbMoVfGs+2/Djo3S88BznPjKQ/flji+w+jMPSL+QzwL4s47pueYkJxJ+XdWDqf/5//FPL9ZnQieyoQAMoOT0fhe+gwBrIGsS8kEjuee32SdCR3fXN0JLjEkAhcJ5E7vB1CggUvJoUr11sgj9CJlgOQLTK355gFBHsf0TFC+o+YDr+LnRW2jaeXooM/nGXpx/+FCm+pWYKe3bgCbL8B4WkC1Z+ImHMj7Fbi8UTTPso7wtv4ALeMl1rODUnUjcaux4h24A56nfKuc87K/SBlM+kF6bJ4LI2F7ywxJy6s6pte2ODwqQVtjOBU3sZNEM5vX4Diu/DSz0VaDajczLCgaPrjcWT/C8w/5Geaom0+dYK97kT7nqDyQ8SJA+5/AaqVPgD2uumx77cCwbzvAdwuAdKKI4g4kqN4kZ/1NfRKvF1D/LKhM0e9O8UddAp4/U+F8043GPDxsz9asOmayTb9AtMNFEzolIS4gaPZdaZsdMOTWq1tNeWS15548BrLL6wM1TfNg9phof7MiU84MUufKDZsh9fZes/haL7BLX1/PGW/TqYbcMSxryFf1W42bHPSQPCZDdFg3k3e9pLdg5l12VKgRv7hiZE8ca0VixdZ3cJffejBSqHRlwbjy6LP6UCR72YQdeplnB5k/FaZv4yLloUx+VJvFh5J/+6a+//OUvv2rTwgivuN/Y3/Ps55APOSA1bCTWaQ/a7MONjI0kkF2t0wa0I1aJVB1eFyLSbBnmNHPO6y/xMcdbv4tcp5KgD/WafVnAdNFCtw/PGWhrzlw4rKDfVXDLwxOt40d+oWhEF3/26W8RBInpfliqPcS0VbDsx4gOZeRdeO1gr2QZ3weDJ9ubP+X2WhM61ZmlV0tQNtWqFd91jwV2Sd+twRglX5KPL+SGuvUoXWHJR01z5+jbvK+2H+WlDTTe5cP35eJ17CvH+uADOPecLR5s66n54kcISaZs70c4RV15tQ094968il8f7ovuD6+z78wZDva+NT+4B00fJcdLfSuglWs1PyTTvlv3W5pRng9HWp+YmmupfFbxHsXilswE+hgAAP/0SURBVEWXl2yHV7H5oQyEyjfXy7IoV4W+P1yAonmltdagvf/e4L73EIMfyjgfjhot5JFAZvbXByzFT+xjntMP6DvnrWeTi855aXVF/ktWEshhW5yfg3Vx4vYdh5BYClkf3a8T0QtPrYuW7OKTXMsfc+oJEvV970kCmg5s9Py949JsLloOsGIpJnxP+U+1n7HMP337a/8wjnGRqNaOpyBeclUWRanx5eXYPEbqTzGlw/zsOHAiM91cdPVH7DoqgNaFHxmdZQ/BrZv59w6VfdkKpMV1rtbGih1Usa+Ovx3Zz/yuh7XOQx7KcKh/9WKOPMFhP/Mm5Cexl7jGUxXqY0wa7OX4Ztyn//l/+fihDHppzkR7kfCAL/5wAAgicEcLlQh/HU/kQt38ZaebDclf9owZmwVc7AkYrIQMcP1drg4dmN9rQ/oMD9jOAx9aTmvbJ/mRhkoNBiXyLcLNA7r818JPMXP8cw9l7Md08+SLavnx5qEOG5ecYqyjwxAcw0kD6U+bQ6RbDygednw0TRj9XJA1HVBh0fcl037BTLGl3yM3m9zEDzypKlaicx4tdAquMZUcZUsp6CaAllsfyO8LQtEXrdkLNc65MbxsCot85K3Ya0ySGGgqL92CF4ITfCR7AtrT1Y/hcU0/tXliUVE9+fc1E3QGO3eJjZL2GdfR7wKWORip++8dqO9FE5XFVrXTtyCZ5pmy4Bi6IeBLvZF5UZ5yLCW+SWCefjWEm55aka/YMU+uis9DGfqXIVzrSPF1gygZbQbSpwbW4g9g0zGRG/REVjE/aL2FVeuGYFn5Uz0+HANQIT4RmGYD9gU/ssRkTvUNadGhcKMSuVrEzPUdWxuEIB/1Xg/Jp17p5IoFmm8tL80qd/fnvIK4GIJVrIMN2rqESyz9gDf/XEz6OSFaBZ45og0k9SpnH5/GRfw6DquophqdJkRSN/IXc6/273iV37mwglbDF/LfvtV1VLmnTcyUioNyrlNlBvmXtesHSOzuOvn3RhkryR1+qRPHFe2FGv8YK5Cfrm5gR8FWvUNFZkVNRewto/52M+MGX7Oi27LbB+R9X9+8BanUqWnO2f7BSv6oOpDvNzhsXrj1btkKT2EoZgjwW4V+Wf8zX643EVgwoQ1sgswkR9UY6VGdEo8mN7OwvymTveHk7bqi3e4Wps8TifdBSf637Z+B7XNtsLaXrtTJV/PEjs20d1XramIsuYh6FTQsx3rVimoPs3a6oDGMfPY+OlPWQJeu8rZs/a5rzHVoI46u2KaqfwpW7xja5rbVBvvbO8z77aMq6sNe0cNSl1goeGNrcRpiXXOGGKqdvMwcWQ4b+Eod8ZJbQUurdDwfkYWvexxscshFVA3ZRa/e+NG1r3bNkdJVbDDhlyh9Vgz1tj4Wq1ljYv2OsQ6veXxwpNn+EEZOf7C2PqdUHVPul+H++th0x5U8uC/w+4Pj0BGKhmb80VY5INkiWzLttH4Ongel16YpVgwFxSCDjjefn5T/C+5bgVgvJKrJmXU8kgfHMvzTnyvGoL2JxwusfLcs8xff+tU0scznTI+4FLke+e+Hn7/UwQ/sa+7wGZRfueMezC2Beej74A7D8TqKlXU5wbKr1ul5AKsY2id+gNWHAnbVO+woB7FlGd3DVbHxxIEOkD56Bc7UfR/1b0lM6PND1wNkct+F6d3Bfxv2P2EhD5UNrjPFUtGOeeX8njECaBwzT0+AP2Xyn1e7VfWKheuezNQbSX1++p/uX1+C34rYm4HNBxDzd5gDXzwbe3PfAVZ1XTgLZb/EcLEDNtypbjScDOQuRmEmIDhtMh130m9/ANr6EDChvrT9fliCemQdK3wnO7Kid53kI2+5La8c5hsDUnZcP/dQpmxUbKYnrpYp+xknmawDl+HbvwFpNBciY50ej5e4DGQR081kxKC466zJN3FMUnycerLHi/51vvjDq8iccdn3XU7b4Llte+evafQHgMt2YoEJ544hJX+HRD9B0Zy5cPhpVD6jK42ye8c/68tvX3tqNu0Vzn1gqefxO1D+pDeUnz50+df0qFW5Hsh4fFSHVYhH+pH4M589vmcOqN1toK//VoOf4oY2c+P67p98dSz2VXxIopyYdgAy62EF3sSXJdFS96s36qIUh19g7gbcz+uhK20/eJEWfS8idEIlF9yMMZXN8wuQ7z6y8caT+wnL64tjwRP0tLo9wH+xEqdTlhxgw7FyMi08x+u6nBaIdT60kFlQctxYCc/N86bHcd+cAWmPD/8U9UKxhiWtc4jPeDemPoGcOXDbfZJPgq1SOS0o/iq/Zy682N/IT1Vli3tDbPR9AqxNxoBzgH+3gcbgEo3vlO9+peijGIG8XTIe86KVT9VrfSH3xP79N/9h6r/85S/aYEZGhgroJV/CFfcrmLkbM5YVx4Cul9vHQF1hXXLSLHjEtttlFUjbLgf0KpGrYj1cFjl8WGJKY44dbdHr4NtG77DWbtbUvibcP+qV9zFfPoKsSE+eH3HkUjE73heoS972ah3qPjUBiRdgW5w6UWOTCb7n76j5XZARlbNvyHz+/FX1+9dMniBvl0j6/sQLbJdjx8G1Oveja6w/gM08OIlZqqxFPb4Wd30/fLL4HrPT59N6+B4l6/fLWrF/3cH2ZouY8C9ax7HjqRg7/hZAoa08I2J9WtjjSb+pMz98fQR7Pj59UON80qZN24Jmyja715BzjJvO3rNeykDRfL8ee/A6/C0VYHruMcBhdZ96zlNXvxREzX/4+MA+8VhFyHW+29iuOGWueGrD9EMZPGpMun/+tr3je/qgiu6KBzD32kfotq8MCG5fENMSMbXmBoBWzaVbQrH3hMc9JLrD5EscOG411g7ls48Anak3eQfal/iIREXNyklVHY8ZeZhyxwi4vDRf64CFOYRVFtDh4ZH3ca3chWUYB8+rX79+1cMCPaD5Wj6Lxrdlvn379stvv33Xevqt8u79Ib965D2P7fV4yiaWszusGjrwodup4kJe+8zCPSZPuUtuUyKDlM7QpDP8WExQdkYbcL+OrSA/zEYd0HIOm1LFP8dDmd0/eVhzyp6rB4tv3HHS5nBfkW/Gj1Bm0FKpNcm+kn+6z/OiT//n//hfT4+FBJGf/AZ//qFMV4SaRMTD72gW3aZrIkGTIh2FthGZhOG4cjSxQMcSM5M6ddvcdrGTvysTbFnD8idNkFJftDob2ngX7oGcyFNdf1CPNhe7NwG40+C0jdxEXh/K0AGOOz70THMuNzLROYcT7VPyGTum0iJGEc+4FE6dMrm8gW5a6az/SqXzQOdU1ZJNvwGy0l2Rky9y9Dw+iTNw27pLHh+uLSyf48Pi+n1LdE0QHbAIk+M5z+549FOIsptLw3E7Do3PoHMlzn6nu3d/pNt1ADc3R20WVHvAyLHBOHX1AfGLP22eh+G1eHRfAIukqEWD7gcy8aglqGuFaiRV9rNzwm2E3E7bIKEuUgXPlE4adSyj5D6/H7ohV+3rI5BhcjpzkN/LV/aljx3b9/ULzR++qMeD0q6KdZWbHgtpcI3Uaz6UMard43rfLCdyXSPvDR5VnLUv8lh2mIvJqT5Mb0eCY+jrlXZXrEN75zI8x0t92+Z6IO1uo2O65axnEKv7hSzHvRHX2A7ajx7KIPk+U2DqewwM/LskZnkkZuLCP8wYr/Z8oA98fbTcgD/slZ3Mw+LvXDBHLX/2cdeDNYcKyTNHRed6vXT9Xf7BtA1e2l1OxIfqrCk1f3jJX/WFPwJM7F/+8qtoeH3yLTzMXcV+ya9pfOGO976mb2iTR4kPtT/GuoaRVkh1Kl31VzGKKDgW073fcZ3rDin4vAQK8cjlQ8zFl/S8xsdDGW/gd3/VH8VjOBZc7LGamLLBq1w2oYb6zAub9eIN8hAyqbCM6wG2l/WqHPvCyGJyxEB9+rcO68frQyzLUjbhDe7YbyjOGo/sufC36+675XpeLN4rMnYT63ohXo2hY0EyfeC/DREjfcm6zAWw1omG74PdGElE78aKu4rMmdAer60yYjI+zvVMajCrjC/bat+tG7GJ+Ny446Vt7Ty4Dva9rEBHypZlT8RveHU1SvZj2O/SaXmaun5XDmr9p41Vxl1jnPlYMshrnvI5Zsv4EvFY4kOlXnW3KB1q0My3X2m03x0PMfo+rAebi+4HL9ojEQON4ulWXuONfa9CJ9Ln5RtiHkLSKBXlpN7Mt9yTbtBnx4h/zy/UdCoyPF3rIhbw55ogH0Hxsj5MJI6APqWt2NsP0LXR9BuHL4HYuxqMa1fX7OV7At58KKPrvurpobP/Cl3bmEW/6vmsMKU95VnvHSP/2fMLD2Y+f/nl6xf/gwkYPJj5/u27/kvib1Xygy/FUe/o2o7vfx6Kmn1VYby+V+l7TDEd9kbLrlwiNtvBpau+1JE1TH01Z+VGqCrtyItU8mpX/f6sSkahxH/2RJqb+Kn6rfG3YPdPUWjdNI3+ZD3YSOyBm6Gh09WfBPZ4IKZv7EjXvrHJ32X89G/+/vWhzI8wA8+FqqfCV/BP+N7yIJ2JmhOzbWy6fdr+6QPSTIrbJiD/+MeRBr+kdSDGJIB2etjQh/VOno/XAXy6EfZ2/y00ccvslipKEXzTaVJwCqqKJF2inj4AYgn9Q0jIUspZ5wdQD00SLQfu1Ib1mMGQcMXK8QKM2dcWNtQq/1yc/GQ4F+tHeLrJzEU0OVoYG+NaClU/UOK6EaNWtnUNiFYXWK6BoslttblVcmOG55s55FJARn2VIdfwieKKqepWWUifMx7qCeaqrRsdTRaXSxGzN+1xklZ3cl2vMYdYMeN72ak3oejDg/rpr/LiYW2uECYe8QsoFM0yvo4RwVhWA0R8MtTDbqOp/LixEG7UKGATUxAbQfzS4fCWTJXUZKcE1yY3JkpNspHHmKqZWZ6bqovO5i06zAOPPW3RS0IHOrJJXLs/6fIryEdXG257HvFi/tsmvJG/C4mXvjoO20I+bd88O6gq9C2lYsRm/IS22uQP/XqtvkMo8AEl+qJKztAS1zaSe+mF1vPUMi0QlE2sZuyA/CxfHR8kXnXt5MMUtEe0Xx7K7LzsI0h/wKSDW27/nZ2Ju10oUkmueuKGhj4PDaff4CP/7xAJbCs33QbyUTa+fftWc4b1sTaR/ZO9+Kd88fsamvAUM0jfBBV14v0SP/3vaoE5mhFn7s81y7lq5oEQ3wQ5gYESy7zKRtt5KUL3XZbSt3a6+hNUUzTpmRTEHrZ0NE0mpx4Irf0EK7dVqP9tp0n7dPgIQy3xIifq8OF4xCw6+T00hVnXvas7IH9quk/ILRwNYFnVqmKX20N4AHvqSb1ll7J5wHsOjknN/U5FwbmaeJq/2fNO+N5OrceqgTn3uT/4No8PTf7wbV35bf3EMOW5YUAVp/iswRkHjwVruPUC9w6UTNc0Flce6KNtNEpGErFNu39VBj32G7azYQ99SB8dsWTjzuv0RzURLruyYR7cjIOKzsXENpfK9v80XkB7mJafHxB3rHxYq3bnFa8rJ4XjHkOM8LEXU6VmHR5CbftArR20MOfICoG9RcefuGbu3qJE2Xu6jydshvxse85/xVokU40nX/r7l4Oc/ADJ25THso7YMM/5O8YE9dahVFzUA+m4CotqbIU4xwLkQQS2EpOus1Z5RNvLl5y1d0exdXKNO1fD9htk3498coHpqYGMdkaV+F9//VX3VExyjX1hMOrQt2S+Vf8q+N/4lgwW2rdkKUse23ybhg/8xEb8lLguBb39jSnWBmxzzyz+nMeSpYKPOgpP/ZTGSRIgLRsfwPG9Ckq/fclvvfT55k/itoxN5aJe2Ew7mD6FaisWtzx30JUcMtVqWX8W+nGM9l8Zlw1G3X5lEV4d2k/9m7/3ry+FeENKlz9vii0bHQbi3eJnuENTIomAhxkHpVBNvWLa8sbxgGeLLai7D/TzoQyoKVokJgkv3vqgHbbkGUw1qma/+tBakE7jcybyoD1lZfbdcFuLctW9znFT8OQx3VLzJgE8rAZ9gG0dKC3VfTCqvvpedcaz28nJjs8X9v3TDZB+SSfiAyHJ4nA3F/ENpHOhvPLVx4qJjYzGZqG9vPmVKpD8MIK2XDm5XeihTBGL4YdvuGvbDeswR/sn4WvRs7EpX1KKk5cvWi9CU4b6/g8JxIkep5YV0fJZwNDBX/5Ipi5i7LNoFC2xBKg7d91WPblqIl7LRGLDJnaYy0TBTzAVax/yrznDTct9knyVmnv18o0Ga5yIyceMT3pce1U3FX6dp0wfbawbG+fvaTaqzcvVk5dcxC+n3LwCasTmBxXfS9JjlH5G1g+YSoZG0WjPX+HhuuInHfoPDsXXWJUt2S22RCuWvaGgc1cH30D9mKgFkBTZwuBBK8bT72AD9b3KdH+u4buvrUu17Fm+zlc+KPFVFYuO+gt4mMAChZlqKgdU6sQSGptZ12UltO6LZVrgguNClkOG1eCFrdDIC3329dZyFxJLj7SBaDWzFuW/7dnuzuHe76C77UOO3Y1qT5LE7zlXxKqv9aCSBQ1++gRu26++nhGpdb9pf6nT5Pfdv9dE//7tm+b016/+483aGPbanm737fAtZsxPgLvvF5SR9/iqVpU8HJAEsYhjMN4/2f33KAP0T/N0hJH4PY+2k9udeYNaVeK6YXscxOxj08DWSS+9nsigsHJaherDl3RgQ2v7gLO0Sp49WOjB3V6Q4pXvFbPBhzjNjZK1nTqkw5hddmXP1YXSiftt1jHaV7frZXZZptI6kZuuiC8fxB1ry0znXR1qwuwbkP0eA3julzg+t394mie8ak6Tk+yl4TOOtu14/G6b1LFTLMkiBV3yrsuHWgbe0Vu01q13yVPfdAgUIiEjUtuXTu+JOOqaJ1b/qhr3/Oo718Uv/m9t1n4G/g0s4UNFtVzJumacsgsd30TyMLF9vULS6p/l5q/Vbj33mWbkgO7jNW667uj75eb1Q6TzNBH/E9jXulvvbVN3iuX7CfDov+cWba9RZEljWK8zY8wV4obmHFhOrcMX9Nu3906DVlW1661x0Bufp75ZmS+hWV6QQhVmrYplEKp2y2QPIJScx6KY8HgxBogXLT5go/4OkqMswbvPYNlqKL8YLix/vHRt80ML7gkIcr/uMbnsIqfZUReq76X+bMEcwqTdVQ5Rxw4+i/iVH4hUDvBr1/bx19++6Zs18lIn8uLc2M6n+uziPihSXW+65uqQqxHe+sYvdZMWtA51fQK57Nk+gkQc1ImKLb6U7yqJVzGXuKP5MW4p9N2XPWYTzol9Ch0Hh/SgwyqC4zFN9XpF7WN4jPRN7LYD1rfxy4jWln/9H/7Li7kVWAFFPkq0/gsQlQOpWC/61tkXpcAMuoAPZG6/4NB9AItLFkhwxMlmoF438kdC4wMRKLEBdh8qNto0oHWs1t0bscTxmavncglvWwb7p8RaQAsrlEU/jYTO8O1NatWLDEcTo15ZnGb8YJoTq/mGLTxhP6DgAhVFbcACocBhpAM3ihdXigXxEf8G+uTW8SdukPG1q82D7mqdrocyfkBw+vF/kiFLm57FXfnGtlrYYs5bXjrtd/tn7CvW6su0F1irjhJl80IoWpgHsMMFOccqHjOOiid+qWKLedqylLqRVxzOkagbkVO1arwfVk3+tgj89C+xLBSdBcNfVfWNQJGWXG6P6Qdnbc6QlS1TM9cBNxQcZIx0LrvxD3I9Jh6gIZyQTtcb2LDutpXYFirvPR28UMKvNzc5YkLPNiqnDGIBGnKx5TY1t5kT8hr9KjHhcS89zfuOR85c3+OW48/DPvP4COALH7hhvDZnoqV0Tr/ukn7NvlJwqI8V+5b7MxiRcg217SfYNzLkkfbZF0XUMZiX8Rdh8JxflXrbLvW4dl+cS8uHxkzAU/F4FU/zRmOKBiX0OnNqe4nDtCaWXKu9YOaSaZcYdRTN1y5tm5sPdafu34L4CLSuXKAfyKn/37798g//8A+//N3f/d0vv/7lL/2Tf/eTua9IX01sEH/JKzdScz/VblBLjt/Bev72kXX3GIV/3wv+NNAfceFDfookX9oZ77V8QpJF9/ydcXluTB14zD3dWxYdWleLlFGSnW4/5ojYluIF9BST9SjtG6Vtm7r4H4xBdAJklY9GHliqLp9+yK+4Mdu+nyA5dGhIuHJTtnV/qTb3o/jyg4HypXatqSJyuJ+24vxStc29h3BsogqrX4mheU+xhse4lQfbrvMcS/Ts2+sTf9gTNcxpnaA+8pa1Qxt1G9T1BF1/ELoU4YHH/JXxVhOQuG/9NOc1uvqoUzOKlr/lB4cYFT99EayjB6OXfbB+0NpMrQ11PMYcIFOFRT6QayTuwGrWu3mBf8DX/SL2pgdrn6RYNpe4lfcivVtXsLmvd/K0+5A+3f1fcXapvV7vv0HWixvoJSZU99oBrXxA49V2/fBmtx0L50KRMqfg5ziAybap5tUPo+clws3XuU7MHc/t9lsnuahTrgkF0rANxxN78lltS3WcvUata6iaK3bpiCSobF7iVxyUZefusz3Ju7DXnJbDfhXqV9XJu8e9QGw5ug08XvQJeA/oXPyhBzqOqz+oi24d5u2vv37VD0MqAGnrD0Jjhdzq2zTBZ/2xYB7U8I0b2rJbn5ekWXGyPjNn0FWMI4+rrnODvve97t6P07zXmCdIhA5NdP9jEvvIZD6i1Bn8IW6p5JWXPODkJ0ytWHpOkBPFODqJvbsrz7D/PJQBstW6sk/7v/93//lDcw4At4ENysBo27BNKZkF6PAVTJGkhy0zFrJoK2nRddHY9MA3Et+UQeLEjvy0+NOvL7385xbiLrGPFtjuxsAZr0Tk/9XGa+w7B5MHRRcqL93gfMGByDM910IAlk/3m3zEJPpWw+YGdfk94kLQPjb2xpB4XmIe4/YE5HWh4zEqXOiP4rG1NzABi9vzH02ci98DP/F2vpiximUhPogvNxFA3tNf5LcO+sWpmvutvlwdQkYUGasY+d1BwMKHjluy76fytkXbH4Sct7l5oQ9ZEAQZqVN0io/O4gfVXpSu6w/ytlyZN/o7m/hLDMlIZBUHClLqeLHYF6t43Tt+PaUrIlV0uF+ILWlIz6guLH/0B9BetGFDUO663sCedWc/TyF9iONaUQQNqiUeCjplfRFWzG3LbWrRID4bkBwv3byaVzHhVyBnXZWf0nPMTVy428jnNFD6uPZGmQAQyQPV4ulaHUBdpDqhqFhtc5aJLRsM0UqHF2/mpR5OiPtnkE1H++Mdv7x67IlNcuJnPjiWAPliqm6eKL7u7WLFG2SOB+nnnjdXfKDF05x+m9R2o8PsqVfV9WuXbbsM19lzaaPtDJJ0KYvIkXiAq9VXLgj4olpWRobszyL3P1mTieGvjjsGxojWN36lqepff/31l7/UgRyp1x+RjrxM1ukB0+YNcR7U1M8BrivdaeRSo73VbtmW+zPwvdTzTjHVSTSq6z7IWdwXJKeud9nzmXnKi7i5finpn15VfpQfjCGnKsXsWKk5F+9jmuJqDFFptu+V72kqpCu+GbNEamyONh8gSkY2/ZZZZKI7bQDJq9ZjsHL+uvZIi7lXeaW++GWDOW6re0+kNbNdaT3L2gPEM9PxwL89wnN/dtzug/c7r/L4WB82ClsGec6J22fdZwvcPoiRj2DRd3ilR9w0ygBad/5obYppKi85IEro0nVf1GzattZ2tIfqcRXMz/7ecjsfiql8bPknWOdHuG1IY/Xr5CFqlvmKozLs/Vb2n3z4RaRk2vb8oZr/g8vHsceW9pbDX3zP8QHLVpc8lCmvw8fM7SvWdV5F5DIXpy59y9oz5ypjzDvzCtqTPyjFWfEvvwXoW2fTwZzvusZwV4fmAMRq8FAmeolx27Hd3JuZ7/JVbLlsv2uv46ZxkVRGPv3AJrRc301HDnrkwPRx52h/hqs6OrLrWCV62TL23MI2XHQRp3Sfbfvr119rbtaMVQzY8vFZv5mErMgFKuxzf9dDGaUcOnlrkW7WUWvKH3Uf/87DmaJihLWPWLFS7WNdLKqsYACBCWgvxFdIbEAu6+Te4xr7I1dyd2s949W2x5aX7GPyJ0y1Z9+jiaXHhvvLjGtLPsM6daZCH1uXFHOr8txwQJ/+1b/7B9VmZ5OURz8llgkZdlqeQoU2bueu2mFJEMFENZloyK2gOIqQNjIzPpC2RdzJbIhP3Q5goJ8RDsRWWS1xNGJf9ar6sB4cFnFLhOdBSu7ueIMVV4e12o1ciAhok7zkrcCSFV9v0Z0g3ojp90AH1FeOqpuDX5Soc2q/gnmx4JDIlcc3Ie6+YJuQ9zjIU7MdO41YDCzPMftH/WkjBOD5uPmxv+n6o6pdNyIDWIDcYrkxOfo5QORTFla/jSXdIhlT9avLDQul31qA+fUoFgFeokuiRN1XqvBg0NbNrpo8uNo/vfoALOB1DduuzKJe8Lm8uMRfl6Z2/nQddKytM0FsjsN2LMFctI0mq2958BSw8ckDHW4CkVcJDevINy0PtCbwv/PWSENm3Hf5ptmsbhW7hCLfpXNgHWqOwb7NMfTQaNjLr1ch7jlsnc/8Ra+GxCXjCGTbJM51PIxpkc2uM3nt+LooKDuuiYaM29KVnptRst+uLwflXXPF8YH1YCmyRd+3+UaqO6AL3lh5DFsb+3pvX/DbzSviw9qyR44pow8IgZiTI3iqt10KSdfJeuZveRWys2KZ865ornreQ+eFvuZL8bRRq3o29vIS/Ub0Asu4RtnhCFHlPjQErc1pyP4siJVDqGJtPAv0gfiSkxVL09kgf2PTVvUvX9kdVlwlkw+8d18PNGvmfCIUyqecAa1IVMPHzpCdWrGnuKtUO36bBiIHDppkmzKqlR2VU++GRDuu2MwDyPSfQ7Elfvmw1dB2lLCbx2uTFabsJSIIQglhn5rmI3RaLm2Dsc6jAFHrvCw1qrUIm0eMcxzV7jVMMbJa4B9H7Vba6Ni5IBttZj24ysP+AquGVU69mMK45m29bEgNtVR2XfvGOiSRuFLfxhQPstyXtk0w5Cuf/HqzQXx7ndC5Trcc7dXXvoFIpar0e30QQFc8zsXmvl96UmMNLSJ2ZMENtAT5qDK3gMDNlr10DpR92UZMbfty7JKoutc4AC17tjyU2XI+8SJa98m8KZO6YX3b5HAbfbDWrcYzz3qUjtM2TCsUKXmDIl6z4M2HMhqvtnUiCkH7Yo6KFX58b+wuIF8SyhvEnR/XV+MNole1jlOu1ikxNb/eMSkRGi2bMZYwRbd5SaLaRy7q7XxvH7AUAW9kIUuGKnobsWfdOmTbgAbP95S6DvnVcGgwMds2ZUM17Bt3W2XLx0eubTdbo2SQwjb8Za/qajd/wzEOQZdDbj1MCnRRWk66KqH4ZYLbvH/t+6t/fZA9ch2ff9evNH35+llxoaUVV2t4XZflU6vWulFWIdP9K/ZF448J619xlwwiklLphh/KUO+ccHT9FRiXA0Hdkqrl088JaajjzVMgEN18j5WlErcCZw5jGKFjfxJYzx4VK+6Lx3lZ6/vzhLtR2nFNqxoc/EFnXd819rB1T+nYPvymzFPilmIbp03QmaATUz88PxCJnAP2f3nqyfyA2+4Em13GDt37v0VZ7VX35QN+JUaD2b8Co35dP5Lfmxf4OuvAlBeh5lU94WacXuP3DQ6ERwFp5kB/absY5Dc+N9cwv8rOn9osWsLozzVpkNNEKx+ebiB60Sk5XYjo1lE0+ZJ46Z8mZRO85Lfh2LbtJ8SGcTn4ANidYMKzoUkd6AO8avGzc+WNnRfm5I38eDys5fgvR+9QdjWnWnfhMTeJjzGxD+do+70tEXVisXwtvj2e0XsHj1v8ECqL9vZtYCP1rhXJHy6dl+QqOvpvA1VFM9ei4oGy2v3ABrmqc+3MeCWrpjd4cxMJD3nfOJMjbklDqCB7bWbaBoTBLK4olt6SGaKKwxWdPE8cq/2ank2Baf0l0nrra7jKKWvE7Kfz4DisB7zRlye1kc1CjVqLNbjR0oeOB50SkM1TcAG67/01t6t0LFW2eOKXHHNXc4k2D08c38LYfAPiMLdlimcuum/i0a9wuoYtHQpM7J8GOp+UO3/IYYOR3+WOa8+XL8u0Qi+eclgN95kNGT/BtwxtzXW0ZAsZKuZnvZB/7NAoxOYN9Cc9c2/iXjf5AcZtS229XZJjrsOMT+Tx92fBt5vJn3TrrYe9Dbr+1nbRw/vrb7+pzprCNcDmA1sfYdrN2qB2kalOdWT5yZ83pJWz4dvnhziRcU0IXXIc1YbUao+IzQXpzMgsw0trxUfGfhL0LWC+yV2RTH22v/rOC4URo2q0ubaZgSXqPjiHVt126Yc+UBdpUyf6+sGyjBcka2nZphoZqvVac/+WLcw8z/zqXl5NPmCoAmqC+INy0ca1Qw0v+g8mm3xAMrqGGa/tJ3A+HF1MMJ/pB3SvKVDP65q6H0LI9AtiF6tZW1d/wNh3em2OvLpb6Os8MVfpBzKW0fXWftevOEUWyHULDGS/lL3ShGPudYFY/VbbebBOvimjHOGId+mKz7vK6CiOBrIJKbFCs51tAxZrJG3k4hfMawXAmvpg7+dsB7DGiRJTRU7sMrKwY1x+i9CkA+IvnvUUj/TMY84+6d7wD1K2b9ffa4bnuUUG1BAtIHffep1PX2aOwOJBrnLuBwyuAdrbV2Bb5rcBXROWOf2F/wT7o4Z/kapWr177uVdZPyB2/LgFK6Mw4wt2DAZzwfsH/y0VcMv8CI7ZvpbPhziQyxycoc0c7dLweszMkUkp1tVU44n17798/fxVv9aEDPfHr7UWaC3SmlLjR3Vcr86X98Hap+ra8jWT/wpKDOyLyIvyDa3e/D1X+OtYoWZ+nIhP/CM/9xYTMz9MfZVFo7wR2d0fyxNzaZlQMCW8P4/4V0n7wc6T7exlZvzUOeg/fP7DciJdMv/q3/9D1V8NApRvIDvpqSeB77B49cltT4xcQCm9IHi4to93WL6rlE6VslobcP/+3HM8uRiATOQYSLzYdp/VuvqYieWJaSPUTQvcqxPYTfzTF4g+9HkRTflb9gm+iaP3GkN8UnBwkZ1+6CsCIlXd8YoGu8rXbxwZ9w1SQF59afvYGuMQrAcoWiBU/Uls4fjIOK9NUo0X/TbV59xk1gaNVyeOG9HeYHk8jhy5+ga2lzwHdzv2gH2QU9/kIis6lZbVhqTK8NcNWPqn/Se4qx5vTM6HMhOJTXKUatmvaRiqm3vfcO+HMphL7Jy1EFeDTWRsZ65M24HHpBsFeNxAck1w6GYyhQqy4feyF39dFH0/lAmiF9sKCp9jHuF7RLsttJ88lIGj+OqGqLibv4CProLEmStqtXMdHMLksYjpTAF5/M35eoPt5/yVJjBzENriKc9cH8RgOZ2vB9ZA/S5r0i1ZS7/GGdwPvZ1rV4W7/QGqV3X2uHhecz3YNUYcu7+eDhRjHbySN0r9imTVuVlGP7kA50OZqutDyCuSqwAT52g74gl0bj3GZm+GrR+53d70Wf4tYGqTI17g6PswO+nB9Mu8+aYHXL7mOdB50ruhPLUYxUi5gE1ilD3aTRPaftozpqMvU66OLfWKQ/bGsAkig86j/ASqPxCZa4bvv9Tic/Jcd1G54YXwY3yWvViFbc+wDe416L2sX41ts+OrKhldMYC61le9eHuNNGYoHg0bwkYgP9UUzWyVosuQ7+1Aa1zHPiHu6gf96mqDGDkg2677vTSw1yb5mr/X2nOsqUO3eukO3tIXiVMba0i2bwDIrrW5RX0NWmB9S7n9J0ryUz1HwtcJrbr+1q9/L5Od3w4BGT2U6Rhls+97emDT9w0xW00xlkz6a2pFWNc/bR6O40/9QgfbhXvfp+ib9DRm6KMLS/di2XNbfSjc8zM8296HY+BA3rmRhbanfZB0IBaoSMdxgPQD3iH7ARx/6wm5r7r1Dj/9UKZIUHGx+9jnfRJgZx+TmGLT+09kmtdGzVcD9oBzCp+DfFrGbY7Yso3GsLv2LIytZNXUNZa2VX1fxpb3RRAzpq5/BMttHPEUfJ1wXbsEt8zEO178uM/U9piZt/sYvhG9vm7qZRvRJbe/a2+th9G9NyuJOipu/vhvxc7DaD2Uqevvc30W1ucFTJcd7ymwzD4J+7Zr2/Zvb8RQawKS+qP+/jaN/JYA+fG3ar6tb8g6zIpGZrC3kX64L1x39vUOkhvrRHIawA9t8mLfo1eopqw8yIf+I9y+uSTJy49QWeckfcd1QmuP+G4jR14//R//3X/5Q5XLMZKhjC4uxFH0FGg7nrYOWr397zRv5MKzvXM4AfaekoCefTFRp9990X4MqeQY2HFzwPSkNT0T0IBt+nPyWeiSQWzx8pzcThP71LeO7Rrm3d/GSe5twzybQ4ijLi5deNAM3dyKx9gjv0eY6OpcEyYPKrCNtOoq2lAX6GMrmDdIrLX2cZMXZNvVG/IZP68T4kTZ4GmxqlWkn15ooCWTXmRuKIb+KY8XMBEUA33EXGKxTfNvvPyUiT5c145sLlXHl3ED4jfddUoV6pdGZ8gHsjEWsY9AV/SrTloUsFX6Fbu+4tjXDXT4AVKWDDyHvbC3jXaPfVHKDrHv6bLnQpBWi2zElrTMZa5yU1nrVR2My70hc97qmOTE0OOXhzKQJZZYa64w97FvFS+UqlWHtVFoEMIeoy47F7SJDTuuO24g2va8/INrtsjGDf/BaoMaR2wD24/1oDwW4RivKnOT3iDmrj7A60bmbVllvtQL7/lp6tbfP3EC1GGJwvVWDWUZOy2X2O6N+0dQNjX5yHXnwc2cVOLCJGRCt+8adengfq8bI1c19nwTzWAsccBhWM6yK4bG5uV6qnrbBcSlLKqybXpsTluvsE3GPzn8W5GfjsUOZ9dZOT2XBWTmWhe3IVXb/6GpYmJeFt3/6vNcU97Dhjjr6HjQJ55c7/kAt65/NU0zElihqmmtfhRmf8HiDBkwdUBpkQaVH0HzuyC5Ft33PxdPmP2Udq8DmZtAIZWIH3LzodpzRbFe8QptD9YcPnBLI0kM2IJ3r7GB56jrbLRzXUgvMfBQZnj4/dPTHrARN4hXPfn1BzZq+54FZLfee/5zX/I8mXIAmmUM/ZF9O7Ft5DmQQ6DL2XeZlAwF8tUmtpblaBNqUToW5j/jgwIwT7VUirb+8L9dDFS/VJJx8/DvuiUVT1X1dxThrbXD+ZigrXtdyR3fTsv8gs9LeWcso3/aQVFxYF9+bTtiumdmXraTNf8b+LivaYsOueYDxd71YOk14M8+u175xaZkaXuuACzC23pFaX1ygtgwZxThNZJXaFywjut6Abzd9ma8wd6Lus2Y3XLpk7ti+5xXbFVQdz/MFxHN1onN3Wfz4ir1F99t7rffvukh3BELopcNYzAXWkjkiqfmjB4AYBEbsulDMdRBafGiX3FNFLddtT/pOR9ujnUTYF6W4blcvInLJU3kM6eY5451ryHHfHuyqWg7Lp2xmfigs1NpTuljHyu5pJyfapcoD2b49jCrHFC+Sg5R/q4k92Tfl8tGyaNLfPhXznSUHtcnD2Y09yoCrbX8m+7v+saV/mZN9w8H1BzVMzIeye0TuI84C45L/awSRG/mL3z1sdj492dY2pFv3w1RmydyV4US3pID0IfN4I207O64FJVo+NKeUvvx/BMd6NX+7/JQBgJRD6TliVRHNMvQmig6eRifsILvWbOfuD+DDnj9d5JDsx3aiX6HA76Ozd4cnGfEliH5bsbniruwaMhVrpyPbX/H9wx4zpZBpLH5I9xy0w9183csm7/lkGGEP/cfcwXIsdFzCZ0J4hzSyiYw9qLpGyiVenugSkZnlXWWTHDfgAUEiRv5tn/DcXXjycZEyT2JKDe46Xi4JIjvhmLQQxnP9X0jtCx29gKuojBH1FhjRYGg3NvOUqO+GrYZPeRcPReTIHL3zQRUhD0vP4YW1BJDF/Ft6/als+pAtoeMckJJz1pMaZNRt6fN1Cnnw6Db7yscH0CULanWq/bPPIVm/lkGjL8XwARmPclBG3rKaJFk/44RvfZ1oHLpDUTFunRok50ay4o3uGObG/7l/4DjzDgpgnlt1psWP7EAiVusjiXwxsVrhvpWb0iOgcNIv58gUXncYCS+MwpjPgLfbGyXUv2gLgK52r4it9p9zWb9mGvKDbJ8h5z8m87JOVGr161AsancYw4Ub7c1f2TTuv7wCVxazrKveQjPBxqMZ/oMZj1gXKDOOGZ9AvqP7D3RJjSvsFPFnJeAlM0Yegq+ReLRHw6sfOh3qEv/8X5QOcH0S3zVZNZHA/0ZF3Ro8lV1jpmbF3uNJdN63mQ6r1MfxP5NR/ON+QPP/S2ULnlhHmG6PDdjY/cVX+bvdQAdYz2U6fIdcn/wDDyDv/sXhP4ul8r9yM+sL5ouxdSrcV1/P4J8ZA0tO7Zk5FcZgG3v3tm/4+MBcVWqbDmh+JVX8asq+cTZsvMaDPITTpQomeM0I9smCj0362AtLAmTC8wL1rRpF/gfU3Dse4Fb8JKDbpcj+7QN2spOzxX5NaPmWX79aCO+J/28z9TB/GTtw6zkrWNYD33zTvvBelDHa1wPH67pD9fNLS+r5fdp3xMegJ8cGYl3XxPB1AsiM9ceI+1X/xvE93RN1vXKa5pMo8y5yrwR5Yjpjs8yO4Y5nlM29I/6nBJZxKKeHOa+d/vgV1v4myZCWIi2DUiaJ2JA45op6rKzc+F1DMVqUHYVIJ06yF6Qz5/nfXdLOlaORjnilbkevS1HLNad+dhw/aQB6z2twbYT3rSPHVUF+NqHVN0ShVuoQNMm4UHBNnpVLm37W9FIh/13SVWdhzY+Kn9f/PlQD3LQqYOdtR/YYnHPV9+3+Pfbv/3yjfv77/5jwswNtUuIPhCB4ziRvCUHT8C+YzBu2dfcm4acYiRiZOqddfbWkcXQYRVh+SnaKV1ADNm2Z1LrPgGR1nFcrSPb0bNQZMCnf/lv/3PVCUxNEQE1KZtRqqVgHXV2fQ1eJ8tMw+8QbmS3x+INXfmfN1zFWFRkHvzsJ6W2eC8875DFnw8w8bb6bFdV+oOsYq4BeVnURixnVMa9mO9enVg5uexPenzd/b+xFjaBywtsHduiNu1EnglUfGqHH3+QyE9U9TvLkt0y0yR0xbDMItv1Jp72N6BzsICkH5FlLILdxx/DG9sHf4OEhBfOucCD+HG5bwBb+Y5Fm5kqkZgbit23zISZF9tJXzdO2xP262VzxvME5qLsq+Uz/WWh1Y1NFK4fLJ4+Z0yzr6suvufdS/z45dU8coOEdJEd4tP2RGWp5hybVWwF7jWnbBjsu/tZdV6Ar3KqY9UMbSIxY4f6ly/8y0GR1jUcmdlHPZxkjeCnnHtIBf2B7ZYDikdr514FwoWnf+vbbaPzpTlZqDpj5boLILv10pgpniLW/Lo//9gW41CM7gP53LZO78E9JqXGWXVAOzl1DLz5GvCUKQn53DKAWOCZcfqZkEwhsaQN7vj+FugaLTOOxTRdw4rZhOMDXfor33U06dwcNr/jU07KlrY8Vb7rC+2sV3AsZY+p31j3Gem6CqZtW/AZeruX/CElG3UMZ8TFKx9+Fwsjh4+KBTn0K6fpD9+e8YbPmun7E5APplzojsWl/Ij6M/DY3DZpZ4M/r80gMk9YsRJLvZQjaNWOpRVnZAupU2zqxhOtLC09RVMn2l4foDtGh3rGmxZR3taf+sau4V2fg9mfQ7bIatbJ66nJxnl9/BCtS27X5dfIHlFxcJQ/5Rpa99gx7vHrptZRyfYahRy1zE/lta5/1mTVRa0x5R5SZYtZrxStfaF5mlP9NwuB/FpJkG699REqvAa18Hcf3J8pdwOO9rf1oclrUtVLnhfXoWptJ2AeZf1K3SX3rNuX9WZMTzA9vFr5EvezuKC4L8w9FMh6x3ghn1932YY7Pp0b1XA8J49cuJ/OCdh5cdv3h8NaN09a9AGcmd8J4ueP1a7/zvmA2H+NKz6ebS+g0zaCp88vsaZvu1a5ryvnFBoyHgOP4QbXZe0f+XtGDWxGJ31ABznD+d6gf11r04ePESOA53yY6oeZh4RjpyY75sf7LX0jvnO/V5uDflVucg/8Efb+y+PnPu+xnHCfuvEB4pZ1NQ/kk8tEVJb6+FJHyWQ8K25EySbXDJ9BvpYSfyCYbzrpjwUXrXpYNv1Z1w+hi/+1f8hWB+OI/++Vd31b5vsnPaT57du3OvJg5hyz9N99J1JzkwvdLUdOmXXkhD4y75Zc0Yjd+Sqb7SRtQJnPV8QquWH7RnSjL+8lTmvpVcG+DZm9Vwju9uhX0TPvqd9ywZLnoYxqA0slyivQQtH0RzzHN17CpZzu5oauMmt7eu+EGtbcbdtRUou0hhZ+YmosnWalw6vjzT4Bccshun6q3PJpApMY1DqXPwbmBINpnoQudkIMPFX+eTBz9hGyGEVe/U6g3a+VAolw8geICXqPLGQ+IIvWMi7XaPUCXubnDbZ1mRyS1HteMJTWS0zhLT+cWnzr/RhvH8oM6LMqxscGym7tJ4tfFnzDNs9YoJUl+l7VxI5MFol3D2XkaraFafuE/ZYvGdkX/xMYTxZaJOMCUcZK9B6r8aWqA5DfRxLoY/6a59i2x7Zd/daYQy3SvnGdoA/TF2J8hdLWmyAwJ6upg1x63ugnAt0G3JiUfzVNk6xqPhNXi1cZzslza4NbfWJS9pd9Z2BfQ6Up54x/izUShewgQwcayl+3FYM7cGD30zzJ1zEzmDwAmauTbp7owJN8bpon7vlkkVOuTRw4TFU+69YlrdPevJZ+Hk9x3lh5+wnZyKiMPDmZNi470LQZTXckcvYnY6E6/S8dWpTLGpW2ketTw7wEfgzFp3K5G3OvoDr9MT3yAm3pOL6ASHeUnk1t+kP4P921D7vVusfvpuPr69evkiM351wwZgybjT3nxnqmivDTeL8+bp/7Dn3G8aoDlgx8RKoJjXGURutBW7LUXauq+5T2j7Dnl+1jyRtzmTWn6u39BU/e7r7RYlMe+o/6Lu6QOfu6vZmW1s8hvtFlbxvtGdOKIzTWmqGHllpFywZZhiIukVgeKD7SWnOrjjg+cmB7HhstHBSLcQpg0coYwZPt/u9SsoVNtSz7hNPniWjbww4GFX84yjxyW2Ud0TttW3Z/qNq86Epz6cRfbKXue/BxDytR57LqrX/sGRvR2VmxuP52TYFfl8SO/WD2tCEfvErp5g2LbhBTy6BDHXL6lzV6uFu4mm3lRGyhj0nHHRCja/gBXsdj2TSzord1LNf0Iqo1ZA9XhanHnNBDxwi1vk8BPI4QU28d2Vk1fch3/qBPnYmh06zkJJLrXlZlHjIE7CFje4Ve84WXxlFEdmqGW+8R38umTnWuNg/R1hryA+TLAttO233wrvmJnN+rH0GbkBw8Ylj9yfXbyYPftXqx67KObFDWSw9b6sXlwxaGPwHx9esXPZj5Kh+Mnf8+zZcv1a7SawZGvA5wn/+9bum/ff9DD2P4+zL/9E/f9AMY/11XVo4OXOg+EkTTkxu+zai4s54UPXnSWLYc/ddnJ4RpI1esYVEyoeTzFqC/Il+Avn7YKdD/VLeOPqvUkbgC8iKxpWTgN+N684Lwwn98KBNIBMFSihCK3mxUB4o+N3f31+VBSBbxBeIFl8PJBF7kdihMF7CS+WAb5Wjc/NXBbXLBCexJLLHyfZlHf9okjkzIZ5udB3QuWzem/nCx0F1+wbxRxZ98vpEXUNHvMw/duaAcAcxJCfgpUVeDShQku+0xUxwU4ogvNP0cm8iupjQsw7G0S8bx5CdTw/KqnbY/xvNDmVN/f+NqylGv+VJFxsB9bfSAMrcD8asZ2g6TCgtF+mze/EbBM5aBhWNMy5/D6DEcPOTSQg4xDouYw5lDD2Uc+gueaE/QtzAKXNO5eZ1zvizJWb2pDh5QXyTCCcENFviIZwxccpOoOdI0jEqz9NXnOvRVzL3eC8hkww2kX3XHjTDjDu2Mo4hdWlZP86u+qcDOMo9lgW/T/MIHU95IczOgv9C1qlboRSfuzh1yGUH5QF4tI332udD6x7jrtHOXuo7W93waORyYcw1Y5JSLzNQ/bDE+Wnd3VOKPCbAj/jF2b6yFreHtjPniPWHF2rJpx47OVb/lsnEOmis+kP6wAVkt9NsGWsjtDzg1r8Rb1p6hC4j+72sNm1dIHQonM5bdZd6UtfFt1FUzRFy7TD/ieChToF/oQfv21/4PTRUkm6v9cHojfMP9ArrGi7x5VT9D/gH6WrwTVEis+7rdhjU2Xb/dLTlsIlRN+pk9TDDtnXWpvI9p+q62NCnbhmKrHErdpBNL2QUjc+P2rT0ea6jK17gWOh7J0Ua2aYo1MepsWso7it1LA4nYpPRe01+Vx5/3jEbsAngsuXkoI8hfyeg9ZNunuNiAdYTBmmyer3OOnRf1Q7aLWnHFskxM/wD7DWrOMTZg1anEP+v+gAB2qTSKJ+uhxfQt9wBs4wekxEBid1+4f7quWAD85dBl9JdMYZksbPogFkKf69uUjQ2ROE2jQdHN1lkkfbBsWa9/GdENtES9Yn+SMyv5ikTLF826jne1zf5T2HnFR8Zgj4njsA9LnPJBegs/OukfcJ3DMX8MrNW1lT0uFJSqEpteq4kTWuWbUnR0i14vxgE+utm7I+VQxBixhDfib558D8x+3bz98EPmxZ8f5EWsev4cH8W29orYP33qrD6J3LwP7SDDm7J9U1nVBnlL/vrd/iwNPQ8lYcCDTn/4tlWEP/GtuCq1VtXhq23fPxe4bqpAjP5oLeLXl6r961f+c9NXPaj5Wjz9ehNyPJgp6zs3Ln+vNYsQfvvO35b5/Ms//fbtl3/6619/+ab/xOh1q1Wkk1Sor6J1v0pXtollK+w9SZXW6XjrQLclF4hyEUtce3Pk2qZ7YZuSLaht04sWqJshvfmclt8cmnuZxPcR4Ce2dXz0UAakI6XZ3fCAf6ogaGcjWFQFnyDsYOvbuR+GiIZcisiOZGhSDTx17vSFMd6bJjwkMUkAKq16YMpsdF/xeym4f0Vsex8hm0jsS/zyk37dl9K+obUvaira4Bvoj8wRVL23nsv4dvvF45uHMvViNfhSY94LMDHcG3qhaK/kMVmrwJ5zsek7PhXCyhP9cE1yM3/LbmHSgReRzQdzkyCs+TzlqE+5087lRrjj4EYXMTj6PfSi56a1ryNj6hsPThoWrTx0CeYDPNXwVQd2/WHPSI5UYkjtKiPQgHrn8xmMh2taoPBVh0jTZglB04J9+PJ80fVfb+oTWmNSb6ZL+sbcTKxwDPg+ik5e8J381PpgeY+B5KSMpT3m05fqbgpFkW36EjL2ctM6H8oQg+1MI3yE44YGZW8wELY/fvVKvqFXnPdY2N4AfexqIImSm9dpbG7sa3Di1Z/Oqn+Ew5ZiYjPAOLlfWj86zbh4jfongIH2o7mNnREvfmiLUuVT/8CiY8M1wWNpG0BxIxv5wuSpjk5f02kvlNpqYWPx0PWHI7fazwfIHONayxqydMrustw05acOOMQ1w4L3Ojc8JwOJD5l3wANiWFD/uy7fra5NW5X8scFsdJPHE3ttVH/72qUPst/2fg7nOvuMPZ9mgnZs9KOrAyKN8IlrjcWFt/QuF8peRjE6a4xSVlzZpAbkJcZCj/4IceHOu+0xisUbG82PEBuOVxG89DPXhKgX70a4sev1udbp0oPGnMd+jgAef5jyj5e4T7lA8db7vgcHaMBTHBztn2P6zrUFFDGyTyiRklT8ilX9apu9lsluiwP1FdfXfjb+3gNbhLJjUdxYL4Phxb/4dcSq1ud6DfUX5P52ahrZX20Z+rzHZdN/HrPP+QFQSNxfEsaPc/OKmffjM0hVk6erix8Caxo7xu01PYLzW8zm0U7o3gfBe1WUnoyeOnMsIT64fIRU5mJaVdbl1e+C7faYVp+WX07t8877iqVld7vqHNWe107W9xtnDCey1sLRvVCyEGFu+b5dCre9O24QGqXWxLGmPMnf2Onc/Xv5zDF4T0Cevwm19HlpXLwm8FBm8XozRZ84tMY83PP4YwX4zeEHL9j95Zdfv3z65devX3/5+vXzL7+iXz7yj1S43kgBMXC2X/L9Rd+S+a0+F/727fsv//hPfigDNLby4/UmSMyUxMranrjN4N0yun6Kjq2WF6qYUxbQZ3po2K5qVfCDWR7SrPW8IZsyhpxzs+LbYnQG1ooLBZt53ZPTnn5i7/Y7ofH6P/zb/40eNgkQjGso66gXJP80v8TpwOlf0ECL18yRrSy+Z2CWm0ECksLfjIZt+TrITP9KCfIrYVWqI0077RcqZqpNFpA5fFYVy4PyiOitD1my2/4IkTrEph8+BqBqAhT8ofyELjbZa8IEtquI3z8FbPIq3amf3N2oHsjXgdjQRe1c2J6ZlPOBAIQH05vW9ojhNY7k27SVz84BmLynPiydgi/OU8YXoMEYsoBFIzZ1dC6mvY0dA3iKA8BmrsLOBlA69c5DmunzxKvfJz/qQ9sBjp0Iqwfwamymlnhtxxtx/NMSh4qAtfA/gm8W1quabKMRPZ2LHZ8aEm7uaXf55EexFZltIkB0SvE3XepcBzGItIAsi3Fs6I+IIVMMMrL89wEz/7YZ1ly/JGvxhmfN73/4j+3GOf3HmUegQFGk5GeCGxc2pm35aiV/aDWDUrmNoIBPr78L8rPbHg/bEYdy2Aw8Yn8bMm66GXFzLLvKuXzBF1vtTR8xRuAHiC5QoYlE7EasaENQDeR1NH17dCyzxCC1yE9ZsGKuI5u0yEFPHz56KIMuWJvuwvLfIAr7OtUFCJJnPeEeyEM71mLrRcl9QBnZzkcdocdu9MIPvM4b8NkcydqQeYL+llIBHXwd8tpH2AYHc4WDtfHXX39dvGBeL1wj+XsYxK+y2T+KyfCYfAT/UVbjjKOThdcHVyJFpEBcR0zU20ZyQpl7AXgxW+Iev+aVjl7LVLhGYkTGCoM2Ypk6YPfNoMVGPHSVddx6AKuiv9igTazbL3Vaog36E8JNDOSJ+Xjbgz9pAutcX5sb+LSOW9FJ3M4rmF2Z14zYXb/9UstYoo6e5GgPXVTwrX1ry8X+Z+KGitBE37fzUAZZ8NLvC5OvWNo0/vW3ZopOHKIcps7rxN/uVE+WbyN6dZJxEQcgIJ8SzHEZ+j+JvWdjvet7+gq+edVctHT6I5RMunXnWKhq/GovgP2OfUgJ5/63jimAXpTgBd0Wqfhh+f5QFQi3zkBiMTyXUPjR/HjB/LtHvDoHKzeyRx46X9X0/EWvhSaKhB1FWLLuzqvccd+Z+SuoVSfYsz9zfHwPiI/QUahiyPVtSYityD/mqmkxs+fAjlfaw8dE7k1T5tGPPDwDn/OhDNbWZ94yqQen4XUHNXYlo1QyNvguGelAkpTzpbErNiJfv/DnSfjbMvbB/PNR61Ud/KoT/1Tnc//KoMCaVffMb2XmW107f/3tu/8I8Ldviktjq7UbeO50tAIyHMSMbH5QnSgBvJLaLXVnt6shPv3TNdMs2hrf/OSvoV9VKpnYjH+9NcaOSbyiiQGt+idq82Sbkp1J1wPaO0b7AFNu8oHG9V/+2//fHwgpoMIwUYcD4ffUsHNsHsqYF3MDG/q3WHXsRWk7lz2x6RTJm7p7EwSwxd+tkSw2C3/kgcxhUyZ1Xn+4rJKWTrtf9rkg/68g8bmA3oEIZLlsyC71RnyCGfekB4prxPgWV6zqoxY/+z769RNYuRzxAWIQ7SWUGqPLBT0PiTK2fCPb/SJbw8UA8q5Z1m1qjBb9y7ySfdWMNa/kM9Up0bYkZtuqrZj2nNvo+dIi+VsqsbtyUwJ0MTfJuNUHhtbN3EQ6gSyaxs35EUX6NsJZOg1U43/HobPqgeXgYdeyM38AOgtdzCPLB5tlTjbw7muIHOtXqyTfSo1pdynXkdgosewHHh5LccqY7NfCuCwSE1T5FqEOywful4wbukjrKFFZlA2ATFupjaZ8I1b86PPIQz5Za6BB1nrWMdbLkVhXD6BlJHRDHwzU3LToGPh8/eDgSh3k5uqnc9A3LxFKrORoExdIGoZZYcbmh1KGu2jeKcNhY1D52uVaUyRWWlt84RgHUEK3GB/EPUeKJyM79t3eWpDmfwVx6fo7zDCUN5mzTY27Ccum2aYZbaAKapFPObFsFM/salf5KrkRsQn0IeUBDj/ZigjjPOPGAmspmx7Gn/mmjQqx1LGuwaJZh/blEBsqOJ/XkDhFN+3U8zzYGzzO5Xm1F2jXIXrbPmXQaTrHrd+AnoN+fqtNHD+h45sz0igTui7r3r/7MPLFu0rxtGD5evF1U63qDjyrWl96o5zYPgyrnXoToUVP205I1ZRfmu/8FF1jgXDViRnwLT1ba3RDeYhOvX0v5HB7AvuRm0icNw/y5bVb/Ncszzfmrvqk1onpZuVEpydpUBEQwthPAmm2/kJipu/ijXtIIfRlq+XrSjl/felG6eghfXpEQUyHdWAJ6Nlb4k+5wH697f/Uc6xG5BjjV+tyu+Sz/8heR3+8ljp+RTGm/SA0+aMc94ObZ6QvblHfduvK7z/cGtptg3LyJv/0g7W228UEoiI/8IDtcrzaBftzicclsJ7nbX7ohbMZq9bVAvHVUowS72Wni8b2H31j1uG3DPOlx9HidYpor1fgMBUB4uwfCgW4tv+s0cQT/dGudJRniGqLrtaP8TsP3xptYfjYsN2APWPXFsPx9FvxJubsoYHprm+E0EIF27WN2XeVFAUeHMYWeedl2UYJ0iwLTTiBrE3G4rReGFXn+BX3/Jj2ov7svVA68BBX7KYKfBGC+cQLH7k2fc8pKv6K7mllGbVpStJQDHVC3P54QbMUD2T0d2R4KFOC7M/8oOZTlX5IwzdokAl87yLez3oow7/K/qf+d9ni1+RQ7IqLe/vZt/RL9SoIHdAHj0m9ICru7psb0lPfHYLq+vwhCzegjjVRL9cmdu5z9tphP5dsB9vpExRD9mkF2tJtoMOx1y3TkBHvX/7b/+0PEi0iQaBLuwqZQZBS1W2YDdz5YKWcUEGm6qa5+QR49lIyvIacNqr1wp8CJx49lOkLWjI7XsXV9tKxyFA74x6OGvJT5e7NK7D0e2U+6u1CbaqJC8hexS3/fdx4R48u5edP/mOIN1ir3Y/XvrwHsXsSWHdjxXE9TXTPzhil2f4Va2xV0UNVqL7V7uLeqIDoBfHNmRzS90xo+/KYqpqFQDZcRSr1qkkpMTxh5jxV9EWv9/wDt5GNf/qacQ6Nzx6rD309JM+Gk2KJQtX3742LUjSqba+KmaOUrxh5GTHh+1gQeCHXZuDNYVG1+PRNv0ZQtvIUeQHz1Z5zHKKbW5A4TItcFlRkqv4H9lVV3vxAYC5gM2+7Xxv02TWXvtbdbzO0EULvUhW9nEtK7Nar5ppzapMLqrZ3PzDevswH1QPlD+DbOaTvHUaxyKkk1Kezn7bnvtlKaLb3hB3D5JNH9wn0itxAjtgpyUNLVUE9/eIaPm3+HOitLXoOJH7Dvm/E5+pilYwLOPV/BI/lRwjfhevvcgvCQz5i61tGw9WTX6V4ABlITw9lAsnIkX1QjWX5rFJzq23IL4fG/La2gWZyajh+u4Izcwcvc0YeawZlXAslh9qWL1QVH5PmPLUeOnJmvZlz2rrXdZs6B/ikDWDtA7LmDz1+Yhd/t03VianodIW22ZaZejemHWC1kxY8+d89ab/VpLx9qV3HSTWeaED0tuM+dX/gXEry+YZ+80Rz9YgT2vymTFU097b0xuwJNmZOOC8u9vFXRKr3Qxlw5KptxKaxH8qoL8079ADzT9cKPBFW7EWp87YNJYgd21ZVcCic2l6d1Md6y/+114mdeb0yP06pDUdTaNv5SXQeykhPQdh/7E/M2EFdQSqBWZzMQzb5A6jcJsPb92fQ/XfNGRGhfY7+Rv+HKNU1NpdO+iJ78uf2DdYtVBH3Pqz9sxgXkXUFXa0nkNvPWl8g6gigz7bheKITO6fcsq39e/OqUK14lI6zeQ2rEbf9qKyX+l3t5IKVxnzLgu3TejjZ8n8C45syBn63/WeQ366VcLwqFnTZe1W7ey57idN92LbFawviqWa4P+4zPDVbGt73379ZX0r2bZlGNdbnlQfY5la42xP+rZFX3jt5xd1rRPYBLyh/slom6NWMNFMl1sOTv9LjX5LDVDaKtuNwvs64rO28m45nVihWeK5h/dpaO+ES+VrbYH0+qDYPZ1iesKkxkp1qlx5/7oK58FvF841vypQ9ur1/xYr1m6ONF1q9se2B+CBO9tXqh/qCnESqzJy1rC7pYTN7CgPmzg9z5BlmyH9dE9h9ul8RE8dc/xXDGGPpdrDxS7n2OlUPHXz67/7t/77/8dBQPIToLK9yzAsge8iMOqDNBaAPJ7JnO6vdcmDbVFE833gVD4dseyHKB8P4S8yy4eriqYzRKrv2AmyQnjeXioAtZLz4pw9lX6UYnBd0E4DXx43QFm/ExwWGOfLwhL/loYzl96S6Y7K5O85X//I4xNYip2LIs7iLVv1qEeNsO4ynHBYFYvMzzn8Ga5xWX8nxzgH91QJZpiVbV/PjQxmdNiN2Ien+v+w38FnFzLlkIdbpyy9+2GY++fCGzTQVzdvlKy6fDebnHFv0Y8N0ruUTkqkXmxktMA8+pRs7+H52v4ANLexVj02ewpMurHDowV3Rd7xjbB7xOh89DruPKW9o0cQNvvS2T+YvOsTINetfcYofKbjaWL6GH//xWttaN1zqVSQ+lRWDN+bu57uFG+TXPzhHP7Bs1hfbEK3yo/Wp2vJdfiRTr1jOvWN7MuK/1Iu3ff0sSlW9ony1/oz4XF2rMuPyDshLhGIqNlY/ZLe2GMOcxlcJcHznh40Tzi3KjF+uYY+labaR0n7sjKETvQ5LczIP6ObeehMZz+VPZ9uSneITc3zahu+VS7jcaLyLhzyaTzmd8W6Qt/2TUvg1g2RDqAKN5X9g9ZeDdl+riSPY/KLXjWzdPwru/6df/vEf/1Fj9Ze/+0tt/vy3lJYNitotyl/htq+6QuFkutmuR+8jRMZqseFy4ralvpRYZOdnrhnnsl9t1+mPSMqN6OqEaU9Y9jD5gRxYfuulb9uiUO/ozziBbFf5Nz+UYe/zcG0lZkz6m4iX44aogzfnSOb7iqt4WcMXraB1TDHAo4hvPrzx7bzEt20r9suW+rvMWp/rU/u7yZshFhRjHVljtKcrwiW2MM2kHjA+pe26Tpk3VDHqHASJ/YZ1kPe9Lpjyt65zIRdC6rZlItXntbRzD0pP+fqTKAtLjzrvjWG/4NggxA/8jNk5P16Bno1hwqLoilR41p15uMFDGee5+EOEKnbnQxn7xAcxq1FVx/4K39flug3r281Fkxpzf2XtDYppGzuHkv/neigT+1Vdv5pvgTpBdenPlE0uWrhg10eMre/+iiI5+arYSSlt5R0B3vCgV12jUQ1pIdjtwLI9Bt2e5ea18oGy2nJB7KjsOoHcchvPtjNVwqGJTe2tVZ/jNuzjE39UTSm45hxwVF5KTut28bDJZ6Hls65tfVumSsR5IMNeXp6rzbW/7isFlvbv37/pPzIxDvyXXsaLuve17GEcr2MgoqrBKiBH3+DFJlBca92ma5u3x6fX5caR/xv61nzXH9FMfcHAMQGdu66Y1FZzgXh2TO67Whcd3Gvnp3/17/+zfn0JgQhFyeh6sfQTdKotO+We6shkqhA8YPDhqzk6QvLbfcFBKh4OCfvCjh2AjsphB278q2xm+vYOvlhLpw7sLhvtg3b3foXEcEBHctpXvxkEeH1MqNW08KJPyQRgYrckLo1qUmW6UnH/w/wBZH/I4rdo+BenfC5/Cw832pa/41597HYw8zJ1dG2GVXUtANBpV5lNndqSpdY+pmIXLBETd1wq7URtg3nPwQUnMz5WnCqq3VoSorFtqCbber+iV7bkF9vzJ1iAWLPpWkX7mPk7ga1xnax+nfLw1gIY+StSb+i8YWcxlr3TjOLmBkpXfw7ExxndMte6Ucde8qwid4APUBpd21Bc6iMtym0Hec0o3kXPT8WYe7El3XpJtupen2DApWK5wPJU1BTQTlPzWhWo7WeYQG5Ji74U+m0e5zIhf2orLsuqXkeepm/61jFp61CuXJVPj7l5wJujeol+X/fW+wiwWbNuuXOzQEQbxON/m+i1knAyLj8Dd42Tddzv/YFDNgfg+4G35W7+xORRR2d2Lf00HVtbJz2OzIGmxfrrQyJ82UK05aNK7CPjtSRgg7N922c0CYp3vBXu9gEMRdfg4Qo20ZCfKv1rH9uL0DGqrIo1TnjOWS82aSj2OtTP1mcMGStvEPnJnedkiy5bGFC13cmWHOAjNJ1Vd34+xpRJXsGo2n5Xg3XtN2YqV3+BKp5/6TOg5JEq63BQXCRVgtRlLwHdgVyIHHqyfcWJvv64+OwrR3VgijIOiflAtRel69GbD2eYt+u+jo3bzgAcZF58MR+7JhR/zwXDOhXBut8Z7tP9UOaE9wIjt6AM7B5CT1yMoYiPYKxaXPKM7d8E1oiyk6uea8JddpxUFU/My60dI6slpuqJmfXKiAKgLx7b9OnwUY20p6zlY+9G7CdPr3KO6RWxGb7biaHRjWnj7Br7cHT9YXLjNQ6yi4z7ZIrW2no5l8+w7+0f5EEQftfe8jJx9sulfePRM4V9YvgBfNve9MxZAFnje4b0ihLZPtU0rvVfbpDzJHoD20l92yKMomM/xLFIzusWfjRDPz/rcZI1yVpELWkpH/1Aic8CxCM7kIcdSUi3sMkH0hfKqSsUzVzorwZu+Z2Xj/ET21/1e6Hko/IQYoOxdeNe76LjhynkBYOtWPMp35RJDviWDP8qmy00phib3k5LVr9yjGy98mtk5P/bd36d6ZvWoG+/8Tdm8P1FPMWgewwPRxiz0qkLNvu3asrP7N4xli0HoHNAux9ygKdx0N6m6zfkZfnCT+cytKVYFeqX/cSTeNF9iiEyk//pX//7/0xWFAQkUoCQO2wKAlG4jcdgjE/kJhSbbUEU29j8slo07EFuWcmgq0aXxgjhBYlDZQnOeJ+gnpZI+kY8vBUE1W76VGh6oL63fiA7I47UJxAP2arWtx1ytOlNEs/jYbqPnwO+rLeRuOYED8xhgrfzBuuqWlef5sLiKDu6puOLCya/ynHkCOkObuWxeNQQWTQQdi0GslF1LcTQ6hAb+VJc7QK/hvm6GWOus4D3B42qa+NY+vGZNrFC0yHOto0y3jbHbd8orGcax4ih6fw9pjlHIr/sqQifBnPKdiJr6dRN5/ACWEsf9utggVzx0Ean2vPDwCNaJ0g0CRv2lKD/Zjm3CM4+zro1tzYctThVQw+MqoR+6rm98pV+1asp/b7y22X6lHO6uPMzx0oSLdOChbJsWpn33sV5R4QbFlXFLlsISKjjSUymBdteVfT2Bltk2hKwTOw7DjElx02T9vLTba4Wo+kF/Ow1oG0vWA7q8ivaloPMdbT57rsfOmyoPwH96fvMMTanaaNojoI4igl/6IhetqVWJfYOm+2XPlrVfP2goQiSrHbklp9CQo45t2dfHVkQPQP6bFs/a+WRj8KUdrn7BNfzaeowlva9/BYfmfR/zeEOkb51xVjm0LGfTeSDRVcb2HYMW1Y0mAVR1LAD57n4lfvXu4zhuVJjs3y5n7/VRi4bPmToUvq14ugwdF8qnroAedkyEsdHkL0BdEKL342ih4aMxkYN6fhv8W0+LLWaFl7sUxJf1gzsGC1Xr4ydrQHaVU/zhsULlnvasEq3Y1ix6eCD6t1/j8GEuC0j2RKQSJ0Sr1C8tw9l4gdSq2jONM1xMHvGRrr1VxugUwVX+efP/evfyBF0l3o4RGnuiZLBb8Ym9g40TRKS4whlS99jNZdC+pUYLBUMoYL48mfbtPNhNTZSnxC9SOLWSbmkzt4auvRaxyY2mhybsbX80RQLovmyLtoGzWW6ZOSy0GaFO26h5HSvw2TzE+8pLgH7b0bYKovmmL8cMrZlmA/PKxOsFhN2mxN92Lrgsd/VRo4XfO8prSd9qZxKsUs8iqWa7BNjwzyd6/B9gKp5Puy3ajQxMPDUd+qhG7u+xTxujqtJTQOLRtly9vG60ktU86+FC97T2Ah9jQ21dxCCYzAviAz3LVuVFcvG7rADRTaKdlrfiA/K6N5+WYeAqG0P6Dz8wUMGSmzd96C5Ir+4KWxzw+5CrAfkKNWZA7xYdoa3+qdzoeae+01ce35wD2bt9r7ld/8qk+Y0f/bgs9ulhJ4e8At/+D8yffNDmm/fbNsx1OfAOUf+qDb7g+why0587zE+5+usazRbhzr9Ns26C9GBzFx06wA0aUk3ElU2Q3ZNqRPn5g3MmGOF2O4+Aere+zTvf/gP/6CaZbYhCzlp/GVlla0EL0BWicCAjRyQRvgNBcfL5p5vMnXoZtS0+AGz/oTpa92MPgD9fOqTwYLu2l3OePzaNJA4ZjyG/wZFJNGRrpuvkKxzgXmNTSnQ5lKz5/dA1jHgwRtTWokLmzuaDS5AySD/0odC0cyWAbcVEXE6n+vbCdiqUg9lOv5pU3q6SOqVsZA9Q+ZdLX3i6UbB8+fcQCqnLZTyMwtL15VL1Qzr4ds2YkconbiDTv7uhTX9/CFkWyZ9oi9VpceKjUbxD/9Clu7EJgOmSNTyFZntys/ux9yM719/+3PwgmygT7z6irsozCu6s31C17aiXKu/1Kuy+Ca+QPOu8olcNjTIWnpfp09wTMiWdL1nP1N79nrJ0pmGYlbeqzFkAkTNKhn5hHrKqa8d194A8qAp0Tz1a455xrDjEFzherIdPkbB7zHpOHQzxW+99rzlwzZjWDYraB5OmAfNEmDnxLGsewL6I0dg5i+YNOq07msn639AX/RH4y8QgcaiebGjnhedNnWotE+rA9hopmxVP7pbL32AXOICPOf5VS6ADM8blmfgK9Fh5bS0x9eFxzP+4n9DWRE9Mn7QtOXPebax1uYeR7ZJJaj6hscdxP4qdabtDYXJO0eG63oQXwLhyUbVU/LVaP1ePH3p+4DuycXmke5f//rXan/75V/8i3+x9KXbdcOx6uFNkRZfJ/t+mlcT25aBzivN5R+sfd1AZtZ1TVY8jHPo7zD5K+YuJ+++bibuGIVSxT+5VLNsPcZSbOUafpPA3JcByRTYgH+M09aeQUVmDSt7L/FqHdq++BYg/lYe6uDvEmBXxxsgr0Ni5J/yWX7lM+WQW+tceAPQ1LsWn393bMfrNXX7pu1Sei1HcYenD5iLn3klJdHWuJRB8Zr1FKtQfK3XyPBCj2ukXrQZrznWtxWux0lM3nSf7QPoW4iqbcy1fcm1/sqVyOalvxyKpWWeAS98ZCl9X9t0gO2Zx1fcOvOPHGcuoJs+fISsh/nssO6TVfdDb66I2HyAlCJ3AtvODw+qy4/GUhzxbyR/95hB3/nYupF/6md4+tuT6kvZSd/AJ/oNvdsX4OVbWnNeAGZdRaZ5KZsvv0Zl3GugdIap9A2Oy/Rz60Zny56A9HoVFKAX0w/5XJ9Rxp68tc+JxBGftlWxDFfhTUQPSL7r4M5HIDt1pB/e55W/fA4Y+cXi7K/mVJWMUeJJ3zjyAEb0Gi/ut1+/fpWM/tZM0b/W9fO9/4kEOsTJ2OdbXNkfZZ3/3r/q1O5U10FkRZw5+AiOd8tab7dzLSuPJWp5Q59Nq4wMerdfN01bushvMwK27Lnz1v2I2Pw8BsRre+OhjB2lnDfEslCnEQhHyYXvksRBtrPQrGfdAJ6mVpPjU/S264miFC1+fuoaH0LJ2leh5KYtoMmg2ntoEBCKnYZtue9eS/prr7Jp2cSsn+SnDWPEMgFfk5OGFJxr6u5zkaiPWFzd7fRp9fsHkBvFwphSGupZ0d9d2EzaLOI6mAczLp3cxoYs92ld0NVOv5BNThRG12Hqxt9Iv6KTBaTNiS7pPo3ZsHWrvCe+PpzGf8stFBna+jfIHK664ZNklP95MyroA06Rpl274gStSlUZf+jw0XHe6KHakjntGOkL+m1Ph0xwFp1lTARMKQCPndA2tdCp9udw9E0HtonM9snLd+ZywS5N90bEYExiJ3ElTqDQ6wTpUe7NzTpAhr8LRBm9G1BnX0BkRdfbJYBHG96tB6AsHpsKESPrzTDm7UPekSjMGJ/7ZT62Onf1It9NrVf7RvawbbrhcQKm+QOCLVlDNsQ7c29wLROhjSzekNmkqcecqNlWzqCrL3Xg9yPg5SUbNe7qdzG1XuImnaKhN9eSfey8vmLyiIuQFbbqVDaIgzU/f2sluksPmiJO3TzXwGkPeNPjHMDdElMvdK83chbQv67u+cUYESNZcI6gIaeS+9ZWEmZfwNwcBpEBq18qfN+AZhH877oeDAUlD4/XihwzRdN9ApGq2y5v2/LDpaor/7/rwQz4u7/8Rfz0L/pYx0zuWbbpfFBCux/KSKYgW9EpaI4VoIH4AyqpXgmbMoJMjHZh8uMLiFq82Agv66UOUU5ELuWBMpp8S7veiX36kG0WhKYHh25BPwypUh/oW+5pzvRVUzIUnunbqiE1/Be/LRWtDu2FTMn8AoxpHspMl7G7aOhQYiO2X4QMXVdCygga9n0pFXT9yr7b+6EMOe0HMaW28qtzgWuwADkbf2KIVx4E+F5Zc7/nHzacaw5bUq9Cj3Ij+xLtRwC+9OLe4bbWBsYwNsunpOWnKGU7sYOnhzJIZj9lrdodE/OQc9ibH/zowSjA7h3HKyqOSqlkJIve68OU4/NCobspxDzypnOSIRVgjakwlN8gftlrR8/226DQfh6QeN0H2vGJfHRyVbmfS+SCcqNSheRsj9hEqWPnOSUxwFfr4CHvfQMnkZrPPdpNr+u+bzoXALHkJPrpzr4Wfa0fDw3kh/YexykPls1l1CVi6IPoYN+fDeYc2/ZoFrVbxrJehR+IcY1+X58RaBNDSpDS9l/bAAr/JU19LuS6n5Be82/ceQjsIzx0E0PncO6jp1iDqUpz7SPqcJ1fJXYbSLXqzmf1vQ6+kU9Tc6Dph/FC+gvg+tfKS7vWL2YRvmgTJX1h/O9vXb9DUpLScTA20Nxv9UntbVP32qIfuQu7403YQ009m71LvuyQwvGjEjXna8My5uqhTBK8Et3MJSQnDFBMPsjqBUyHshHaxA7iRmxvxFcWR3/bYsphq6JcUQRpKb7L3epfH2DGFF+yW1X9txjoddgPnEU4Jhq441vgq1rNgq4JyEsiWy72RB/6ioUFClJdXB3FB8A2HjzRFRf2qkyM8xzQyoWF3OTuaKre8VvDHPxZhzERRWct9rQ4tW/F4k51c2goTl9IIjdPaH3lqen25/5S578YuO+N7WaV6Zv9crHYbiDtto/MsRBSPcUXIGObv5uhixDf6ErfF79k6qCHGgsaEhk+hPMijv4Ebf4Cva1zqn7VsZ5K1/ULz8vDA4q8NnM3ipe8Blq4+akB9fLze38o5I1vaZRP7gPKsWhFbRuUoVWUUhOg0yoWI2MRyzlT70H8HsF6vekLM/DOHfK8hWI5U2eM1G+9QFEV7/VnhYVDBz8eS/lsoHnIkS9e+PZbNGS0t6OsNpcNcsQbe7ZSZ96RG6XBDQ/7rqdvfUsUbQM+vmO7+ivb3RBosL4cRN0z8i0JwO8PJ59Bcg1ObQMaGiv+CFUbOs18u062eS8f6ePG1dRPaTImth8HhRJWiw6PvwKuXCFaAv437FA5OY+77oc5E+wL9liVftdfUGQs2RfOSvK6meenlr7OHJ/XYyOWtRl742bZ5tXJusdogzFITSO+2gaN4mBPNga/K2upH4rU1IfS4XCfsd75UbuO6hvrKXPq119/1TdsoLMm2xo+aw3Ad9MURdXB6wfCatd75lX2ej5hBw1oOzcqqh+bFr7Gtd5aa7HLKwqNxEKpjSAToqO/YT68KrGLTs/V+eALfy8glPItfb0joygXRG/WHStAf+sC+uRafzy7sOPCnvYQ3Q7cJ8M+fWgcm+d9kaHxLKStOV5yfPtV7WFP6E24tDhV/f4As/eTtg1o3qZuTD2d6x4o23UojjaXXmNu65iQnCMPH13tsypurlU/kPQ83DEiST5dhY4+vtuy2rYRiqEPPCqdV8ksm8zdKlpHMSHY0K/htYfwsP/iQyfzgmkn+IMOWFg+fa1Y7rQJvauF25/162ghnVkPG46Vh/n+IClaHdiJP80wVw/E14q/XScP7+GYredcLBvospdVkzhDN7JG4yE2OHa3L1t1OM7zetuwvnVkVVTL1DyqnNhcZH4O+RsgwGtXgB23ue/zjYrJtwvPpbk3Y/y9lpnmD8ejT1KknYefBiEk/vSbewN1H5vPNeI1xDx/KOb6St8lOGB78GIPGUQZJ+f1u6JK7iyz8a49c62+af/wyptQTro+ca9pRuLc/nmAVF60xgg/+VDGdjj23NNnuKLRLE8WxHb0ueaqgS/9cWBoNvLLlzKscagjeyPsaE+u1mf9K+2dV9bC2h3roQ39GnEvYK+rpYJsxgiGY/Fcj75zQ0ZUSE8CxAVJfOdxQuTCpEPTnrwquU8JckjhuOkHYvue/oxP/+bv/0tzdwBzMCdiyE72hZAOdHd13rAs0KJzYPM2MrjTtmGflHlqd/kqU+72RlrQb1fxnaiwBy1HaJ95MgqvepgYBETSKDoDsvSI/5BzFfxeFyEbLJBJgtode42iCp3bLvC3Xjx54K54Bm7XjgtfXFBFqabN6CSam5xPhBY+E5CbGRYVf1WUM0n5DLLJBpTaPKBfx+orfOjXzfRALSAiNZ1zopR9GtFve4lnjolMIC6ZULptI2rfsPrmPS+E75G/Pn+DuOSZGLstFNGjMTHb0tryAzwYgZ4YtSC175UHLVCvuki9UjdunV5uHU35yAeZ+NN418HN35uih1hStq20eWRA1eLoUWcx+yb+OyCDK/zMHK7YRTf/Ec3nJJU6ISvtqt85ALH0o3mxdV9vsPVRswS6UYhN92PXmdVqk+qqHB/Sh6xMdbzSG+UEa0m9i54PAr6ytyUDd1H1B6LOyQC2bd8cj9deH4C+9aDaiTMu9/MJkjtEHaceylSdG16TGu7fxNU87iXTvscTOgcZOEGMiOQ/ZYHkePW3ywloxzcDd/WQp6Zj2SLOeQ+tuhc09V+XmLD9B6/33g3L9rwS9uYieVn5KR63JXSU66KRJ3I4Yz3+c0/jeIjAoZ9MkAuRBCh80GZjpTknSWRtn3mJf/hAcdahD7TVJpa15ndiZaHjuvMCZpzqy5CBd69rKqmOwLEbfh6azBgmEgOlPxxwPZ0+045NjXVjygZPNBD9d/wAPrKHfB3vtHZcT9jjLJtVZj4F2Md2qF4ril71xMo4pJ772KSBI96GakWHJq5k0KMBqDTfApyExCvRVlhqjalHQezeqjk2+61Xz0nazP1N3/7A+eC2xtnGhdhzjI5E8zs/1Qv6w758lP05Pt6H8UGanPaHFmTqVdZLotYVBKMjf/FWZObwaqBlP567rr/DE08PZYLiIxOxGXcxFx2cPADTY3F7yYMeouV6zAchydWpazpLTqYv+zSRJYiqu+c/whnzBkTmXMb61da9Rsvvwq6LrnVFQXXstv+aPx/mWVdz/PCVmKcPneuw3oR9bCL3pTNWA7lJd5Us1mvMAY3ViqHmN2P18FAm34ICXi+gu3/ptz+Qex9QFTmFn/sCmP3/KHYwbSMm2WpCUbteuV/Y7tbLnHu8fzR+9qGM+EMPIDnl4fKDAl6Az63RSF54gSO/fb7M6/YW8/Dw5Tgtq74hQH0os3enpTGQvnNN/rMvEAv9piPPrz5V1oou41LF/rcS0ucavpmEvwdAxQZ8/ZCtWuqvwspav+ej+9GfYKjDr+r33mOZX2j6jdgDS7YxdQkMWR16OS+JI+XE+vUlMG2BGH9SlLcr3Ow/TvHdwN627TITFsDfPrv96JtLFJmbR+e7+giSUjF03NavaUDgK3YbmLa1ySo+E29fYByebNos62W96KYvgftf/LoIdU8V3/Ka3PWOiqwNW0G2phzmcD5lQJtxDM0mWuW0DuzIB29tLpFrQZHr5OqC4q/AExPfCqCuTQL2KBVzMVW2PYD5rpSY4AgOD3VMvS0LkMXPtBt96Oa7lUJ91YXWcqWbenC2t9yyg+UWgR7qDyFB4lXrBY6F0u0ZYwBttjeQtbzVODGPGNn2yanIh1296U/Gatvedn4O6C5plIctgA/4sFS3gwO5nmIpN7iaaLV48RPI4hfJN1R4p48b8cOcPvxFjVhUWO7ObXRUDnVhig6e98Nm3tFpLLxjF1Cj9SLXcdwxxY1yzZ2swBciyJtiHJsb2okf3H0Dj/2Vyl7bJJGbdjX8AKbXKEiU4yGqhYg765OBaWiYR0cc2YLJyVhjPnBTIm7f3SikP9igL9zw7PfV5szNhGUj75L5obHzqlnH/uCEHfVHNzzk/EBLy6gAL7UCYotXVWKVriFb1bxjpqUYYmvwpa3+VHw9v9I/y5kmX6KfcwPEXuS1RZEIvTfQOe2O8epN3xy/yIxkqA9umsbMQq9GS9dGfAFJ4C++ioL92CUycs1chaZrq8S/fP1aY/9V+wUkxdOcvOyPD8BnPqjja6VzYflueZdFq9Sb5fiUK17TbtHXtXohdkHq2shegPOqfeLdV7uvUBrE29XC7pfrZ1wp6R+1Leu62xNQrGY/WovVPoGM9w7dqMP1Ojcdv/ZtC2nDg/aUVxCZjWr5rbp0aU27rH/V9hqy6TdCo0RKv84gyuYxt1Vipw7+Rax5xCyOdC09H8oA+14xjPsLgI7n8Muw2jNWeOzy1EvoEq11qs6ajyYI/KCDa0z3WOkVYhvoVuC27QZiPCKx7IgKotU1P0zbbsV/CP4s0OPaol5xdUk2/IODptcr1xW8XCsJw/mkdIjEvnJ7Yeb4HaIZ2dii39p5F50fgry6aDkGXKBPy1rRu6poweYZUz5A7ynmF+eFLWcVTsnrhn14XlHf8aJnG1bf9jb4oVnNgbbdkoco5vMtREbND074xhPfvGmZ2vfIl9pRtl1/LEvQ5ml/oBpwTX4O/WBLen7R3jTkZ7z4pImc89Hzp22v/EN/WN+Rm9ZBqzYQaIkquU59/8OHlfUgAcnKm6OBbBrwfZIrwdCfOdgODt5C2Xbo5K65HQcF/YItStOheUtKDsq/Lnaur5J0CMV3fhy+Y/j6pe7fTTe8BuP523f+rTYPZF4fypBPrnV+dRJN2IqrjKMfe1vPfTJds6sO5xT4s2LTl9yGfWBjxmq5+Ag9XNH1VhYOvR3Xrn/6P/Hfl6hczkFoU3FiBgKUoGpzbHtOApi0jTPAfKVOdcl7EZ3xZRF4uiXMeJ7hge6qoG99dz0fTB5Rg6V/p8ir4lFM9fZNrtBx30g+OKhrs1gK+il18X2BWRaTLhFw7lQvMKQSk58WFKWVB1BBT5dllZ86Z+vmtBy6AKPafnZcG75YEPBTRfK57alM/YjLfXaPjTUODXiHzvr2S8VeNjF7/5RJmzq5pH/mKd/MI+YN8tPkbDzgtP6KpU0OBh71Dlcd/9A7claY43zqAusDy207u13XSt/0AWXqG5bVuF38Gds7WORVF5Dq/JRY48xbChkby9s38fHhytcG1xZc2cR2y+n3dkvGP+2KrY9A36xr38aKtUj+LY9uD0Rn6Q39ANK0K3DDK9Dn37kpdhskT7Jbbc669sc6o0sZFWTq0FxuE/GlmwUvyW4fvxchNxQc2Iv17vEBN02q0nP+gW5+Iz+VffukTomNujZvW26eNMVBpfW6F+JBj43pj2jOtkJMmm8XtssaTC5Y30rYMbZA4147TpzzasWoghYR2aBziw8ceQxo64HA2jh4QySN4dZ6NR9suFBzBr2q5b4WiLZqdU4CNGhGfh9dm87DT+uorPjFGwKFyESPYvV78aoNqZprTDr28hiKgGirFWod6hr9ssZ578kcNc9YaWnk6+XJjT4A08a6zPArm523GnvmcVYgqLg6frBT16eKdPpGsb+XT/L5hKVHUYf60vHAmx84WmT9lHIife+GS1C0g1dI/bYxoZwMnci+s/UEZG/54KbtWJztElCvA3Elk7gum8Vb6xYotsXaTvPQ5Yg/tVWbMTzjGEPqEqd/rBVcN80vO4mR0nskXzMmDzvLRselJmuhY1nztPKCFmsOcX7XfyDhBw3YRq/kUcEOku0ivdt9q/K+KMBFcvx77KzvepN6boa6kW/Xqj+lp3HhiKIKr2eApuyPB5w3Ekeglmh+MAQe1+MSuXXfQZmrnOpXGO2h4uo1ptcNNxwvuU8/OXyF+r6R/QfAJqrOIaVM6PSj2KTxICIbzbR/z4snZA6B9MeyXpccuwG/KMvnO5vxe2LHYBsPgf8EFEPnbAVSeDKH7Boj+lHuJXcJ/1GbNMaLSxTb/vxivYndp8HrX+Pd6D6OvD6DfHS1gGn5PnJKXdmiEI87HaX7s2VpJyrk2fP5+n+PNR5xUJjrGHxdx0Xzbc8+c7BP7OgqUucPQCsJDKjlhzLvoSjKx/ZsZK8h3MzuOj0kFsSa5Lk/2m7slv/ddo+56D03S4z/4OQ/GrzzzomCeCi5xyrf1dY2qRyu8YibokOzAexnLPBDfqTmtoSrVvpqxVbXbzzxoIQO4L1qvmI8lNFZZexOgxsxa16CiD58SO/sUFdwS2/zQPiz7gclTopZ5j9Oq9YNzhaoCd0usaejdHLBxvcryncdiqX00aPCmQtBjlo3cS9blEVjwrkvxIA9Xu2zRWVWZVWiH2LDtkN7zYIXPtvQh9mi5SeEjrt9Fmas4X0IPeF37Lo4l37nrz84xP4Cpi/782v/j9BDGduWPcTtsuCxA8nr3Zc7hh+5C7KQAfrJW/XWj9+UYOpMJJajThOzHZ/KojFWMK6wT7mC7dkm2O3SrUBuec+5wHMCwF+uqj7786dRumwPNPcSW9EcFf53v3Y+/BNv36h8XSqmkqNEjj/uiDSWvMFdEf8Y+ClxitxIUF8fBh5swcPv3jicuRPv2kzOD33zBrqyq76Qlwnm57atG3vbz7hhIQ+63ayyYiZsj2nJto5AbK5ddhJLcQcNKJ9F1u+JN/RgAZpsQIlVeH3dl8CMi9r0F+wbH+s4cuOm/gEssTJYWvYnVfo7bGAPHlGSL0q4imeLneM26Dz0HZwFRJxbrhniZo3ZNP/ElT8e28LM8ypXHtqo8uiqwlasazFyPtQ3mimppkTpDfSV7l5ziU/XUsknx9F1zCcmT4eJot16aolGu2n0q+UM6Gnv0iLFq3LZ1TUP6fVbAgkV2ZWbOnzdep7mnsCh/Nbx7Zu/jcCc478/sKZY1j69Dhnp175iNp4eysRG9KTGUfRYVw6brzjaRGIES79w26Q9ZYFoVW7KM5Dxg96Koec5Z2zF7keI38i/Q3g7xrE+Ne62Rd/blN96RY1+MD/mGMy43llaXCo4veJQQmAXXfcSGqsfZ97jTyYuO+huHjnzg0KgM/U25XW0+lL3Mej+1pCIFhBa18qypftFiUDzXs8ywYwVRNf19tFIbF6LK/ahap6vC/KNXa4zm4s9Rtn7PpC91vltyjpBar/xuYC8aJULRCRv2QOt9qL/BvRF8WZ/q/XBY4ON6UFuqRQdPv/KlwdS7i+7FwM96T7E9zNx3VqxY03nbO/fX7H3BcytrmJV/SQ27lfhcXJ/1HqJ2Qzzn2LHjnXuvU4A/+aZNuw5jKZxRD8ybjMH+Qa05OrQS3WxNz73NaBG+Vaf93U2YVr2GYX1UCY+Xeae8YqZ5w2FVSd41nO/3ZaES60ltOJxQ/TI1n3l3DtGayOxQiY3qnJ/b7IfWrDmVl/4jYuOz3F5TPLABZX5jdyFIrHf/AjSKlu3lPdBJ/X0wOcAiqIOOYXR+xTgtYhKHUXWnzioCvn5onu3eepPH9MRTf2dHPwUg3vGjpa2dYljqAkey0JiAG2eOJPHaIpOu+mpT9uLRyMy0JtHDZ7yULwAOWAZ4/j1pWAK3JhGvOkgAJE0OSf/yWHwXq473N3lBnAuCBuoRRegd7vaf9gvvL34rs2LCNsHNqfdIM89xZcVD4ouDLVO3HbmQxlNIeKtlmlgx3/nJba5iTg/Y0Jd0GImBetZ8uxfMP0kDucxHk/kd5nhf1MsWN/9fPdQRq3LZPL5FuOhTPpz280Yxi8+qCH3rg8T094tf/uauGWzAX+CNnEV31NMtE8/yG37k/8aq3mpS7cCCe20O1ArQ0khvhB/4K1eAy7i3DIji76+ySJ6LaoOR9dGNkxTFqav7ZoF+oBW1+WhY1nAL0koXmHP4z+D2PNtvg7eo89ALfpRh3n077w2ob/oEa/i0veUTCwsuSJJTw3bpU1MiUs3ncK2Da8+ZPOLto3IMtesS8N88ZaPQtu3kO3Trxv3QxlJZ4Pb15avQ2eenmI3MUzoRni5sIjlFHN5GvdmQfYSe8etPNY7+XjxJUvGnC964FgMtfXeeu9sdQpcmeA6qRzopbi8Dq01B37N4RqlqotU8E9smGlgjWeRFIvs4KrpBa4D5NQP1uDoFNDxdeKW7NVhCdtSHOgyX4gXW8c6zGGZJyTGPdOst2I/0D6r5txaZvsxrBt9KyTOPJBB5v4bUVOP/mRssez5a11o6mORtFFs2rdv3/RTM/7I5NfPv7aPeVUayeATMIu8+6TKaq+cUBwmkJgE5me120b0ls3CslVwnN3XOrwmWn7qvMMtE9vYiY3ITL/B5E1Z8F4e+ivvFchuexPYwb72ES0i/1XOWBKDi6LXGSly7Fi2XuTneidZ2u0D8IexrYv/7S9QfcgHup8Xj/nHR4n5ty6Yr/ZairhTo+Q1qfaHCFHbn9cVhHnb4ZYrij58McMNeOYPDF2BakQWGX+uJS6b8fVBLMpZHe77Uqz1in7aoHilo3WwqrmPo4fEjM/9g8cbWj+Uad6NtY/7GdhZFei0Hveqome/paUaFvEQi6ruH33lTqP1oxLC2L1DYn3J+0/g7GePNVE3eebKpcc6H75Td0m+9/rAB1MQmzdsc/rfgIXe7NP2t+1Rj5/g9uc57HhtN/Rdp8I+A93ZV9XdXODaXH2GKbntb8K2LCuMhzJPfftZKCzZnutx+pM+xBf01/jmlgL52fdH+e6zZmrLRZ7JjE7yzJBovSkzpnudQBcd5vWrB2NmYsYUSK9oJ5UQXq+T+Eh/Zp9lu0rruP/A+/BCFWaxbpJn1u0eS3hVTH+JUw9hBj2wPyuaT17Mm4BX3lBQHREOdnPYcB+c0wC5fEZmPoSXcsYjz5ywHT6nNhdZxVHHYe9//Ht/U2ahGLAQjBAPNqhPp4DUxah+grVWQOC6Ams7gmTNoyZp7He0iIqWOLRIW8cxwZRK3VgkKXihaubA62XYg0at5Y+vNxfWQtGgOrsACCt2qCnE1kneAsftAabOuLK+WGVM/KpEVTb6xrLirIN7ThYIUeVzbwqegBxfDUufUk5ksv0IVi2LFZ9/cuzYcjON7Zcc1MFyoUqz2MxQzUWHDd/oI1RHF4lPduHXW3X4hXUzn7S2G4zpUuq2MYE96Bf5EXf/pu0bsts3FM5TlA/FT+MRzHzeuWVDWI2qYQMKZWW5SIe8zg3Je6M+I+Fq+5meS6/efLDiX98BzUdU1ReuHaj4p+SkykJ8n/0p+baXsfQNR70ULP9n5qmBWXSxdYwT7XpNKATo4lmPY11zFlA9IHOJS3O52LIs2Ubb82G6bHduEpZ06u0P56YedkCutRJUrU6rf+IYioh4qNOH204hD2WYEyuI7ktiYULBysHp8dtBLefTxB5rW74F5MS18kktEtEzHL9InLo/ymPLpY9qQe8S5GGA6E0L1D4mR6Ga5Bg/aMpayaxvmime3giVfvK/rdR11jVhNno9CNKHGRc1HTUXRFWMe4wjWauwZYqfeRo7K5/iizSAP8sA98agr+dsMizv9cNj2T5ejRMqhorX94mqs44rRmxAeIBtmbf8VPmJfxlcrzxwigxRk05k9Sr+t99+q3Eq+fI1++czem4FLYIb+XMIth8v2I8tzZVlYo4J0s4HtCXSUH8qB9jJWIHkkCMILXXw7j499YLoTDuUoX+EH8nDhrzuax/a9Nx8Quw7xtNGbCKTnElO1ALsakzbrEW09XByZH+uf5KvKunfukWoevZaQLx+IP2Ete6VbtYE4vMDFD7s5z6LrM6qI08oiQ871Czp+PPhzG1i6yZAt/m235orHiP2PSeto9AKO9WtWy9IK79ta9mkUFyet7LZLOVh+NY4aR8HedONsk/nB6QeYw/QvtAJU32hr8FpzR/6OybaFF0fmorL88HzSmto0VpUNlL3erV9zz4pLqJferRdsu6BaZeH9hjnjhJa5M4xxy9r3c0zko/8EwmaM4bE6LIZF6ASSWIGOxZoplM/H8rYX/jxcc5J60mi3XvOcYoevuzPmH0kB1bU3xqBUgZEKXq+nSaXkotd6tabfShrkruWmDdIPj0O6keNBeP/OlbA/p6g+Sckz+6XYlf7xJnDkoNWh9YI1jRiKRniQKTDkRA87pZrXaqSOZ4miMv7GgT2aYhb7aEqYC/2YztSWV9LoE7OYfr4HZl6u+n9lFDtXFce3c5L65njM5Dr9j/jDZwDjFrLVp5R2dmWy5b61t/+83O9OcbVrboW45Mf+oD0D8x4qCkfRYvM5trW1J349D/9x/99yr5Ajkq3UrzbL4DHRDmdTJ9MTtjoa6JeN79Hs9UNP7lCBnvoWDD/rWfrlY3BN+xjh7UqL1gyckSx7Yh0tKmjMBJetKlzDyhA1nKefmBZgi7KRBYAFdJfA9nCaLFArQ1A+zhB+5V2it3xA/cxgJ1FKZj9R9Q2vHBMQK0pjcDug2Af8BmEGQJiyln36Y5PvKalPm1HJzTNwcvGE+ZfJv8I0xe1tJcP/XTJ1bV2XvGp1eKbd48NKAvNdlHnO8dzwzJAdnP95uaynDbwvcKeznEj3Z1LxtalD34yrb/9UmrasLXcE2w7Y9kxDVnq8HzTwY59WX4jdnb9tGPSKx2Ed/utsxsF2pC2HbcDkz1OkLUAI4+czq85YI3RHOy22N0Wr15ZyCdih1/1QEaQWNdlAx23OavN+8GWKY70GT1bS3bFGDtRGWbN42btNvE7ni2249hzNnqKqer4yoYDTfkuaEOiUgImFvQNpWFjwnT77D3CRtlZH273rukFO2bclo/Ot2MsXjWJzQ/Q2oEKcrx1eTgAll5h3isTq+Z89Cgk8lkbb4Dcngs+hKITh/JEnHUga7vbT7BjUCEk/NBou8/4gbntZFOWeE5dTkWrOQQZGa37amXs037GfY9JS33X2OG3iaCCxGI2TYzTjhFtf2iWOq2pXARpi+YDGzlA8pm6Qfum7fEN7vaKsXRyBKnDj8wT1tx9wO1v+lg8NW0j+4bpy3L8zZXKI78+Gv3mLdnLVzFk+qJKR7puGq0bWyn9wM3yjtM8xO3bNJjUZVsqtudqbJqsVp0c3cb6pgxKS9h2Bc2j8r0IxY69QvplJJ/NrSL+5KPwO3Ow+rd1bhDP3Kw7vp1vF8KICWieFz/WlbOrv2DRhl2uULcrvtYHhO3YyyrjUuKfP31t3zDFOUrL1HUeEfSrjm0L1FljvNHDJSRXE1AikutaKEU/aIdmeh7KYGdJVsV5rLqYblNRWIBxXgp/C1BOlDGETdcp9ZAl30JdsuYFGRO+IcuQer0Q6cB8oEtPba9qLbvG9kl5wGJbdq69HrON8GzbOtT9wIbrxv011/wJ4iQay9nWDo/xic7omwR67FSzbfRh8StotoFActVSCqRO28mA4wWzz0/QdVEHZvwDkv7BQtVi+tWG/SfuiY/8OTfUnCuulXzZ4HU8fIDbj8eSebLn4I303z6R9xhY/FkHrH1Gt0F0U0ebtVA0GjZ6yAHqZFT14XLKTMh2s9rkAanJH60tUF51uFH0EkQ2vSBi1R+M8qCGccC3bdZ+or/Bjo7stJplMN++APVpt9p+mGo5cZqv/Pxf/p+vv74EYvwdjomlByTnhHGQWu4PzKAVULVzNIPULOxfP+oOdDsfXmhD10YFvrvYcML+qIV6Un8WiivZvm4kM5bgbDsfiW9i0qRT+VPch7lqXA8H+HeyQD/dLvv6UNL1G9ifXo+bWeOOX8BmB7L76LGCp5tEvbAuTjtxP3hzQn7HBA9ZLqbEJHsd444Df9hIixM3MlNmvOofvN6gyt4F+a0jPH+IU/VD/OxDGTD9zjp+9dd8mpaNiGRa7N6cLF6R09f1kztuQp2Z6eeG+kslMti55GN7ApsHffyEkBuQfhe+zOj3getF2rlBsYlGz7ocHpd3MUaW40kuceTQTzzXXIK2bdif2yC23KwYm75uDg3IZUHaoWs9GTJBfCF32jCd40vFNzdJSPkaPfFKeYV8vIbR8Afd3Z/ekOj0t0FZeFHv+S8/VSLSPjIf1W4987hO3SYef4uu5k3Le3MZAWPZlBNVRtdLn5zWPJQt0dzv9WBR+sz34sZGw7aJw/PpuKJp687O+P38td5/DGHFqz5VnVJxNT1/AD2YPEC89+9608wf3Ays90X2yTU89R2ZFlMv1R/yax0qeskH95YN1RF8AHbCWhvBarOSTUiuS/z5GnUelj6nMkFfbdcMrklda9R1/jGSKtloO/J/5X378XXx9evXX759++2X3775V6QQY/2a68G6L77YcB0gS336ekIeBkQPzDqgjU8kY++07euElz7ctty0rfnQsM7G7W+uS0C2mStcX0M3vgK1y5T+q8Xlg9byMv2VnCQfYqLPMzbqh/+KU3L0vOXCTzn1J/Qg57B96glVVXuauPdXZWP5Vk+4ds7rB2qsMkbbrW1lbstfS8quKjWOonwEJCyVtcn9iNd32LEHnmXPIKLEB/Cl9bp9BysnvClrPeKPcnaPzH+3jynAxw+0pXPJI3tRBOmi12VoOqouStN/hGkD0AaL1jbB9PUjKIf1ln1HVHX3t2qYFY9XHoAaNbYWR+wAazz62Mnav2O3TdqWmcrmgch/1Idtc2KvL8cevl7p3wQ2+KFc1hn1M3KXa3i83gO90wdzhTDuWJmvrCnMxb0cnnG776e/yUv+IhcaMaQ/kfF92PdnaPNhB+XrPoLxQb+bA/u6Zl+NHa/5874AEr3axbvXaPDqd/ev3kecN+JHMVBpORfPOoHsV8mcaDOC+2Pf1MVDsG2DxGP+Vp5xhj5lgWwPf48olSmCBe/3GtiUb+QuYyOGgD8yHOBfcff+CDDf0wofHH3TybY5a14Xm3mmPUh46P9f/1//xa23eB7Uk1bWx4c4GcaPQ1ECglzwmvTQSxb52FP3RG4aHwbF2DaAxa3vdt/45dMJByQGC6GXpOgAHSWuSKd1MDYJxcxnLMVUmAkPYs8yrxfQCWTaRlfb9MB1wSFALO2bpvvlZXDGdscX3sRNo01/cWL1OhVt5u7JzkKxJKub0lgcoFEfcXF2bYObkL4VM2/aJaRJ25j+Zx+pP/WHY/lUW1XF5AvDepTL3vqd1J/D0rvgb3PZljaOJeZNm+XveNeFXuTwLF4nFu62tfpz+V069YrsE26/oC3qbHB92pb99FykWvr8S0eu5fyUxDY52lLpvMsLcoib/U7GcT7bsH5uSE/9Eb9zMD+EgfDgho7Mq5VX28hDC502ozw3MLY4v+5rVG+69h5zsX8C3PRn9ukRTx26oCxccscfBY+LyHRb/T/0yN9iVh1m0Zb+zlnA/Ekf4KwPNELx6h6Ra0iqHU/1XLZ0PbefV9gX8xT29Mx6sjeetoWAbX2AUlEcy7Y1OCsCGmXP6xVzl00XjNf45tjRHylXYfuG7juqmK4+S28L+Z5nnvrRcJ2+EQ9js3lArSUvL21D1Y6bVQDdPbcD+a2DePJQBqN5OMQ0zjgB+2+j1P3W8SPkIbk+bLdPtU1Um3iG9T7Z//fvXju/f/umf53Nf2vx9bq9675TL+7z6VsQfz/C6islNsjAtZF+Z9f5MQ/qlAN8KADQc4B8eAhC/4ivDwG9nieG+QBIpXJn+Rmnat2WD9mrcsg8gWh0XXDQrhK7y3/FyTWp9QKRKmWXasXmuttPsOnwUXaBfX0YhlBv/2oRLJiuT+SHDITFty78UAaa+UW+1qlEdeZzSuy43A/FUodkq625W3Xrbl+xbJy8+NmAN+Wh7PxOHmPvu1ZBIZhHTrgKfIaO3K6rwoqg62frmT4gl5wGo6rut+uA2GSjRDMS+OPtX7ecednyOkT5k0i8oG0utM3lr9uKoWOCcHtObBsV45hWZu+4N6q+PlS4CJ4eyiwoFPhFvvQm4iv+n6C+lcBtS+uDCOEhd64PgfJR/KVffH6tXfp6d/7Ea/nCio+i5Hl5eTcd4Mt7BOp7HXM8XbK+rX22Ez9MLLkN+lREIpFvqptPFf5cN63f127lRmtlxq5g/m4bzt0rHXnHaR97bnhPUisO9FJGnS8l6AckZcaUE7G1ccos75CrofHQIpv4cFUxiIK9zsvWfIRlgo65IFvLRmDricz5suyOC0ylJd1lCw7EzgQ2/drQ/bzHL/EBZBTDxIPN+VAGSGXoMRXSQn3thxo2ue3SdiyeA9QTk+j/t//3f93Sb2D5UyxGjM8VuG9oFmPgxfDGck7wfOCGnsAJyjWW/Kr7RrU2DqvLDZoo1JGLlX9VTS8V1xJ3RZsB0P7OiVzWxT5pOVDVHC5M00T3MqANJVa8XlSp0YauOt7OqYO9M6fI7Ta8sI8BJ456kftJP2QuuxOTR3W1lr7jerJxx69yye0xN0oW8RkjG6CuA/VDQh5/BXT1yYv0pgXQ7hgT95IXG5rOak/+kvuJhzJPMdxg8UtI8YeePni374mnhzIbNY+aHd8vm0OpuM8SjjxHy+q6erFtRMbjyo2hihKF/P33b+LrVzWKoQ9I8lUFtfuaKtnY+/NIfB/r0w/8rv5yrmLH5IpjUVWAzHhIqxl5KPMuN+CJh37fjnQGqr3cLM8VBsyYNop40E+fjA3ThFKbt3q94NnwMx76lIcymH60X1D2DlXkXmXzu8TBnCdr3NoPudx88/ZPh7BdtL5GdB+RPsdHqA+zGlvkTVnjWKbsD7/MpdPW3fe488zZdvRtRfR1bytbvW5f5g7QL1mv2LpnimdCtDpdZCN65YSP2LTSB9qpcx37t59o1znGqBeBqcKDK8tSV7F8yocOj4+97nVE8595iKGC9H3qY9M0vtBMLpCrrn4A94hKzQWMYafGzfOl7Q07Mc+VCZ8XcX/79k1xO9T68ND/5QG+1lKO4mcGLpNNdwx9Khp83Ju4pGse+CeqYo0PE8aWCxxPySs2clT9zT5JQGDbSb+T80C5GCVAZuWpQKke0i71jGfkAugSEWnrT8ALWfw0hp2FpmU/hPz0l039nA+KlX1NzS/vb5pxwW7Jn8v1A8KSnz5kz0JN73gHzI8t7NQcGn65tFdTFe9J8u+1p78gPmWLGOSX/mB/x+S1rvl6Rw843h1/93HBOhP3tYWqbddRcSZWHlayR8e/l9c6lYy/7dhGWrfdF9DvWukpLnhNewHsVsYm9Tmu65qrBibIqa7VeulDKVSKotmOGnW84plaQLcKNHGqsiGdZqrPLas4RUTA7YnwLAfIBaXlZKsO5rEsLnUq7vsyjkSRyYv2IzWA2L1cCsnhfwsUc9mZtoiHqh5ediwLtI94DfUMW/Wirjtbh+Z1el+PTTZdL9Ax6AUi5bicwyYFESmQJ8v02tJrp2gF920oyB90yxCL680uftYjYP2+drnW9fdEMmOn/Y7jwJYLkpMVH7q8sV+HyR1jy+iMiwvY+gisAflvVxz6/OQRWv6VA8p6RS4xJRadXRTfpZGG+y5bEjDdddDKBWiv+Y3cz0OfES9w3ehe3iz3pVAkbj32G+aOaQH5yy5/QgUoX3pbry1fD2X6mkr/HmKEZDnH47Z9iP5////cD2UIqqsf4AycxZUkbbqCxOsHUCcLpy0iGLROxI37c7M2iVVOW9RZIubNpbd34oVWadHNwaCEPiYNiwqkkvFiidT2s/oJg3qbyCRfkE8qLb9KVHwTmvg0fpIDyw8k8vcJsO0HUUyu2Z9ZKgdtNzIzpll3JgqoT3LBcicxi214Ore9lJrAvMtvvkKW+MgnsGbT2iZ9xcaSfQqqeOGC+AxoXyRhxXblYuEnH8oktkcbIP9moDB96kZXzVtv3QAvnt1k7mzs3JwgdxF+kngXb+y5JDd14LeO/ISR2HzyQh882dzxeRzcfIroxLJVoucIg9MPsjqqjmxcxgbl2zx1CWasEwlF9K6fElw1BDp9lM+1nhhM/VvvKarnWKNZZfGRyMOKyK+cFd71F3zEA+buzDzZB24xN3INkfuxZurEqnbpDTsZm1kGtPEsm0VeHIXT1/WQfwdtEa8+bz8yIjPT9zu4f7GFntcordt6t43Rl7d2dYmWre4nD3KcA3IPper1un/NaSI541C+6tB9kOu/IF7Zyc95Vkx1ZH0NXOfeUnZGyFiImOIVeoNaByT95LzjBar//l1rxtYBrVMvtcSb/HdQFFXYr+3MeOL5hGULJYek+lw17vXU9WCs1ly9FAolsTt/yz5l2XJ/6WeR6oj9tAP7MVKe2NcJyA9fVrxcNe3L48Q4O7ZsZldshRXH0t9ALrI7Xso62scEHCg+uHZ6rHlRMj9baOlGiWrbnGvBune0UK4bGzF1ya948KWz7DFm2ns1d0vZ597UcmpuFd70OnYr10nxdf2C9JuurjJHVl/KTsVh63VuN8z15OLOJzL7ARvj2LVLbBOcX/rd7wH6YR+3OkB20p/uOf4bQdWfFsTS9+/9UIbrWAp1qve+fjk8Dsml8gmIJXtSqTV9oR2h07yZo9iJVnjTh+IqutfZ4bts+4HNxuYZstN1dAG2ZgzA/qpSZPFa9rBWjWFNwAoUzQvZ9VzJ54n4ynqbti3xAbnbkAB+xY/tstc0tatOHvi234p5oFVXZc+9Zyz5gfiARX/UZ70z96GLK1mQUkA3/kcdRAo617M48KsNb1tx39Cd+hOHz4Lldk5s1o0paznsQjfttpV1Fpi3+5pwEtete6Ku5xKjp68xbEzb67MoIkWQKKS3frat7cMla0DmJDyO+5syxs4zcxX9O8btZ8eBO4uZt3My1mMh9pyH9aC1EH9/FruvG/HPD1xY65DI7UB9H31iTHKWHPZ433bzObx0LV24ZGIVqqwOPwEqk+w8nGPD8enf/6fXX196CeoBhwybpVo8tCHs8DgjAmWBiJCpA1k90bpAZ9DzDaHaX5CxnAIWH2/Y2jQGtlNnGTHNZ4tEKYMFLVTY5tWLOjTJLBRPkxl9FagMIOtY5gDERm5UJ1iEu5aZ0pCXuRsW0qON368P+vZduVc88DPhicHxbdAn660Lv4EGm7CJpV8H0r54DHh3v3NMTBliPHUIpmQyBrgqH3MjJWvcGKi0KqNLHf629grpyg51Trt/igMbnYfEDf1n/qZMNgogsQbL1vAXxK/CGTrgHY/8fK52u1tYD3EEjy26LEXqBzbqzewAtBf9gvOzbXKFIbVkxa5X5UsyXPMUD7ZuTJnk7G9CmakrvRuNMlc9r4p6oHpcZCP0zv91CT7iqX/ntZNN+84rZolTm8i0y28iR472nQvrfYSyVwKW6XPbyPiZ37xjfrTG5fOG11XHnTifkGz7IfWWo0ze3a4SlpvSa9ZCbuCG7TA2Xg59DemDMmuq/LzaCA5bJev5YJtBYgOwFFN/u2Hipe/l/6IsHcpoZ9zBXDMnkH+Jq47oasPKUYmQDwW67U6I2vYSD5YTE39gtM5SF6XL8P2hn5r94UvtppsH+e49usUr++TZ1mSF2b90rRYf3J96TC3+J5D7gnOazSb2tfd4MGj/jlu6Kp3bqvzyjQ+p9eIP9ykumcD+tkUtPV+2dNoyYPpPTfe4C6eW9WZuf//dfwOHeHItab9QBzSO6WsD2k3f9ylK6z3JFaV4iQUNla0zecREGSwdyZI71gWPDSDr8lhygSmGvYHnfslu/BEHNOqiOa5cZ1LvnCtG3lWaL+bmPaHYsl9s6dR9LrKJTf2tMYiFGfOSrRf15btFaKsH3ZbcshS4L6A96lzaXc6agQRxzD01D5SiOWMEap8k3S+05hZPMarK9cpedrc51I8que6+/vqr6d+sN+dn8oF6bL4+hIx1eHttkE1odchmGD+ByFIuP1VqTMrWbSe+JnRvq1K8Sx6ob9Grk++3PvYf8kx/8A3Lc0L3m/a4chQUGZ7k8ItuzzfNpaJ7nD2XEpusXLae4g40705xIZ+FnKsdA5YYB9V1dN/g1Bv5Wq1cF8dI/yYt+27vJV3n7Bo6JisGKUYbv119xL52pmzscXh+ms5npWnvo3xNJD8g5cS247WS42dtI6vf/HDDJbpDnxoczQvs18tjYplVryHKHDSK1p8h4c/Y51y1h41pgzXeMu7XtAGe9APLek3UXCrstfmfF8TRUeqWoP7WS++KIz1yvNC436paGPOsPw8qdmhbSLTZf6kse5s+Efr0C4k8KMbnhzJd+QDnRrq6V73mkYM3lW2gCiWmY1NCCqRqJQhQoFKllp56Y4cLZvWrg2rLajbJoF0Fm0HsZjgcF3xuWMj4wxL+9Qc69VU0K0u/NmmoqU8F0doRdrEBQlM/VpJ1roO2LxZRJFNUqwipbhJRDgHhynGBtYzMMYDY98T2wqJcdzxnXLHrfEbOcW60uLBUXmIKL35Eatju9hdgmHHYdI19+8OOLswaK1T1l+dlQ1JYlRwFdN1UQ0ACnyZcQGHV+mQf6quTAXGB+ZH5+g7Z+CS/IHMKrP7nplVti5J/KvA9RhPiNXvyuHH9+KEMqtgvPV03ZR8ap9JNhmTX1QPkXz/RLJ512QS9y2uh+jbH84b6TOUO+r8FxHZcE4UyP8fhBnHwgV6RKoeRrT7+RGgeh4/6yRjvce6K+r7aBeU0vqFX/cn9SXvnl3688tqs+/hg331nbrj9BGvZdh7APUXqmeHNofpZIuvGXW3/dBwZ25o86ZosZC09IJd16kHyQ5myUcetP3E/lEH6nh/HmC57dT7ieMjT9VDmE5uTKhntDAfF7E82MCalrNptu4Bcbsys68TtHhSuaz1YfmMY6VQDOlKpW76rknq+xfBHbdREUmDF18a8qpUfKHN9e0WP7YAfypzXqsxxdGIx997mK75U/isK69R7r3+eg37Zj4xfMH2dFMe3+vDEQ1btBcg395ZKqizJJuKeQ+u+M+gTR19WH0+ZPMyeiAw+1A99A1akYrrQ7bF4ut83b36w4QUct6qN17GxwBBCtZv4II7c4yjvvU7mKKB9Q7mqgwczxIPsPX+m3qRT55X+UPADLijgyYZ05lyTyNVviV5yT0C3XctuXRfKb/nKh1WBPrqGVelRqu/1WvU6vLcpwVKQVr0zdk3eoPFy3Vh2eZTdokMe+bjx0UOZFQd9hFdv9ZMSOn1t7fkh1vnDP7EwrtaTjQ5buWqF+MHU6kcvWpGhtNU6WPfqFX/el/ibIehlXiKN78gdkL+2rZM9E1f04zugfZtasut0wjlgbfT1sOzXnNE1A7tlop+HAFzj8ai5UGLoyyb8KHRc4qnptvy0rCEp6w/c/Txwii5knq9574Bf/OZhvl1WHXL78zyyg0XT2cj8D2SSI231pRunJqEsSE8EZCin3S27YpFlA5Z/hdXrk1VP+zc0DnXM+7ps+42EzukziTC78zhg/X09JUaX8HxdBH3ZFMzLh3n0T5RejyHL4Np7BW3U4djOLn8O7svZnx/h1b7z98M1+W9Bh+b0VO6rcMxGch3sPJru7lV81hQNGcXb9z9scD3ctuLnpgehT7nQ+KPZn/7+P/3X4pkZ3MYqhK5t3DpcoLnxwvEEcr0MclZ3ozX1Q2fiql2LQZCNUOSXHuU24RiHTaA/3ldx0R8SiX0ufIOPnZVUFnv569j7YDZzZu3gPxCALDR0x648+We+VnyFfEVr0jagd434lLBbbk7W5AGqbfKhwK7nTdMV8UdcgXwVz3Lbn1vvLsppJ7rb1sTdTgyZHweKlTFHzwujiENv+5N0kWlSPvl/ASbVu7Muv6VvLyd+zxf+O4YbiY2zrHUMiUUxk0t9YDfN0lsGYIbmdlMVv4ct8/f2aoM4Zp4Al8unLyzW9A1+9ScLdONxESw2mws2Qc5K5pszxrDkRmqXX451AbnEAmSHGPoAstVxhDZ1ZoyPKHbNom40Sn3aeIe1yVw+SueY7tg4/SPqmE769kfJOLud+a0HCFJz7oB0EKuSoiV1foZttiFXG+LUepHwk1d8JLa3OWn/wS3HTSbjQM68Sd54shv5dc/ttnDLx/aQeVkXQKkRaa3QkkUifcTGyuwqXEl8krWRojFGrdPy0F1yZUGvcx0b5LKrDX/70USfGefWkX3MZYaWRM0LbOpDmYAPl/m2VXxGl7Zib+f+KTVrZ1u9NjZIyUbbeQffX2wTSEWv6DsPeshYbf1wApQ/ZkB6oDgQP/xhd9sG/Pt2GW8QdzayiDI2sKeVJ0zL+nBe+vG9xpoDulq0t4ygOUOl9SjaKHP8+3ffe779/v2Xv/z6F39wSo+xU/qKI/5iW3a7Xjjiat4RR4Gr9qS8gtzlmybMHWxkCvmHMMbhb+D0ec4XA/5zFOhiL+sAh/ZI9Zp5PX2cyK+FCdio4ukaj31LtF77PcDc6apZaXlcaH20scdecpTrDlxpM2CL0X3leqhm9I/Yukr8sasPrQAdRXfqkBflsmjqt9/mdamfzIpuDur4h7/yqhYxUiCg5oH5UCY44m+s+3rZ9khbTrLtbulBIpY6oByfDfgJfOTg15gkb4jRH8/f17HSf6zj1fNeZrCh+a9q5dalULSnP2AOpMrRwi99ht60NS9V1Kl4yfWPsPpWyH4HsL4of32tQ3WkZbc6IZ+ar56XL/GBYZuaJFDjVfK+VqotP4Y0Wk/Xb5XiP9kvzPiFFouO5ip20IdWPI3fMsea7oZ0hjnm0Ymyt/Tio8oWc19cD+ZaZ3idxv/K9eiDY3m/DgB/c9GOmGvWp13jokXW9dXvAWhxByfXDUDW/MRjO3RaI7HoG8rBmt9b16XHYPYm+Utc1lFNbcN6FqnTcb/AWunocwmIXHzu8kdwDK38U3B+NmZcpy2au48qVpyBP1sbk4ceHHFLOSWVfA7aebsB8ZXhvNmJ1nmN+x7vO2c79kcnB5DNPEde8f39/7r/powmWdmZxrwx74WkEF4cA9VroFmgF11FtSlah3O04msRCvuGY+DrnT/Rq/S0PS/ezTPUhypFd0XFesrF0cC2L3z35VuZ9w3X1viJGuKIQJtxAanWy4uiF2X9hxoWAy7QdiW9ccN//Mn38Ws07iPzQ5J1sl5VMdVxaGHBpnpoGXgclt/tbPS9Mtah/OdvhXDAb17DPOthC5hG6UV6Ls72V5U6LPWKbSfHkKwJq4uiSPlwo0ncPo4PXA+YtmaKlZ96Z/MLJKu5nn+hunkLD752/0fJ9XDpJy2SahPQ1o1Jr6a1rQ3aHsPJS+4Was6oT0UWD9Fb5gHkmOskHwL4ABRfHNpv6TqIuQ8eylQ9DzK/8O8zq30jsluH45TL/bMlGra7UMxloyF/ry4F1hj6of4utX1d3IpPsU8w55WrbgPpkMtbl1hzkyzeC39A9lZMgHLkuKD1q+szzsg8xX7n6l53/KEi+mw0vb2K3q0P4udpDSuLXRpPMb3mwWODuc96EGIZdLn2KX2jnL4TX68XA2uN4CCH9CjdQJ7cNn+DOdHVhmPZRP64J3HxJ6hkGRulxENRkOvltq8H1JqDvt6A4q8D2chBS78m7UTJyLz57+A/RnzpVhMt5z8x95zj+hh9hYbv+HH84pS+SEesvGT8R7ju+S8oG1siY2/Dy1/O9Sab5k+ZKVe45gdrGXJ//fab5te3b381teqab1WXldG/aogmmx3PBLJQJTv42RN8BHZS0i89/Va8TLh9xsDb7UD0Az2uB536KTftUueq1yh2m58o67rquKY9Yojsce8ByLbOxG0DoMOxeNiQDLZszyMHf/u4r3d0l/+C2g6KlomF2/8GcYTv/CWuFxQp9IOPO06F0GVDCmo+Q2G2vVxYA9kjz3jiVjEPnf+WhzJB1uaVY5oloL/ZULxjSUGk+VqH2UskgkUntx7ftS7XK35EK+AP06ufojOO8CLrGKpWdZEEaGla1PL/3CC2wDFWHLiqOm2iILX8NyLH8En/TcdqyNtG+hPAjm1YfADVfgoVdFRKGQmPAzocbW/rm8epawuRCVYcEZOLjq/taO8d9H5flsXc9noKHxia0tPnqqkTXwIl43rG+BGse64Fr5if3+wzQJ/joNWLKwL60fdCYp1xcz+fcrqWP+hCHsqA+HXpfOvAN7RqxA+4Y99tj4fi0rXW5Eb+pozlNh/5aRPI9+iPomr5ue7ahhm3DbdbqeEfcBmzT8G9pt/wOuH4q6ExAlk3lrtqpBo/6Co3Lz6gu68njzGyLnOW//qZXM2+SqJ428/mPSFy97z69B//v/+4RkUJD+yhp3h1QF0dAbSO0SYIgkrKQhZbQfSuF5Y/K4utm0J3Bj7JThmkvW5epZ8tZFuSL15qtxugBBQh1lSW7BARzXGXpxqE/P0X/BAb/tX/eqstWQNJbaCqEjoDDO1T7d4jOlRko94PGEKVGdnUDXT6dBuDvNLsSOrcfVt04/WGXzeQFpJp2XNJcLJT+o4zE9Y+gvU7pqWj/LUN+qefakDrtuF87DaTvisHLCcQQ1dQWznW+QRyfqB2+kid0g/PYv/JyivwmcOmnOMOxbyOMrQAedM8NgK0OlgsyaBl7lie2q2/YBk2VxqvYYO+qt9633r2l4WIDcAf+qOfWOy+qhF7tqOfOhTJutWf8muJWhjhtVwTF2hmcxmw0C1BYlWrbD7oHpCL9tN4WWsnbFjxLqBei7EfnjYNVBxZv0idlTF+CJUt3+iV86LIdh3KGgTpghpf9ZsP5XuhB7Y/MRZq2VKl5Lbgi8oCHGTdOvraWuGpXOuovdIP/PDQVvNGL2P6f4sSQQp7sqwGlS66LmCP/tUR2/zqS4Tkeen2hz7VUXMOZ0zw18PmRqJPFgPrMWZF7xiM0tgmheRhwg+wDHQ95Tm1/xV3n+2mwPibppt86UifA/JAfPhOXLL1QsaxmseqsWOfyBzCNvol7/eCLuFWzQf/bpmO/6ZxpkqUTBmWVrMiSz0yqrls/WcQ0IzoBH7oter1co6wF6ox/biu6ooJ1OxZtVfsb+H89v2vssW46JtKhFgSmWfKUdVp2deDvStvJ2wn0DbyycZAYstcAYknD/aesOcWrfc+1jxrH0F80R9RUy5T5TviRdvr+rYB4/Ysu7E9ZHEdn+G6aZlNc23mY0HN9lkn+Ipr9At7Uy99hkQNjmgSaQq84U92o6fzhOVVa7lbpq2U9fCo44Naj1n7EnEXC2bXiRIe1azntqZ6cH7YAHXvah/6sKLahvradve39Yi4JbtYYpgKrRYI7ynLS+Wfte5Lzw/lpF7m9lmFc4WefdSBbO3biV1dK5J1u1HImCRBq104Zt+ogoxNm9l82pesvaITPdz53g8tJaeoKmO99nqv6es1Puu93bQRaOI3TfnQfqHpvMMvuJY28yYWy1/XOR95KMRGcqk+6SZm2RXCOqGz66ynsrl4iSFohrAV5a98SbeOrVecquazA7g/sMZMsy+4D+8w/UTWtNDBaQP+j+Ril/aWbaSKaNenvOg+bfo6FYrEdaT162AA5wvoc07XI7LjIK6uXkgfwIyb+lP/wORVS+d8zsIX/GkLmTS3Da6biiu0Og6NQ3/r7Xs46DHA39F56umz9XYfpu1qmL0w5doAFYmtPlcRE5GnXDJL7xVZmwGyaKPr9c28T3//v37wh36r9IsPaH4o0LH4wgkk5xs7utS3jTrQ6+Ahd3XLNJBh7s0NwivwYRt5KJNNiWksFC41ULIhiuyta7x9KCFV2pKRtsrSSRwzntQ1GKrb8JZlkCquMkIsydeKtZoMSYdRMD84WwY2uVnNOA5B6EfwlHFQ5aFWjdEG3HQhYZ9jPs30xCkbsnspFjbFN18Ox2mO7ToWQpomEiK0Oy7r2f8Tjlw8IPyXp5H058HmO3sZ5/swD9v8fNPtlwdew491Nl+zD9tVtxURD8jeT/zx4Sd0iEL6+3KjK9x98g235gRnvb2ADHPV6JyoznyhHwhTx4f5j+jNWaCnz9K2HV6qX+pPWRjpFfJwcII4MoZP2OO7PSDaU9YxtaM/+ptUgR/KmJ/rO35iN/Xknt8dBYmLI22DNgcxiSBEbmEygdiReT9nYoc1lKrNcPLmUYBYdVotLdm0LL+RvrTaL99ZA4q+fI3zDffb9h1L//pMYefEtmJv0sFNt8X3sDwHOU6e64QPqgv2qRndPgz74VtkG9BMX8B2VwX9hNF5OuZblwFR4M5y+28QAMXbjnXPc/AD5zWw/s1523yCIpEvjyOytlptlWLbVx3rQXvJKp7iRY6fCEtXoqqdGLT1t5YKU1T9r9eiIbb459yWt6H7DO6f29cr8MXfsPDfsVCf6tDYs5+oklDTZ4Ujnz90/CHoie0Axxe/HOlb8pgyuNvA42e88D+SDw+/6qD19YC2Y/vaD6oMj4OaiXfYj9jt8SnmR8g3sp1v5jolH1LrBVX5eUKR8cPB3sW5DIizq4WZLyAdxrxlEu+81izzrodbBxb+5zwH8Dm4J0gW8XXDcwn5UhNiWnKrXihZP9QGz/fBCX6VIfYzvnMMyX36OHW5R8zPAJahP25T8avHB0bJ8E1zs3kwUXXJ4Vva1ax8FF2/zsS9En4dqXeoBWsEK7a2L2uhDUDb/tzW/a6O2I4/6Q8b+bUPUWSHh0zzWihIxTrZOyhPdfjeT972KrStG9tUxzP8A1qxC6hqyojWjPivI6LUuWJkNcTGGu+aNsmCPzw6Vzf4z5KmJ9cbmgYF8ddcLih3O/cLU6awYqkDztO+nf2wuMMYBc1z7+165q8wAtQ405z8QmxID1bnc8Ik9Ctjre+wX2VfEHclGtdSe+OOvu7ZeSIx8oelb8x+r3xdcJYNfESHgr4oLDXcpuK9fdoZn5JtGYW0rsMrDunY/hr7LrbUA0pPYuydPhasYwvwg9bkKH6Ctc99Av4u+Q14Zqaf7qNjFE/sOsWHSLrAFhBTaHXKfYXXp//wn/5B6oFNczLZgnUhyPkeNH34oC6+9bSQ6WZpvYk5MAvIDDpJ0raJsg58QOGNPdvI4YVNHVWNxrbHFpqOYi9k61e8RXj6YHrDpnqRaKS+HwRtfhK74ehkQ/FY1l9ZI6sd9xvcm31MzxshwNbP4eyvrFy2yGmg+D7x00OPBYd814XkEZ9wXlWWvDe13df2Mesf4Unm947d43fiRzbDTx+CfGMhgJcYn2yq/51rsyMrUoGZ9hrfDdluHcXTKpCY/zWDig6Zk5n6BkeU/iT+/7T96e9lSXrfiUVVZlZmZS1Z+77vvVSzNzYpUbKa3RRaJLQYksaARgOMNTMYePxC8Msx/KZhw/4T9A94bPiVx5AAjySOKIGihmKT3c1W70vt+75kVuWe5efz/T5PRJxzz/1lFiV/740TEc8e6zn33C2Gos+Zar+OWS5Uu7XmxKM9nhHEElzR+0kvROpFIXp1YSk5jiG2Xg+Y7dXppgx7MzqkgnxlGZQ0L/Yuh/lmYmGOozBo5HggerJ6IWBO7RXVf1s3ZQpajykHSgdQVj1s82kktTHKs4z6UL6n9Uo9ZWZZsNWuAc/XtQ4YNPQrER8058wFzBOJTj5BYy6U7uwbWrXFc4D1Eu1MmnQOiBVf/asPpuz1Uxh0xyvfQZvlizfDbOLynmwaxNQN2kJFdV6Yy1oSgft3uU8D0zuIKYtYUOLiYg4zgO1ZkqLr4xxmfUyaNuqhy3ipBuxHNpFdzYWtvgVc8GgPkD4jj59pDCHnHsAezzzWCzToaYqY0fG7Z7RpA0FERomOzTicucyv2XBM1grLPlY/bcotsbtHr+u0Sy3ov6tTZpmfnDfWffYXhayELVri8xG0aG/0Gw/1ecZXfVVleJWT6tykMZow6xVKYqav9WQ/8tInla/lxewYh7UNULR1DEFw+w+ANEPf85oYQi36p2xWm/dakvzgoTfVZK+wiD31oHFuqvaDOrfM7dE7vrOxCdBlB9/sb4X0AcTr+uTbtmZ0+VnUHRakugFrf7PIOs6rYx9atD0wx8NaUPyqDf1ZZvTxsNNvNtd1AWMVOr4p4/6SX1Qz7iC6GkW08QoFXV5b+DVc+VqiYqmbMt3/CjYxbPT2YF/tpF2xp/G1a+YdMZWM9uwoK+6kUa6cYpBLnr2UkuqR1q85JBX0hY1A0Z3IpjkEz2IeG6oi7qL0VCZFUfJFCz501dOWb57Q//ripCGhzCmGLHXPiupv+1Jbhei76RrPdotXdOwUzeg2IsE58KbMBqybFaSizB+HoOd/xBoxlQ23QwVhcVMmMNo0IN20rRij7OulXdkFwuRs/yAfVwLpx/NyN2UM98caiBW9dMYncwziqxiXMS/HZ411DMOGaioXZktLTgD/vcg6GGtCjCmmcumYx5t7BV3Lkuu4B5M/OwDdsGwD9RO5nLpsXvJrzw9aXVes4XbkPhlp85MyGChIMHJdplVrA10i+TOQq6APBDKTzWqWFgnPyURNkv6OjZg1EUfDscdFAwPHYvE/ZLDhYNnga0RzW/YBiQqhyuo0avvU2fnEd2weiOhwWDxiQRI6oarn4kksWwO2XmbuU1+0DSx1rhTSkr0Z9mge7WCiEJ9jpOWKkndte/v9fXx1Z8gSI23RxS+Gomwdp8thV8afMpI7ORmw+YNtFl9zoeIMazX+nIDnBVFphtoeNF8Eolvy1h84eIMS0MtijyGbhV1mCuTiFYb/Twc+jlrtIcPs+h07UPbJ6Ss0lCTqdo15R267ddNO1Ki7WHKpJznT5J/idMJGippnl8uAlctTvPRxJTdltsah/C8QMehiEYT9kpllKdfcKey7KeMXD5ilJUugP9uYxxJ66Q7stuEglO059thV1K4trOWX7Yz1HfWLOtHHnAwav6+BRfhbvgB1eEVnr6a0Tx7AgVq6kqXMDpJ6a8jKwhZ69rPrw7wZFuGwbo/nPwoLFdVN87nFPvrHb1f2d3bukLcGCDtSiP4UnXbPYx2Uxf4eCHGNhOIMfWKQHNSgoS8Vr2F/SlGSXtNiun9B5TPcbuv0ugnU9HRfUXcfKEzJRUZMWZbHSxlj0Iq+hmxwN4d1mHX7sVtuUduXnE5Y9W9gn48Z8qeYkiDY0wzFrYIF0aOkf0aIfLyAuzwqLvfd0IDq9kaabGnmixSUeFqGeo8q6p4vZXtG+djigR53sMfcsDzzy37TRqQ6J8zwXlDYHYvCor2TDfSpL63uAv3Sq/2RaylQtjXfF+fgJRajFEWuJXoleZAqVMUlkdyPUrziYOxTQLS5jTMq9kpa40rBDPVuD/3JhOn727OG5FHBzEYsMhdkeyv7A9yUCcWsGdRKjv7yvpOY9JHBp9d7lHVOt2y/Lsq5wjgxFsntuo55sp+NWSx5kwgmK1HNmCrOnuu4hK/XrqBPiWeKpc4HZfvq/Ioj58lC8RQPqlEtmvqFctpFZNRTJ1E6QKWoi5vk3l5VVNTYyE4QF3EEqIlXPiKrHqjxRKfbCJqo6U+xu2ggq/63vnRYx4xr1Od2IUW9jyE+cs2DHlOgaIVuC/2oz30Nik8qXwtItai2we8agsWNi1CuOOp8q7qMYh8CZduzqOWBLMdTN2UUk+WG713A0z/Lpr//FKiY6y/Y5xi3kW0LqG9DXHHPfUDOORnBy4bq8dlpd5jJGbUHyC91al6Js7a3wIi3+2EMTAmMNtrO2lZopF6fAwf4q72jX6eFLI8ZtmNboPyuddZekEPXe1Twqb+y+qTMpQyyA8EgrS+MypidL7GPbkx2kFn5Wy7BbGydGQNlFy2/I0DXMrnIodVJH5JvygjdTcRNKr/kIbvbXbBss1C25g2m2mC5EX0NAJeB0PsPfMVkYiOUdvSp85KevXlj7EAmx6D6vsqXB7JL25jOKDrGx16B+9Ax0mehH0/pzCc42p6x6AJJF0nIWd4nDOoB2hCZ3hFXVdS9sDRObb/Q2x6Pg/Y3xPp8YS5IbWkLIGM59+syrEHThUXaKJ2yv7RLn9DGhaEEOi4pPmy5qjr9ZX/l11yOJbcfuxLzCbvn2f8zZhn5pZx1PsrqTaPG3fOd+Yga7x4SOwqXLl2IzDYMcl4cjr6yfSm6HsWwXlXrxwPpskIBdb3QTztbsM7qI8WB+UQoP4phYG7/GsQ72oPM6qaMXoAO3ZJf2yobRw4fbhfiBR7vxK+9DT3vMVZZNWYDc3wD83peosuHj4phtsFct3/TyCsV1u1bQ3xs5IXVlnzZnH2hQ+zD0xI2wyEkUqhkZ16Zm2MGQyaAfxf01DxxsTzEAZl4WFF1wLuJ5qsqGRciD9mUjqJLFQfzfYnyZEbtj5rrEY/0pGp94AvrnHcaZvoQXx43l0mUkfLFM3IZxi7kBzvYECGqGMfGmI+EpzUWYJ5EBUnv++lPHlWXtmTXoG1weKHtGGUqDryxErn2/VoPM6w1U1XekVsCtvah0twQVyxZIi8RIjl/IfY2nQOitTGnFd3efd7o7UKHzpswa82c+uQVWcWLN+rYsx332bjJAIjLfjQugXXfoYmlHnXw1VJPIgnAp+vhk+abHmhqflo5HuYpNpUG5vbOcVzxTRlS2ChZ35ip8Rk87VVJJfbSW0M2Momb1xVzbHMZrO2s21R1jgvdKMtX0hQrsad6nY/qndaCz7HDjvRkY5Yb/NllhQaNMnrml1D0Df5KMKC9qIKaoOj1jDZOvqs0t5UYx78nWaLPy2pf2RI5SrQ/WMgrdctGrYEO9Ombye+MiqeurfUCL+Yp4cByeyzDsZsv3xBKLiGbaQ9cHf1Eb8w3JXs/lEGpmLbbrfZjchZKFj9RJF4fIqs6ZTXEcprtKrMX8RqHuu1U/xd63eourmRA108hr+rRdvqo12LsfP4JkCUZu8jYlPcm7Y8hg5jq8ahPBWqO6JkGArKRdA517VAQf97DE3N8fW3hV/tzgdiGZvVD5dUHCPRyVNyOkCnSBPvQwXo+LFBrHJvcCBm2l9D+Fizs2WYyEtUuobNd2HtTBjb24qG2T751rohca6b3mfUVc8rqOLleAnnrGPgYdgpVHe4pLI0uR+oAEG8WKfebS65GrkOUGTfThalQfVJx7hsT4D2ZNmSE8r+Ut51sZKLW54ylFn0VlIxFVon55ffODjmc8XGfDFRIpcor+FB1rqobWbx1eR/S5AKeC9VpDJSDdc28Av9ORI1/v5CdNKYGwog6/5ABJdU7tKlEYiGA2owKijt15DuedLI6Ous+EGt1PHXTADEs/kGJTT3jJ6dV1RzdEKlKYtIMICun1l3JzjiozwvSj6c2xsTyJJIXTpKzDEeirkkq0Mcsp8jZGOCvbfrTGkkI1NjutkHULIWOHtAWge2F4k19wMVjXVDaJ+O0tFUXr4W5D3bjm8CJIfn26xcl8qPk8hpWWdqdP7nCJSdVbNY7E5SZY8tIt+0Lk55y/KVs0QzHuaapDn2qz74sHgdeqEWpOMhRn/0B6UfeT8IrexT1oiMKtsEcGnaVIxQ8+gAZGUq4PmO5EQL6si4GjPAlk2vdJdaxgnr3Zp47l7Mzo+zNOt7JElGcb4Kv3Ftydhd8vVAqueKtf4cIu8lctCnlyaB2MxFftb/kddyIH5RsofgLXxPK7ppvvfGx01oHBemQj0gzX8VUcjv2dVT5SrDWL5SFWPnuO/whmzHYjXt8tlDl9Qm7LJY/2rK/D/EVWd4skVzUdcGq/dZ6zlzuF5cJZOri2nRawgv6C7YdZU1D9X+kDJd1xHqFgF75ol7+OJ/xV9MQBn8AWv8B/azPwK7PydgXSZiWxQ6Qc28bdW7vCF3d5OgGd/cJOIorZChTlMtsJ5+W6dcMMX6HDuXvxZGIWZxd7I4fKhXHCiHLuHjeT3Yj94V76mFz1SHL8a189IPGC5tcx6SsxEI4xeUL3tyujqjLBsJBVixJQ26u1z6J6N62XgbYwXtdU/Q5Qx2X8ehxJjynl20GMdsXcVS59vGSmyGdLANsu/+SEEALW/WCa07il/9d87uQ6dkjtrGRlQnYtQsO0RMpU34Hb0IIjf6Iagj1F2SL82NA5/cYy3j0tkjL5bl97IC2Gwk6xcjcFo+hpKMTZi8qV+ATLuk3tCbIZsjFUA2/Q7XOEYwkbPYo4tF1U8rP6wAbxZ/ha3zLr1F75RawVXpdf5IfMQ+f6pvSiSTpPHA+LzPOQzoKJUeZdh3Jf7dU+y0oH4VejizNdVqPc0L1FT3puZ5ykSijKW1Vlv86qT6A4WekfC0Zulddddi8lKtYl/8wi223x6JxyFgBetT6ep94QtnUEVv0dVYS4qVcMbf6oSNYFTdgrfSbLLVuiCv9LEzHodpSfb7osAIiUvQ4Iqo5otwK8pV9Vf0gyAdzNusbcHyOpdqqG35mdt/k9pfytTaC3fWq7dQhRVWy2Rdlq+zwrH/QBFLrtlKn+lFHQH3U1uj6+Iiy9l3oqmYbeUauMNJWH0fRoZm+BcliZ8J6rwDrc+tsc+aBtTfsKUbK/dwR5+VX3x1/iQ3GuzRccLV24eKFdu70x+3w4cPt2muPtXP8R7RbWk3sUGfMCLFp+mzCDTEo0ex5sldett3RruvfjEqWTViFlGWEpD/fRBlgw8EOCzznxgLyvdLRDStMZyw9vrz4oJOXsUJcGS+ejmwwzrmMLb3C8rQUPvioacio7el7C2se8kqri9SiG5xYI/ZJVTyeObnGC8XVZAt/9KPfsRIlnhFriUMM/lZcM9bjBN+/a7OU69jTzjqx7J5EPU4z9n70OUyENc0vza2t2HtYtltxIruWL0gi5cDc30bMx6CpLTk5bDcWbdBnu1s++DqAdDOVTJXVN6k2TgBBz3JdWCJn77nW0g7AhA9shsFLGcsHa4gK8Arzep3hG6tlB/89zAW6DwfhSmDhY7dT1Z4xHxifaRbLZwI7U1vB3HZQLzau9KZM8coO9XW5Vg5wH9kHYuLM5oOmtTJB9iCFXPe33tjgpaF1m9CRXjx3LjpIK3lQfgolU3mPQ4dd/bVN6kN3fBqpLrgLkiN31S0qX10/6iWXtMI67n1ArnRnGzadYxaVT3QTw3yvH68LCQZmO/DLkmnDrmzFo5/8sz7N1I5xgeA1U6DoF+7DrrjYilR9WWO83CPZY9gLqu/Ddpy/dAEXdO8/pE/6D3YajBt1x+J22ZfWyBQfMM2tqn3G55iMJWmF+oFNUPSNJb6A7K73do1LFjMmjjbF0SV4JH+6dVxQqg+Kd/Fiu3jpYjusF0WMq+du2V3DfbJEyWYPqMwYgNmO9pvQl32Nbelx4Dj6h7FZY19MayC3T3J9LtV5pFDlan8kzfPUgXulMewD+mp/tnW+kVK8XoZe1yzZIucxVnHscWVMpb8GdCQsBYZe6YLq8rXdNS43Z/fB9mjfXB/+Zpg1/K9l0N3SA+u46yuIPEsHCsXZDmVpRn02XeePGbyuKMgGhVkJBJ2burM2spqD8FIP/3MMgGvYNdJL5DEn1JYRw+XQ95DwU1rhlYNQfsFcBqquwinf7tel/BwXfmsP73ZprzL2aPcPfcIZRRIbsVT/oFjcdZ9tw+OsUshpvZPSn1nLsRSGUryWHPuvPk0ducxkJMSuN9ZLN8BXxBZ7SwBvmJ3jXstcKcqXLE32PjVCR2oVV9UTdX6tucJawI9cpt8dhD4ys1xvM2sp+op60QpDZ9Cp7wP71Xo/DwsrO8yp3XXSrw2xj4uoIl9rvWz4DVDLMq8RX0M/IyI/ycQG+vBW8V0J0FNcxMSDuDIe8ZW7XG3cB0WReoWD9o2yfZCMboCn/zXcR2njtXdPrqTM/EQvhi+1c+fOtPPnzyn86667Th/hPXToSHRodvSi89zJddfHAlAR2+0AdcuKTm3ezMVfq3Y2iz4qyOAr8m5PvrMtkpsAK8S0KUSRbiTuDvFCV9wZQVld6Lkjyy+5L7qtiYWykXpTn8yg52awH9v2BC4qk7T3ZsIG+uaeFzIF9U33ETK0OcPo9JShJlKs6GWkwP04x6s9hP4Nmvo26tiu8eEo+aFiYmLo7r8poz7KshBy1H3hatISOJicBHYu3CWSMmEDi4u5kVjTKkbFHPrVzjUUYTyLj5Z8dJ/4I0t7OoSEO8/1xJaP9Q8sb4HTudmWo4wpx11rJh9pb+nLrWc61cmah+jIxYZc/g+KY8bypgzY1pu2Bvuc7Kuk+u7GuGyD43Q/jCTOop0DM/1KbsqUfNHn3C/cl/JYKhc6gauHbQdZ2QsVlfMFoFBmsiok7XI3ZWRbvsRwTNAlajky6t3fhHUbCtU/4utpuaJvQT6CX376/iZVl8ufYhehHwYPG6ojZ9kZ+2LeArJDX1ZVwgQXHXxkX+YiJyKLLv0B7JRXuD5HIJ+y5BnXOl7gPSr42Ek5dCwZx64TZzotEGTHGMw2Wa86D0w0SshwEZbW5dM0ZiLUOKaKbspkP7tOCX9u0+jjyJlfvW4QA2sHrWyZUHLk4xoAe1lMVHXnKw5gkt09R0aM0fcYlA9IC+M2WHGor1TacmQ5kj49EzltX89x982wuUb18eDGGOS+It1I5Dwkhx9xjaEHNWsrX/t8L4CvkEOy7FMuXccwAL3bRXcFxZ72LgfJbmEKpnzVCwWNbfIrsorRN0nqxV7pAd9gq3l8EKSLXGSyUv4z34JGKWJAplKHAmPfpzLW5EH2lsC2S1obdSfoAGyZVh913zp2uTQvQIJeMqVTX+GkumxfEGQ7yujx6Gs4IHX1kPgC+mm3UDa5Zp+0hX5TJuxKDX9mjVh43cKDup7xkFxK9swF+GpbyhdkPzBe/FvDoqzBoT8DHipwmWdwLRl57A2Oa6kDfN2lKxIpyU7O9QKvSRQrdtOOY0c/BDCbzqrv+1grLWlAdoDsZFmwBrJuk7Wpc3vFcXK+sA79QZk2YkfXFXX9EXXd3E5b1CkTBV8BLmC7fkw5NQUkgyU+gD/GZRuSxdXCUmBRdWVtyV583I/JMvFmxSE6Xg5lBbbaleOCtkXVuuEu2GXZN07MMG06L0ygrh+ln+iU1NfkOpYl5yOyAXwoxkiaj6v5J5TaZBT/vV1dnz6wsOe2ip0G/NXoyRRzRiWOy/hUww+G0n7pGewYyiQ8bjqlTlleKu3AsoFQX0YANijdj/clMLdxhiJe+Xd1SbzqtXc/XInZIBcX/KWpLp5is3juuWci4Evt7rvvbsePXx/8w3FR6qHFgFJU6Ax1GAESXDSSBVSBipcNh7RuALUaVNeHj8qxGeM87GIv7VK3Ddv2DQmfoNNkgBizGNg5vwVTgypDJnm6DMHy1duigy+2AfJ9kxXGBMSfwnKQqTHekROCuLvxIJntjFL5XgPqzFMfRNUX9wMWyfGhRKdmx/jEJ6rq2KNk2tKO4QUsOQynHUAL5WuQjKDZ+kDFaD+MU41hQHZddDAmFdFttn+Xlxj/krPLK9hcOdmPiCpzQ2PlZ9Ac9yYUM/09+MySkq+5WPHX/KFbNEp7zM7Qtwa0QURS/5GVYm1eaTfL5J7znl9K8AIpuoDHhXZHJeVFE7MfbIek2hQHyoWgjfP3oFOqqAt6IVb2SofCRJj/Dck0t6n7joz+1+pMf9rnkt/l9qBeeG3dlFEfTL4WfhMlK0SZWk1xoAsaggze1Vf7IpN4u16wav4Ur0CprB94UwZJCQclxRxrleOQxsi2+mTRjgRyc9tnGVFXfFD1+WYOPas3W/CvRcG5yPFJHjrCCUy5LwLiIzt8AXmb4rkciGPWL2ACcv/Rac0DXpCX7FJH/ZDlgt5vVHzYsrzn064uUB9Q1pN2phxZGi8v8NQT6bfWddXneTuDi7CKhX2Ysn3FEUVMkEWu87wka9xIFoIPl1w/Cs+ipYKE2hAp6rp5nhse8t5D8cU5KWKMRQFJL7SiIAuyQ0Ric9RTpdQF2PK5xH6B2zPFIeCjyoWyoSxgfyGoGqBElTG/cOFC3phxX2RTA+4DuQxetQHd6mcRfEjEdVfe5PEPVKaNyNfn733AvoIJqM1ZLpjfD8KWHOi0jJd6vWElXqTelkTVt+wV5K/Kma8x87FlHX8dhXrZL38cNe+UZ1+lcUnmPCq73WbamSEeuatdhiPjsNbRC2ZulqdD+GsZ34acUb5LrjzOuZFNFKyzPReqL0B9ana2X5/oKsxxznQj+pq9ItjwlHTWTKSegC7PyMtmvVATpB9ZvuguQMNgjUrx9HX+7IfyjYgoIaP6hG4zxmF2G4y8ZnBVBshSv2z5BaF9zrbV2pBBXVf3wev+YUnK7e16QZRcPDRKpc8+GWWRdJBgpxV6bboo6LYjp+S/+vX5cpKSOdD7I0HVUUy2Ql60YDreQKnVV2V0tD1Y2vdTpt6wA9VetzHiY68qQRBrD1uyM+l8mpsyPgTSBjIVH1jUkV3Z2cEevmwQi2pGyUFTuXTjUO2BWX1LrvOuayHDnkG59OIoHyhlfQI1aWccbm+OSbdr4Kf2xBmSm+lpC+PdRHcUSLHqW/baGTJHHqm7igp++k0ZHlGGVnF6npaTCdMnqcC4KbML2ctySc3Nhc8/QRaGbx2nPoiUxYW3Kq7DnNQ2kX4MrltCIRJtXutUffJqhHzFIr1fvfTqJ/zwJJsvC+maa44qcZJ577132ztvv6WLgwsXzrYjhw+166+7rh0/fkO7/vob29lz59uhw0c0Vbgw0d/IRZD6aHNEoGuIKWhKuCbF1tl51YEdNCxpel2RiiVXHaymzLpBr65A1nJcQIzTIbR6N5WDXEHHgc2OeCLrPpl08yazB74riFxYjFx2hUFjEVnGsA9+LDX9JjTAEyLyLCVkfxezbckoLX0WxKsySTEMP6MfZywXkzEWMPKzhDhpZ2GJmLIoRKW+tuAxIg5fAFp2vHDGFvzizah41/1XckWmNn8cr+grLQsWSjdf8M4sL0j3A2GKRwHRzEBtYHoRFzrqq2IGiGlxQRNQn2Jf/YjlJX+G2+IUxlJS0Zg2Ya67a7FPr/I4GMRRl2izHcoap+yL6TJuL7aWlpq56od6d1z+Jpai7TGMuVjoMU3YmR8gZFZiC9QJR+XU15Hyig5mnzN9BlTk6p19tw09X0RLC1LpB6tOUbS7ysNT0qMb0OkxYIPDjFX/zigO2uu+K7vrNpVc8Xb4WJtMlZ1KRfNS5dYFtmxnyMILhOnJVPB1VFlAlkcKrWO5HMrfPujrLZGXXctOcw960MRfu06zxFflzfhQxU/GYRlSaGr/GDQy98/o+zn+mb4P8/kLH/r6UtZmyE/6c73K9q8zrBZ1ngkWN0oN3bCpWFLfrsd488m/7Sla+9qA99/Qi3LpzzKyHw/6vPjJUeqyXECrQFAq5PmfSuhFGSvIOGZ/WgYu11FFR1wq4gTVRg0zEssy2wCivMCpGLFn6iy7i3k/LsnRzgFRJnq1Y8auVnoP2YpmtrEFx23sxAEvaIybromSDIaWAc9t0o4QOjWv4IT0pMCpub7GVed3fDC3ay5NLdhpJ37sy+c3xtQ3HrfR5ae2rgF/fVNG87BiiCy7I/P99nxzbkQ920Gn9HiNsuVjPSYksOWvXufIbjyYYSVVeoL4Ac5XaXNxDQM/BBiW/iZbwC5HDN2mGZFTzHLaQ0bxRNrVY824CCjibhnLsNltaS8SafgLzNcu3u9sfxIRmCPwCopN7cIHA0H/EG92aEL28DEHPaH6CntjDjIn66YMuhWM+xj0/kgoDmQDc/v2YT1by576SiXTdMMdRDavEf3UAzm+pBtnhCjLyhTb/PUltTEM1ZwbGO0CtV+sgZkiY3HdB6BrEUvwu++JppEKguJNoyVXr92UIMSh+hVU36otU5mYZYOUNqAjMbSDlXn5kz1S1PmdpU6bgJ/53FeY5SgVD9v1a0BzX5bPktMMyErto/ggnh6fDqOOPFFYOo48sb8+/69uyABuyuyFTNkqwEe5FMKHbiAn6toom0ax1xd6ieo5i5cf+8BU+VY/b0FsDrs6ha4ZAuUPIEf/8dDN/X/3ne9+8sADD+ii4p133tHCuunmm9rhw0faRydPtpdeeqG99srL7aknH28ffPhBe+WVV9qv//rX2mOPPdHeefd93cDhExbvf/hhdMon7czZc+3GEyfaB++/3z4M2v33P9COXXusHcrecZv8fW2wnmAG08EN9MYTtdEGtb0aAsixo4amnOobPkoWKC9bPCJ+HtaNjs2JSL1+xHaYStsy0IlZdN2TJANKLE4OMxiM1KsFsCmrTaz80B57mzdvUIOsXGXT1oBkyWhz6GpaBzGtxSMXk+xii5OPSQXbHfEDe9xFUWUtY66wsHPpkwvKuRFIbpurBT1BJ80ysMJ6Aem3CYKG3+qnGUgrISOK0TckIP2ISyGVBlGGjJQ4cKINCleHoi31VdcTuufVAGX7KKj0Cf2hasDzU3rx1JjJBQJhbzVvYqknn3e+LAPogslNx+wbrOfWAF/hiChkJ3XW9uDViXvC7GO2u/a9BLyYI4jjlyT6ChkvkL11Q/c1HMDKIuBHqudmy6cEYoSTQf/WXIM2nxxmoNt1YkObL9CKbjuxlmQO2uQcRHXshRR6ZQdowp371+CSK7FvP1pjXgOJ5TyDnzKRMbf7WE51/dYD9Yip8wPUe98EvYbQdEoe71mmfmukaBZb2nTuMYuj+As/kQ56wXUQyiY2BmxrpvjfMbKS6FMUXhYXbeuxl6ChF/9BKxkl4tBcGn0IKi7JxyO4qi/jHZiWTQeyi3ikmn5Fs9X5AtQ5B4TRxQ5U++XCAyWtkwolhFCxmInEzBzzO/6cd0IikrlI13pJPeajfJGPdUhVnziLAolYua7gN2FQlHzAt1UoW08R2U2XGfkYZ9EiSTN8+gWTX0TZhoLq8u67TpK+inKHw0rEC4ODP0lbnC0gRX/UGFQcBfVV1itmacU44ZdaScPvr7cULAXXC6rKBDbM5Fh9BG2lInFQcvwLHf2kFxZBlSnx45jKJYvu/OE/btiJpxpHK+RVjNd12tA8yrg8Nujm15l0SCvyQznrMuD1U1i3Sn2lF0wrOofsl24/7ZQNdDVPaH/MnfJPPo/dDHgAfu3BKpftSa9kZ2zytfhHTMiQag0tdLJYuvWp6rrGB8Ub/rGXxXH2ScAws+Trptoag4/82LeHH4M6MlDpl/qUZffjrGPL3fClYyTGxb7nOOBXHxi5N+T5nfEtefJah9odQgVa5+sIu/aXoARP9ZCVh1CqcefmJDR7nvoYtXj0mLIOQmovbw1kat3MqJixoNjjeehwvrGc9qpN0HwNGXlkpWO6b8wjWeeQXfDVp8jSHkeq6lcRhq+CbJZgAn+1N0QlZUIokuKO1McqaWVVn+qMnBhLr3hbQHfdnnU/Oh7Him8Mcr05Q3ElLvIroxnXDO2dK9uSyzK2uy/qwStp+Q5ItuxCizJjpnkWZOnD77yysMKajK5NdGy1wVjvC1uY1nzlU0xlm9deaz+SmzCv+ep2xllfwQuY73UqRH1tw58Ii6dUxvleGrlGC7rmX3QQMSJO7G476/yqn/3quU8+/vh0e+utN9upU6fahQsX2/nz59sdd9ze7ox04fzZ9s5br7ejR69pL738sm7KPPLwI+2JJ59qx6+7QYGeu3BBN2POhh4fU3v//ffauaifO3+ufeUrX9Wnaw4fOiyngJAvaJKHckSlhmbnVecgYxKHKM9tEcmDAL3eNcmuENRQ2Velc8pXXzBkiEF3sfNkv16MICMuqayl3aoG3LlMhrERD52wsBqoAZ+YQderGBP25bYOkZRhAaVfVRXHGOy1V+rdT+RIXYoYtPVE3VYZgxGD5deWJL4Oddg+EPRRFjP+2qRnvwfBfpDdld+NIb8iJrLlPaaJkL+UE23WVCxBmGUdn18oKF5YkOJivYeuuhnF1k2RKFC2ru16JsETQTRtQK7ajLWsEwfJRO4RBlGfFwrFUOFFDbk2WbGXF5CO13X3vYopuw8IcYobejhc61DdPakjZxp94P6lj9LxCmW7+ht7brupcjoFrZtQYuxBiCK9dbEBioqM9oKyDUKnLp4VNyTmceRV3+Fv+Ylx4oHMzHdMeRrQZjhsIKskvUEzciQUiDPbrX1lmiVB9yWGZtgV4FBqWwfI9qgG8FGxDFQbFbV0sLRsN7lkqi3wMF72o69gzTLso5wuZ9BrZbNgveEHdBtRJ+nF215kTI5oidSX3bRZPYosdPna2PM1tOToJua4siC70Iu2I1OIOhT4a5lZ/9MCPVLZZBwJPquqry8+LRv+1O/DL1TxInWNOJ9Rg644eZRKFLTWo14vDgX859f6FJ9oiIuS9nItYZPOhpfjoE+fie51iphfVNXYpS9C5RBAbuS2iSfr4zV5kbT+Jcx+Ff4O8WJF5oIWKQrSndskIDTNRfmyrJVk4UDMFh0r7bJe/7pd5BWfXMIvXsKagbXLpVgMsQnlA/Q3lWRkpZAwK/qJgENcLyxQE0MjKLrboKLGkzVOeYH03WWjXm2CRlkt1hOZmLMZo3hSs67HUEVBUyfLeyE/Kqhq5AtG4sBGzK+Kr2Dfjo9U542KdW4orXbsuLMtdMBOXyU9xRcoG10mID36fJ57AfbFxbpLFKX82dFyNx68LezaLEhPzXGfrAF/2M4+nsA8Qk90yUYW+xDtWLQ58wJb1ZqGH6uohxUX0DVcAF7ZXNCm2Olv6nWt0eMPPj3Gv7fhGBqvY5DW/hM0ffMg50SNDVdcQDaUxyFYecXQIT8YwU+kq+O6VPWEbKKTamVvE+G7XkeA2ZP1oBAjucugeNApUhMlDr6uou690vHsQX71CcxxjvmaLZt4VbJeHvGXnzbJistAsVuybCnuopUstCirTm7qDjQPua4oPZA+pa+qRqAD0cVNmSgiUXF8Etfteq0blbIKT3tn+imbqqcv/LKWoSNVsQMdo0ysspPr3bGP9lcMAnbn/DJgvKdWdZtFxLag+R/cA43WmA9oBqUNXRdSDKdq5wEgrgJ+Vc2+IIfAmznz2lL/rM1e7bnCeQ81pLVcUk7ti6c9DOVqq+nS0vOql1997ZNnfvVMe+vtt9QIBo90ww3X6fdjbr/1lvarX/2ivfTyS+3ll15uzzz7TDt37kJ7/PEn2j333KdPwZw89bEa8vAjj7Y777yrnT7zUTt0+HDYuKFdc8017ciha/TvTTqhEmD44V2OM+fOhOxZ/YAwk0hh1cmSROdEiQYuJ2tEHnLqVPWCJyKogeAoe1Si4DoF+6mOKs2uBx/b8AvBKr73geDZ4AYmO5MNXwCqYMIasfEUr/uaYwg4Zi8anKsesh5cT1b6DC2d4CVl1LteHahIYvjjO3m+MGITnuMPyZS5UswTHszDV/Dd8wHFjN94VGxbcFzW9cnCiwHs8iboxGRU2xbtirL8Bs/faZ5AXH2MWCehjw1NTkhpT8dhv+AXBD65VYzk+Gez9TxExm0fcVGPlAMIGT29M4duJEXa3ZVeAR/YqDJ5xCA7kMY4936XXZH2wjajPaFaoou+nNBfDCTU5qThm5OB2rhHf0knQss61qKqdTqqnyEmoMx1oyhu+z7URZA7K7Sm2AXNqfS8ktGLfcU5aF03+p0HOiTTsZP8nE+2GYm6nqETIrqomcGLW2jBk400Y+QcSSKu6mufflG1EN6B/k0I01Lk6XwJ7K1iCvQ2Enn6Ei1K8wWG2qPnro2x50Ux4968KZO8GVD6VxlKV3EMFH0TxQudtR51SG5PyOkZ+2/oEHGX14WO7dQL1rqIuhzmmNf+5XyOL7K5LQe2K7DVnsshrg4WMQHvJZ7HA+qBTIFgaRaUbvaZxgZe6tuk54zAPhM05gryPGd6xZDLxfV4lpjHgRIU+nDsv6LHgcdyPMQgqB5H3UCxHGvecw9/jhvbtuVn7OoXeIPhkj51zI9CH44LvJLV998rSIBZZSg7PlDy8qn8YDjKQrYxYN21fvWF+VUGW/PTlCVdYxKAqlIeJlOO4TL2sBO95bLeRCjLA8Tka8iopDnFnWuqIM146oUy/FBAjge8kh9t1zHL6Ki4gPa/KlvhioEXYnefDt35JkiPUexVvD3OYFKMrN6ILCBX8pIJrNvS7azkjKjUIpow+y7/0iannjzkWMpFK70t9BfGYCXW9aa4Fyi/8kWbk1xjGoQ5ZtDnMjGiH8XS6/FGTnE7bPVWhzVSLxSwITPkkflchgY185cYuswBRJmryNUckZ24fpAulQwgr/K7TfkOXtFn8Aqg+mLx+ilUtZ/K/6DbpO0uwE0Z6OkTDfmNRM/M6089Fc/Ol30n1LHTxygS176Xw3yet03ioZ+xZj/FWyDbx6NeC3QZhUlchvaWaAfXFTVfahz1G1qpL99Rxg5Sa5/U8Vk3QUTTYSm3iRDBjfvG8c19y1Vc3TTpNpGdoFrQelwp436wnniRKNNG+Use5dGm0QbLMF7WBTIz1fci2IyViyUb9lJv+I96sfdizIWCXumWDa4L1WfRT2H/IHOLT11aXVARe+prrni8Rv0aLuMMuEejXtfekehP+u/SxYgj+eaV3jKi6uuiSvTtd9765Mzp0+3o0aPt/IXzuvHy7nvvZRBeMFxAnDr1Yfvz7/+gvfX22+3pzz/dbrnl1nb2/MX2wgsvtI8//qhddehQ++IXv6ivK91004l27Oix6JxD7frrr5fH+j/90x9/LJtvvPl2++j0x+3e+x9sN9x4o4KiCbopkxUPVgxC6OWYjiYhxwBEsQa1UA2FTrlOqJILnfniXS+cAshJ3pXIkRs82QyfSMwnUzD7s6cJqeuTqP0O7xP23A2eIfuaAKuJKfncqHIRi5S+Ad5p0xqzL6tsStneFSNi2JBftytakqVEsJGw3Ih9DfdztdP9Ok46kWdx/U5kvRC1QJVn2K9PWNQ5mKb+VTgcWHyRB7usWBwZyyK3jpPZ6ptllOLBOMpmfSUhpENcJwZJmS2R5q8vYV8LX3ZgemwsjT55RWWwl7h7YnOxmGPTi93S8xaimmyWxT2QwfxkVaDeKZrHrIYEmvvCkO1Jrv52FhlOiGu/syxwPexFZuloRzjjhqT6brjahNjopt0+dTbQV2XFHzo6gVesoWwrE0KUm879oipAXidUIecP4De46qQ/z1hsj34Le1II35FD7zfzJEIfYDN1iE3cmGOqUidep0LNh4PAJ+hKTzfYJv0BglAgC+CTeHjYr5PHmpijKv421JaYpxWz6gGdfGnbhHlfL0C53E2ZvyjcJzTBPe0nJ/BxU6av1XRZF1l14fdpwPypNuyAWCKb+XtlE+t+2OqXopUtfedZ/e75IOTa59wzzk1jJs82SNTdZzk3pOdEI9wSg72BF3HWo54MgGzFEGAdq67kMnrMX/ElS7KR0pXfoI31OeTMQ9a80uFPDgCtmO2xc0dB10yixoGvPl/kIi1s8eYUSGs6Si6KZbtAvfZG9hOwlllj9DoY66PiN7Ax7CjuSHUtBETL8pVifgExQyFfJm5Qa2K9rgvad4M7z4FxEb4LzZng65G266tzSwybkjsgVIZh39otH4WaO4A9QOeLeBSVtSIZ0S1fttX/kaBVEk98Vs5SBoJsUy4kjSeofqo4F7L0wZ5+B6XDCSNLSauaWMN2+tq5ViWi3C+EOYQJC5kJfazFjvNSVcvvhlofL/WjVUtsrbcnnB0Qh3XJc3/nIB9lhbEeYwq6vxTRHIgcqq8NIXKAVz5G2b056OT0QdFnQIePLp+UKXbpXilohfLcQ5ZejB4rpic/vgYKUgRTO1A/T0fGbFruTbuY/WmOpr70wjgPaOoLM2J8+OTHmHvlo9peY8QnIbgO4d+LtP+Vbc4FKobHsNPbnuXyVfZmYGeOuWIin+kzoMuUDuGDI7HEEx/MI178rzHPLaH8hK5SlJGp8hZkX77kTHXb4OoXO0Nm3d6V901obeWNWFm2cYyKJt+BzjsQY0wLWjVlg31DxeyrbAsoPwUsVa/Uawba1+enFD2WpL4nRQW96ou6KVMJ+qe6KWMxQpXvq773ve98cuHChXb0GD/we01784032/e+//3GjZoTJ06049dd12666ab2yisvtz/90z9r9957b/vrv/PX28233No+PPlR+9GPftjef/99XWw8/YXPtwcffKgdOXyknT17Tl+F4qYM+nw9ih8Ufuftt9s777zXPj59tl1/w/Xtqc9+vh0JvxF5vDqJblKQU2O060agQaeui53IRRbHDVMH6Dl1VvJEDx3bi3o81Xjs8JA4g8GipJw20o6ArOr416XBsEsBTvBZ191/2lCNcvkHlEHWFVvaCWLmRqkW2xuDJw850mxWlLBDHDYbMsHRpmOCUPFWhg1o1adlcyBqS8IVII0FSnXHajgkLPWT5Aff9DxJrTD3lTdLonefLLGsz7X5YkF6MLngiNybIb4dE5LSRSd9LK4Dg6S5JHEZEllHjRXksI39CJd+GLOGem74rvSTF5bqN1v8mzJQLKciPFEM00M7DSOvcVUK8tRvOnq3pCQ5ntUXS8uJ9G/wOyp1og3pZNXJqwCZJNeJ+QbOIiaVdz2vL9Boj0kcZlse02rvjOo70EdetPA5xbaDtaEJ2FTC4sqG1UyUb8kNqObmCmp7yJC5Hwy/KHU/9QtHTgIUsFuyKaOi8vIX5ax7X0g6ugHZTBOb0CeBeHitaj7WxSP0qNfc2TEUQunNsanoOGUTg9AmNUjZjAm2UboG9paC1PoJdcKalGFIARY+jSRy3DWzgHWsuIyZfoo4fSLoe3TZBbSBf51Y08vegG1AnW/ouS8XTgX5TdpcvmLI/SoGqpMZXRRPcBsoVDghQdtrZyB+YokNU/MkUXrcMCue3qlMO7qQ5JFrOk07D0g7bcx9w5RABhZ7kXzGGqoZW2uozofrPrKttBc86QdqX3Pc7OmMYRqbgBwisoN+qOOLKp+cqReV+li0+imEgy89aum64Pjsz3/BjjwMnhXbNO6RKCKm+ROovu7o+z46Hp+yQao656sZ8pd+CrLtp3Q131WbAD/tq4pOoOqgfBpLH6DimmZDypPMm8wllnLYkM+oytOkMGIhjiym7TVq7nQxYVlb6xHDiBdkLCBIXKPV9Wdta5z3PO9yXCYfugas8ygPbFNFl3LIy8xQ6eur4phYgZDOtVbAQknVVKg5kS6yvJQBFW9GMRBV9R+yxZr0oPW2BLr/FB7jBI9zU5ZDh9+0qXUKFEPQK77yR630gEzOhEBvU7eBejzKf+lUHVgodZGFxlMHifdYAtiSdpoYeqPfoVnGQmly55pICGaaMtAJMfuPVwJpY+6jXezahTLbRZ16l4wKLamYQdWr//qbptrzgp9GrRPH7BcdS0cU26qyMLcjFMqvLGEn+HqDQPMjeWl/Blb4ihh7NUnjIduhRf+mH92U4UFMyASNObxpM/kFSaQcR9unMnRNwXeQw6+H1nsp8vhRqpsyk4+yso5FcaScOCs+Nmiz9CKVPPWuq2sY217b/zTQTCj9MtMDC0SZSENq0EDJVGMDlhvosUW8Sj1O5zomjTZ10D6ykBgzLZB0NLDLPIWCqs7pMY+7HYSiqNdvkVuO1yZRv6Sa5UCpMIYOp9OsCZlI4vGHf/gHn9x4443t2uPXyuCrr77W/vQ739HNj+uOH28fnjzZbrzhBn1t6cMPPmxPf+EL7dixa9v5c+fbE09+pp366KP2wgvPS/e648fa/fff326++eb25ptvt2efe04XIvfcc49uzpw7d7Y99+xz7cEHHmp33XNvu/HGE+3e+x/Q78sw3a46xMWHhiaWk1pp0BGRkYjLfxObBOSzc3pjE/SdWL3gMj58/yvVos4iqzucZUaR2ICl5YgB4GPItlV2dcDGIdunrMEJevkUyEuXam6uWy8mOrqPKEqXfvJJfGwOJRB9JAWXNenKd8rgWynKvY0B7hbSB35XJydPmv10CKVyGfB+PMdhXOLuPfFTqTZEVlK0calhuO8cmE8wtNKbjFpl1h7UhaNRJyifJFBkU3KxwoWqMRRbgmHDHNqkeMZZJlEFZFCLdoaMb0RZNt0Fdj/CWTc8YNtSrQ02CjkXI3tPZa6pZFv2wwb9wcYqRx7zDsmkbkDzL57yMchC9dES2OKTMmxC6Fip8hlrSrWjZPl4oMwFdrV3bVJlvGcg409EEJNl9sGaJTDZCaW1Ws0nxbBiqh3Qs38LiDlm06r/BsVgGC1H1J4PuphIwXmeq6Q6LbeOXXt+kYud9LKtGzTkesBMugoSPxis0UD1KSuyYgayRX2PrZLtcy8y9i1+sDabtoD6O5DRJvDhPiw7erFe6yBBrfuZULQ57gK8orMXS7T72LVV2LJVgKcX3OQrG6yVQ8G7+Mnub2eVzU7SDTHTKy1iQn4jxmFnl3cQNO/2Av/Y9HwolK85NuczfVev4E/BDL5u0EBIu0FRqvUx5kXkWawYAFOi2jH6wTdlsFG0emfM823o62sE7MeQsKW2RDXP06WPtclth0jBqDePQkw2CQxd0sWLnsv8mL3Ot8wFHhiU0eqrDFJ1fyqx/M/rxPO2ZJfgfCNEZvP2vTPYwWQM3PW+dlktL3u0gHK3J4UoR8ZvZFSMhV1XJhAzPuf9UTyxl0rVPo60Xe2e7PiCWdVthCJy9QKLJ+eugu3PBsp+/g7dhDnegezXDkfqXjGwlyGHP7iD39sS17YFeDXvhAoxc/jdRhmegBiApebFQfKKo+T1kiIQAqsBp0+6XLTZNxG5LrG+rxUxbpH6S1vOYaD7XUH+xKvYo477UCifi3YHxidTZqBPi6zLvuqvdZtb2NUjBtPw57FHTkfVNZ8CXp+2YTHWyIgFWuklSbBNM90rxogFv86H7YIrliW5LpvxlD36OrJ+LRuLTJIaw6FjRJ3zeDpZnktXcqt5jA/HN+TwAa3Td8bbY1KQHDn2Y/1dnfOMeo0DtY6QmX+knH27DOIDWfGiLJuZlwWueXNWiDb6cURmWtiOPRijZacwWctzONe57OmihEpEnjZmzP0EZrtkdT0w68p6pzsBaCTWgq6x86aM6CoNYA+1mVc2weyvSqINZypTYx3JL7y0Ueth7fdKgE75V3QiqLoX1W/o9XYoc1mk5PNmhdqtcRe5A373XXYCZaqTZqVAvabh3CXbmpPhJ+buwk6U1/+KJX8rOSFPhOLj24cd31f9q3/1L3RThk/JnDl7pr3++hvt1MmT7Zqj/C32Ve2nP/uZ8ldffaXdetvt7amnnmwffXS6vffee+38+UvtjjvvlBO26xMnbmj33HtXe/KJJ9tPf/qz9sd//CftxRdfao8++qh+PPhs2D99+kzk59sHH57SJ3H+8T/+P7Rj1x3XjQReQPSTawSrpUXD4gmJ74CpY9goo5PCMW2oDAtouJJAX/TIVR7CkixpBoENGJmxURh9cFRjclpuDfmgI0Keh2hopSwfkRNEMq1OPrVYC4tYJ7CfzRe49AcbBP8kgDRW1JfETDxBnO3ID/Ssg+LX7/m4jQHoq7iuCPgMD+sT6xqwkcC/Ywhf6dqcsJHu60RieCyB6YyZ5477W6xNwOdiuBad+i5scaKov7mGHlMhwOZrWr3gL1DPiDUfO8JO6VRjdCMmHuoOfKYm/x7Dpx6Qr26WapSHBa2CqNM+XywLIWA7A8zfS5f8l+JAaymgeVAO9JHEwtynxoj9ShD9k31UcW3prynILOXosxHVVFzIiZxVrf/EkCEGLsyyh/sc8VpYYxnDkAeDN4/nEjpZsv6yPoN+kb14jnVAPsWhsWf+6Vur4qDjvSDaEuPJDWh0aC08XsBFC0UjLEoeZu/BgGr1IfPGeVAVhut60bUV+CayT8OobKNIClM1x/ah2l6fECjYRlYuh1wjKuYYuS+iPNlYehgona1xtB3TyUsWzGUw17dszeDCJoR2fNOPdVMGwC+zrO+qk/tfh7xW5n62jPe7LZQvZD4N8pphobfbzqXN4pOXnnNipo0xdzX2Sz2DtnHx7ZkrPZ5px+vASbFRrP0vIM/pt9iFuQ9CIvpdxH6erZsya2i+1sWvDhac22nHY/+ZkW7ypkxU9GLS66RexGKDrzOpz9Q3PgeVj4HyEbwIWG0IceR0cyFyPXLerDForN9oUze/O2/gY1PntbBbe+gM7OnFsQIxypJDj7h4w2waI1Dzag3H5xhnnd1+GGCfrD4oue2+WyIitz+7E2aN+ZrKKPsoTEqBXV97zgEpR1+Ctd523JxTB7Z0gEaHp/ikbN+ELpk21m2sPk9upDGnQM2xOISufY9rmUuxj/lTBtU9jDPydVNmL8JuzTdQcxNd+eAxzbG6UVvt6Jh0iGFTJjDbKtSIoSP9gChpr/ZW1uwa3WeWKy8a/QjESn6h5oJFl/H2vWmhQ9l0x8KZPGJTeMSuY5zvc9zynFH2icnjjK7tuG5e+RxwuwvEQl9U26QTD2j4Qf8T9jXZNL/8dBAPdijGg3mCnvaYEFW86JQa82PPTZkZajd207d6irmS/V+Y95YCeiS+4RFZ6IaMDCgS8QqsG/jYreuYar+UJ1TMBY3JJFL8hX3SpFe/Hwmt/PHhhsWPoCS27BUWNpPPcS2rMYy8pBc2owyff8krwNW5bMPnFpBfrEHs74lX1Ip1n/2Qq1iRYS2jWzEttNb1BZh35s59BbpvvSmJfc95bsrgZ+4jrmGISf2oes1ny4mPrI5pG7YPg5G46p/+0//3J3yyhb8ze/edd9urr72mmwd33HlHu/6669v3vv89/XPSmbOn2x233x4vaI+0t99+u509d74du/badsstt7XTp0+3V156sT3yyMP616Zz58+L9sH7H0ZQh4J2R/uTP/mT9v7770ZAV7UbbjjR3v/gw/bIo4+2//wf/MN2w003xeJkArpTaRwgVi4S+gaJTOSML81mMFhvGoygqzPQVSOlTV8p17Ps0ikBatUxXBDrZJIyIWQzKobdqEi++JHXhqItAD48BAv4CZoHpgYrgFjaqcnKxlMei9d9Bbl4OhY9UHYxyoOS+iV9yS4y8aiTIPrDgm0oz0XPb1wEsY8H5YJKU30fyuZ88Vs0ISa74qT3gm6ehRdiWWFj3b1wMh29nCKXBfPsMIsq2krf8+DJHCrrXuRZAb2/ONKfdcIIxRhvyn6HIpVkEjrt8twi94gMYCLIEYcXtYCgGO5/nRCizG8Y9K+N6ABYGyEb8vZnGrqY4WTlODPHhuo6rQ4zgT7XAvhTi1HBUABuyfcy7+RnxTHGIIQd9SMC6GdxhsYsdQyMkAzZnNAvUpRZtm7izN+z1QWjZNgE4dN/1OE5Z43bb7RfuUe9lm35hge7+n/GXNfJOcu9CUHQzTTqHLoABQtd3ePOzVwl6HwMO0ZHfWkbjIXPzex5YTl4rGV8x2u71FzFpaNPWIMayEofA1cPgKKSPW9V1X/YoI+cLgdk5jk2wDhEC1e85RzAh1u0lKv9ybWZM8e0Y3vFq7piNFH1rXi3aGBtU1LYo7yls3GBtYZ+YHmObWUHWqUtFH1fzGv6fOoq7NrejaHysuc84opHUlwP0bU9bkpnYci6oHVBhTXo2Dgs9dkb2HFY14jrWoFC+qmY7Df6E1qk+bzUETISu4KbMuygW/2KlFLMV5extdxDKDOdiZ03qw4d8hzhQWtmq+rBUFWu/aDiIWXfrTC32bGMF5nwRB3hCNDkHX7p8ZjkZBfT0CLX+TNicttWBjvyfBCoPigfjtOxln7JbEHyxY9MMQfNdNdnH1vQvln9hk6KbclfztaMfo6agD5U5Rv8wszTKES1v8CgEu41N6JMLKLHo26a8OC5jrNqzBPzttth72GXcl6PIk/SvAkfXl/2R1vHtcUA4xysoFtfsW9AvS8562Or2tYRfNoFTSnbr7auAC8Luz6xkzTZRzSqddZe+Eysbcwysy0S/eM9SEQEOn8nlgX8CY2OjAuQoVs+Zjm3n6uL8XV2ycdDbxzyIjJ1xevq1JOm+W/b/bVW+ZiupwpmhYfIFVMaTQ0ma9oE2HUJmzWPo5PGWtMDi7IqvijJx954AztiDMHyVn2i14s5V9GXj9ArIG8v8EebyoXkUeEnM7JefYbUQgd/wdebubmPAtnInHVDW7uDRMmAYT/oGTvyFadAuzhfVPw80Qtxrv3muEC9Jiq6rKbPhb+KdSrDnzwLugkUbLUpEq9BmCO0u9Oi3sf1MsC+z90Znxxy4LULNGxVFMxdl2i/8j0ubCaOIaC1TEyRKsZS63KB3Xjp4yVt1gWH9CZ2SqEf6wtz9IFkGUfWTPpfY/ZZJdGw4cNgJA7dedft3+YGCp9gefudd9prr73W3nzzTf3w75133tnuuvsOfcLl9aA/88wz7c+++2ftpz/7qf4xiU+6/OpXv2q/+MXP21tvvtF++atfthdefLF9+OGH7eg1R9vx49dHhx9q9917v27SnDlztl24cCH4Hyig22+/rX31q18N2SMK5nAMTlyf6A48U42TDg3ld/m5cPn4o4+kezg/9ktrGFDGFCmPLZOGPspOUoJuWgF53XSgHJ1kWfOqj5hMIiWBctnQFBNdFlI1qBoEK5jKwCU9dC0XA5qTvOyR14Nn0VxwBqzjcsXnlLpBoy3qt5JTOSsgeQvfpFB2GSKcEZ/qkah2+eSpHJ0/aJGLExZUmORKJ/reizXqSbdWlkuul13fBUZYIK4dCNly/5QCPuuCvvdZulKM5NCRi7JkKDM3g8D3mCk7zlRVOedUjhd123KSHfxG/JwXmLuyHwVsHjnsFxpEIF7QuJkE7xAy8FJWcqGs8dOY4Tttpq78kXgEzTd8ioZuyMX8VU6sirfsWMf0aoP1y658KD6v2UpuI7YnP/CoZ25ZYrLtEXfWpUPZctUHuoEReZBUth3HLnrqk9DhRpz6KurYRLPrZVuRVa5+VEE0QB8znubTVzGHLAJDuccAG/aPLHvabNtl+inKcW2Gn+pr+s91bBGfEzUhTr7mu85Jobie0Vwwc8wFEYziF2kqdB4uejmT4RrLRTRdkFUb6Ddotqe5uCeBGnOcqQ0mC6LPiKra1un2sZRb6QR2KRu2J6x5qiXt0+jNKE7Zysgjn074Me+GpLFrMvtLpUjzmi1hDcxUT1DXucIV0dbY0cl8BiK76ruSsy2XIybJRYo5Q2s9TZKmFEfJ9l4JZMxxzGklfYLo9jKNmc98ZAWXziTLprKwb/nKgC6sFiKuTCI7kPXdjumAB5tUa94p967YFNjPjxz2JxeV0FGZNVP7gFvpfcs2IXAR7j3QdqGTS1tymSCpcWEnBKwPPflK0CC7LlBWFkfpTQm6kh+1xscDnlZ7rzm5X+scga1q05D1TWlrwB/nE/MNzjXqo4ht9JX5VV48ZEO7lcqsRNmQ/tJP99fLu7w5IadoVZaLqFUc4sQj2j7x0Ot16bniI2MVR63tiaYCOfJuS4fkLFmomm2bO/taI1ojnyVTcsoJJesaxZUJrEtHObEhgK1lnJ4BwC9keIDyVz4g17jWuEGb5XiYDEPFTutInR4/bCXbmFF12VbZaSUmaGjUV56Ls27l+9P4+QOSMDom4MqCH1BJeu6bOIrgPaIe8LFfYyCthMtlU3GrZIyzU+VwRyylX+OSmy3MzPC5HPPyNSy6XjpAcUcdPcnHU/KiiZt9bL7fWExb4quiPGtClW27kutykGWS1lrHXF7qz3LUgfeR0eYZs64SD/rHqgHqypTURtmiAt+03bExKoY1HQzeLuBUTDP0VduwRZzz/gZVOmprtcE8peTNdgdvlOOQZcst+w1iZsjwwNeUqx8UTNSQBdjJinwEqjdU2+AXRm3wFwk6LrXWUyYe1EnuC5FRRrDLgaGT5UiaQ1HUOqJgkY6rvvWt31b83GT5jd/8Dd29OnPmTLv22mvb008/3e666w7dSHnn7Xfa888/337/93+/fe03vtZ+/de/1v7lv/x9/TYAN14efuiRdvbsWd2k4Yd7D119uD344MPt2LHj7eTJk7rBc/31x/UVp2effV6fnuFTN/zA8E033RyyD2qA+JjUVaFLnIcO+2bNxYtn9I4ScX105nS74frr2+Ej18hvCKuxfuecFJ0Vda6r6AMapwYG3EHIuqzOIZnpfAuaqCEaIrzgm6HBWpLcx8QQj0vpB385BAIv6mbYhONznIZe/GUdO3WHv6Ab20Nc6O/aKAYDyrq8Uov22ReTRTeSCvgPm/j/JE8ohbrjqxiTjnu9ZA2e+lisZEZWOgPIkYeOqhwp8zDcbmyknYQ/hbLsy324+hPmSzzplz5oYRlaVNX2oBSnXwxMqLFgXGqh+2tfsUDDkHTdGLXdY1EWTTOIwXkdJynHGA/1QTDcE0XBDqWIIpU0NpkX/I6g/YgfLOxqrejth5SNqi4wLKCYdSIofkK6WTZ2ZdDnUYBf74SVpLhRgVJ0LiQGljFb0vQCFPeG5VRIHfb5EYNXmmREI89x5WOFVDtqvC3Ho6+lRH3qyTIGc3O+6+85gpzHsWTpdsA+YBMc3dfq+yKtYBuG2wHN5fmdG36HSBaHuOUlrFrSfKAH5TDtI1sxez81XA85qXvMeUTB9E8BpGcN1BmrKeSUYc7ge6xB+VJ1trDEHI/2Gfp2bX+S2elbO1W9eJXv0wMzjxlRQA5J8rX+0kIh6MGQZIay5dd805mjS/9YMaDiiXOl5+5SrsBFz+6+vETX1X7nus//HqNFn8yTMKB1lPpzX0QpjmlXoP1Dl/UE7XLghuAal+pd3/CFB/br2VNh3SeqQwqTvb/39A39pnzDP5St9QxJeyx9Tmxh+0JcY9XeUv3ptgP6hE94jPhZ97NP6GplCsx9rE81xMO9QD30EE0+6LbIO92fOPS5htKAJIg9iPYFLfejKEND3jouVRyi4CeeXT7aWrwZPa4E8m4nSuZfPZ071mO5gFyOflnbBlu0y2Hu534tErSxCxi7sflcW9QDYz8A+/Sg0h74W+2Crmu9EJSNSbZsWm2pu3m9lfZrDNG/eOlivA5I+91G6E5+QPnOiuTnfX8fyiIY9ojbsRfgiY9GuXHWY/CVn6F4DkDtBYv4J3BtWadlZD7V3hqoctkvaNnmJ2GqX8Nw0DMOejloait+I+1ri6jIqGbdEi2d6hFqikXP8sUhFQD8qA9KxFfGA1cxZxDp9SxcARRb5OyL1Tbtn2bnJ2mACy47JJzOfcDuAcr/3Me2TT5ooGR8TTzPffrM8exF8IlU+2T1qM5LYasmyYR640Uxx7POL94n7W/G2re4KVO8tc4M+aKQMjpPBzhX9tMP8ceRhDyP6odap6qHruzRVpvRvPfrJBNWXfupQDsIzyHSq/HI+OVigv4lFGRMkksaR8oxAqrPutCRdYX6pwtYdpmnads2wmZ0pq77MwYw/HRp4ar/3X/3j1T/whe+0L7xjd/WRdYPfvAf2h/8qz9ov/VXfqv97u9+S39jzY/2vvjii+2BB+5vjz32uH5T5t/8m3/d7r33vvbZz36+Hb3mWHvu+Rfan/3Zd9vPf/bz9uabb+lrSjfeeFOkG/Xdvd/5nW/oEy/cuHn99dfbl7/8lXb06LF22223ic/faz/wwAPt5ptvET1ap0/FxCWL4uLTNoeOHG7XXHNUHXnVVYeZPWoIo11fzWC6UCLRuKkblKpfegetOyU7q/jKU6B+d6SgDl+SOrSIw5ZkIvfLA0ehk5OAcsio7AneByvAS8qpqk2l7AH7ngMIOicBxZz5DCkQ8+Qji2W3Nh+rxiFouqAVgTZBN1h05cG62MkXwrrItD4qXbIUNrCOl3MZlIXPSUQ3Hg6wVyCCq7gpo3Kk6CPFyiO/8+cxAjY4j0OhaPpEhgnOA2j1cgSpuFftmdFt6Rht0QWnbdQJSHXksuyDQQT6ikPI8nFPy1qAvtdGnh/PpIwdy9APwZsDn3yTK4XPdR8wDmox7UaoG0kUfwI/bFmbfb84SRHV4lD9VP7qQqZOogB/tUnygouLcdTWfew+YHzLidvt/QEF97msS9cR1xFInkfML2Jw/I4Jp9rSI3efmo++fMpErW/b1ehV2zioI1Ne9ogl6Sv0dmAFmQCkelej2l+nGeI1yXTFHk/WsPo16pCYE3x811IhIjo1/O3GQdvr5pn3B2tWfiVAcpamb+o4o35zZayOCbkHH+RXbcl46b/Z/qw3+jZ1NnizzD4sYxljD9TvkZYytHqJ8qM4qE+0g4DsXtv45hF7+tZNmarXxV8NzloOdFrKUidtxcj5RdIrO1uyvsCr2NxXlhv1y2FjlrSL8ShdjuyptQ/NWLdV9SKV6101ofptK8bVpcIC1Xe6AZOqzFeuc/g9mmD2fuBC3WubtBxD+NS15rUf7KLki1s3WQ4CEl0vspJXO4MALSJbzPQh7353s3J/yX3N9Fkrzrk19zax5OnGR5bxB1exHGRiD7ZU6kVGwXaXktXOgq7xou8XN2U2sNRy3CTv114DErqCtvgaDWESdpwXVCd4bPFCviCS5wwacEq3LFSuK9ZVx84+gUpB87vklpXttIm6zlMRr23ltUBep6zPd+UPEUWYYlsofwJyUR0xcL3D2nLfVjwAibqRUVjY6iid5GndOCbsaS5Hmm2DK7kps9YBo89GLL7eyf6kD8OWruWiv/2+WhxYP1Uuu5WnrdlmISU6XOcH6FVY3OjWt+TdcybsATHoxhFl+h9xmckOgR8Zw78V0xbQQEd7ZQI/qmEj+tY2OXZP2fTV+GhTjn4USVrKEUHeovvismxBrrmGyrgWfibo3Fus0GF+0HZ0PWbMI9uo84npo44swa19HNSH3iOWc7+w1pNE2qe8vCkD35WKE2jPCjk/RIg6wxHSUZStSPtuylzp+C8QBs5fuKBzhj5pEvlW+9Y3ZebXUz0uWrUnBLVTchv2QydbLIg7yeBPOhJh7bNetZsubM3zZqYf+i//t//w24899mg7c+Z0e/3118S888472p133anfgLnttlvbkSPXtAsXzuu3ZPgnJcL4gz/41wr85ptvaufOXWh//oMftI8++ri9+uqrCvAzn/1s+8LTX5Dj++9/oB07elSfirnvvnvb97733faTn/y4nT13tt144ob20ksvtB/84PvtJz/9Sbsl7DHY1157PF5onm9vvf1me+aZX0b6VTsW+nfecYcbGEkvvjTBo4OpqxdovPsj+yT4I6+JoIWhggcNhAnJCdEG6KXDGKXYApZxh1d5TnFwzgRQsh+z8GEbKnh4nSdvyGYKgi9iyPlYLfLlzzJ9eKngsRiqe8sSJ+oiZdm5P54mCT8n2YlOh4CaTOSRum+AuLK6GeL2W1+kHZSfkeqiLnk8RMcdPr2BLHV2kxcxyb5x71hrC5/6OspKQVB9kUzTRkNCLnLbMvodcLM3AUu2ImfuFKAJGIzi4JROpnqwsEMWWo9f5Wyz2uCvOZEzasiN/iChk1+FimS7chl15mHQsZO6moMlJ93Zr23NNKByHyvXKWPUMbKGq5w89OR1+JORaLBqGZvMkKTAScBrh7rsaHBMoK6+CKJijYf8IhsH7wvoM4a2IwOSQdYfVYWuPpySv5YQdOymL8VNGV3qyETZ+wumGbwoq1kcpvZkglZwfUAqmRO5TJsk0D9aJwpKFPFZqfAwKPmQQY7+kFjPA+UkTehkTI4NyNCvMFVBZar52EHxYyJ6jOdkv+JvpR5u1EqHeuQeO9OEkJ13reJ1fmBdB3N9PqEay/qW/hbQmjVDK/SycgAQKR/yI6VKOc4C5SEL5rKxbsuAdYcEWtp/NiCejjOsOXyTgpZGK5bi73TrhBQZCFnE5zTbdldkfcZBTq4Aoy3rgOxyE8HQvK65WI8o828g2rMS4kMPEl3tvYn9JPc5HjCjHev9qBLWai/SfhQ0jGBnb7J7tj3JU684ADLqV8qRZFcVr80UCxAvOx55+SR3UnyUp3XZU2hHtkjCimcf6BRtsrEnuV+WNNIW1uTVVU5gdESNTyXGjD6rMVWmcaz6oKsYB/fJRn8sUspPbVAtedDTRaAXTA4BXtAQV0iLi7/iia/xsIqlxEYgy9MjZBlh6G4n/WEbQPLYzJr3b2Jwkt3AHA8v3qw3Uu/nhEg7QMZjYNgXkG0Z2+rbsjd8BDUfIOjIxYP9nlTtk0CmsuUKT+oiqN7TsikdJdt1JOi+ZF4Abj6k5wBxcXRehtHXi1aS5pNtkFdaoyjiSyfLLgTH7d7C0p7LoamSEmOeurUtm3N5yApxZL1urIuS4WAbsuxa3IUQoDzakXJwLaS65ZCBvpofkkYunQVEpSGUUw+UzLAFA3tFo86cHO3AGjSnKEem8Qy+qMhlOQ31hKZAOddwYfhTZZFEn+uW6jwnqnHQvJN354yl1UzJG0Y2kteTccyIZcPXjEUb9Muh/FRiY9AeE0l1nIY59xF8p/INqj1DB0Q5ZWpdqQmIYdOFIGYu3Ui5hkxzoipTlLEFIftDtkCWKxbSvD8ORN/+y9///3zCPy/Vb8l8/vOf1ydhsMtvyFy4cKE99dRn2vvvv9/+xb/45+1rX/uavo7085//PGSfbl/+8pf099f/4//4T9t1112vjeDUqVPti1/8on4E+J//83/Z3nvvw3brrbe08xfO6W+zP/r4lL6OdNOJE2rLL8LWuXPn9Psyf/Nv/k3d/OETNnzk+mc/+2l74YXn9Bs3Tz71VPv805/XTSImCg3jXQaefgeXRBOdsK27dpHTt9SFqNTi0VED2rmiyXbq0hmyQTlofXEm3SeiJRBhsLGBPPbKB78xUSibnCjGIiX6eIS+7+YNhboDCA27Y3PGjHnqE8E3Q2b4UyH+3rZRC8b62GVxFw3YPwm7wat4Ql4xp18tBBUZF8tTpS2259y0SN3uwOwX9K9k9NhSPnJoa/l9IIZYTlEYC0H9FS++HQ8XuUiZh33XltCic0TOVnBMPmHLftK2UG3pXiYxek58aLthGNE3/ORbViKNcSxQ6rXJzpBISNACaoPymCsL31GJJzz1TsovINKSXu8SlF3ate6bKWSr4+dStK9ucHXwLhR9Qzn9ZD/Kejx9skwjAOP5CY8CP5aLvCRDH0liqRw6EqwF5rjXZsjl/KFqivMIVqU+PxOS44CPYNEXkoAeWe0dfJqIuuenZQv+RMyA+yxiVG5Q1tcSQlEtizqtUhsRm+xJK3VRUVHyqOs44gxgq3xiX2U97cNr4kpgObTKpijzO7lCtAUHSus9LDjTmp/n0i6wzg7qknxNHVsxHISaG9JDXlTTwbaN5ZzVvhLpcr6Krz7Fvp8LbFpY210LhS2W0doW6O1IpTJ1ULw5UyVTcmtZ7bWBJT3GW/JZVfu25KhXH8Jf8gzrFZY1I5eqtdN+tfcg7Gv3Fsre1hrQO9lZHsg1k/0mfanGIf2y5/Gpi/okHECOa6souP8hc3Gs/f+quC5YzrkZi/b0PaIsG7MM4VD/JP+6O1dpwLnmip61L8LJ+WJl2BPgejBoLszqt3qhCBZxJtYUxaXkcxPl0l9ivacssaUB1p9osOml9N44NR5r/aHra6WSZZzh0Ra0alX5uN2mhGxYLpSrtBMXNZOGrWH0djQbAAD/9ElEQVQ38mDOn4bg2rJsIAenznvDxvBRtrrfyLwOci7oyZUg83bIiVa6Fho2hHUvGksZmezHYNqWwFrBBnODebDU03ye1qtK01or1JyeqRphrU9f4w0rhvotiPM5G9q6fR3QVV1bCr/pW6snX8BBm6+JZDfaUvaJiDmsdotX68BxzWPGjNv5dF195ROfWQKSpZB+1ljOBWvyZmztD1gIblcv+SvGJF5t9Qw1uClTNmvXQgJZ6HWddaldjJiiHmzmKvyKCVhs63UTQpNgILSdoxRPZDw2jBfRlQSwL2ywBQNkez8ksc4jFl36Owh1XdrB+SBpW6+RduSJa/InfswF4it65dCKLtMLPa4d/VqqwOV4fRuBZiIOezeGXfT+6RjxgLk8Y8w7NOIxrfeuk/3i12oxw0WnbSJHnQOBul6xmD7sF6Qtccbd/ck5W3MiGNXa6j9Qsdi/49FNGW7IvPPOu+2DD95vDz30sH5Ml0+38GvTKL3xxuvt5z//RXvn7bfaiZtu0kds+f2Y/+w/+9+0xx9/rH300Zn20ksvhxxfWbqhnf74NJG1xx97sp0/f7H9m3/zh7rp8+BDD7TX33ytvfXWG+3ee+5pDz7woHy8/NJL+k2ZL335S0G/t73wwvPt+RdeVExvvvGGPo1z11136VM6Tzz5ZDt2rb/aVGDDYAOIU4x7JuDGTjcQJphXk9B8vY5L8PdyyrPD3IHTolrQyYkF+vC14bajfJVMmlsieJD5McACfvvHshJwK446EfCFCxmINE98DzoLLbbuyUxNBux7wlgHel00wbPrKEsmaTHhqj8KJceFpeWG7fIlRN1xGmFNymVP8owhNFEM6OiSa8Kn/EFAlhMW+dIjcQU/uwnevKGsUX2j78j2qMYNGDCXe4wT5vaBXo8H8cwnYJJiRjbEqieoWy/j6bb4+KllAKWqyU6W/WWnAZ+cp3jkL8cP2RT3nz1xUitLS0hs8g/45yhQMc+qplml+glaHIPG3Cpz230oSH5G8Uz3shgy9AJ7dPWV/Q2UbdaT/l3EtUiMQ40N/WJIm/kQhRrDsospsVhwXARMc0Wjkb5Fi6f/TWkJsVIHUHZyTChS9xDmRE5IDx+RiIeTFQ+Apl7MUc29Q3MfOXEL2CfHn1HxrPvuYCBrecUuE+6jNfBUPsB4N4NY/BFraK6LJehGeLYF24wXY7UVp3U3nE9AT5or/bK3bcPrBsDTpXs8L+drB+hO+z+YLzYK/cX/Afa5eVvvVJYUEc79MkYXIDV4Mzjfgll33TZe7K3D0XhlGebML32brHGtNbQydABm+RHf0tcaczs+LUp3702ZvBhdY1+7ig5HeeyJtS8ePnLY/K57Ka54KMecT/c7L7J2EPKREKtx3EQIVHzKwz56tXk7Rvac2YbjNEnSAY7ESNt4sROFVKEt+z5phUL5nyGKXjjWdQdrG+Iae+wmNlVW2NeXW3EpCJ4rluZHOoM128QO67Lb6y+IrwyLOKI81ymz89h3HHS+QkZs7fPU2d0QgaxzQwroL/0D+ipdQO3YhG2iJ0spxtXWiGYJWr3Goi2BUWV8bZRzxjzffD3ncukrjrpGK950BCrxkdYA4yUx6Q8Z0GMKQ2lqcf2t+Rs5lOJTgl5/6Yw4ccxx+0rUsA/rzO3EKLy61h48v/Cv2JTneRDI8nS+MxVAy2KC9b+e43QLttDHVu09kg26X8BaB5kqL9DfZGEOeH5gwXC94vtPCc45msNRZvoSem9L+uNr77oeCKFaA26D22Ix5Jc3ZtSEjB1ou9f1l4EurGRn/7letLJfr0ntd9mP1S+q5l77aUCLCl4Hbl/Z/1SoYTwIitPFAmMwv4bynmghesk9NeYoUB8wr+NR6xfMMgM1VskLc7a5C7ed+VB9PK8D62CHexrwx3WmjiHtr79HIfWTl+UZFUN4GNcDQZJe2KhWUR/t8hyCVvav+r/+3/5Pn/zyl79q586djY68uh255kj78IMP2/U38M9JV7fjx6/Tvy/xey/nzp7T31hz4+VIXCDcfPNt7e6772zXXXdDyB7SJ2P4Ed733v+g/Yf/8IP20IMPt8cee7L9P/8f/6/22uuvtQuXzrf/9r/9b9qJm29uP/3JT9oPQ+atN9/U72Fww4UbL5wE3n3nHX19it+OeTH83nDjDcG/tz315JPt/gce0F9xH444T5/hB4AvRozHo5EsIjdbNwPoxb3wxlKdINBvzlwIlAwdWGmhk9jH35IFIaVU8Ebv2Od1SDFMYiik0WHTGRsBgIZfoP01UsVsCwNssJCZ9GZHFLkpcyLYakfZLnCilxstIFMkmvI66uANclb3i8gDEPI8Ovi9FPoljVQfeCJPclcIPmRbL1pZM4onpo3aHDSO5u7HGFO3xX3l+GRFdkds6zlQJ7kZ9q6C5GsM1ihelZVPEetFl+KJfOnWQFX6nJgWPW10GnaWPSGOmMSwv5eG3MBOOBWjyjx983fum2rnxbxL0aONrGbeEvQZektejQ2fulEeD9vmBcWwNJ9ENG8zvoqoxwso0gepo6P4lqZU4zKPo71FfVrk8DUWpKjPboRYA7qgmxjM235hK5b164aObJol2J33PL/It09Cuxjrvy4CFSu2Umn33QXzoKZox5A8GOzMpSab8ezzvyPHJn14viFDrPC3X+gaZcteGP/ZxjweYGs9FtxHGd1Kr+B+gW0+x9j54mC6A/ZcuFKkZhQY56i5AUkcvtx/9ljI0aNgfrBoge0EXXUXq33YVzs5h6pu3j6MVTNQMRX0Yke0kh1lhUU1daDO/iQZ1XFTf/AKa1qutk156hVfZrK/D+u2XA775KFqLgTmGNaY453jr7LWQpCuvjptlEzkuvkVsjXuk6k9YB9wb3kfWfofCLvsDfEY+33UQrTPpajo5n7kWxY6dB5HgvGhjsrUH5kFRbZcHsdCrsQo+FxRF9D7+vUgbGnM62RuUfeb2O0v+JZZ98Qcm/fxpb5LjLEKtnTZ9oQX5KuvIl9Y1NM076Fj/5Fs6uFHrnIPkU4agmc5kuNRXAtfhbQXdmQpxsV2YvZXwxJ+w3NFy7ygOgaITxRD8dWczEfp6gW2FRW3r3Gt38+VCcRKrzBukxjVRwt0H5Sddb9ZV6Z9y9c0PBCY1egCdXlAMpE85iRLymbUTR+ADK/0tmANf83a8ijQB/gR0zY2zkv82Qfy+iR9yK5v2oCKXcamOEas5NEv6vai1VkDeRUW11wHQesmgJ/yUbpwis5+5uu/fCEd9NLtvrjxOa0HUDJYQ0+zpuQTNhdyKbrkmufHEjWvxA+mf8Ov5qOlfY3KWFO2rN0P3X0YfV4yVd/SK3/KEq7UHl86ikWlQPexBNQuk/NETdE+4PYA94HnFXy74FAyzvUmqCYNdStXPuKibt0l3L9rWM+M4muMlVQTgx8lR9Z0XytLL+bK1hsuOwjRfi0ZNphv3gexAS2eabPOA9AkJ3/uH3DVf/9//Mef8MO7fD1IXwsKBl9V4kbHPffeI0f8Tgz/xnTxwsV29Nix9nu/97vtttv4q+xz7cUXn2/PPfdCe/fd99r99z/Y7rrrbv2I78mTH7abTtyiv8V+7rkX25Ofear98lc/b9/45jf1470/+vEP9SkQ/kr7+9//vj4Rww8C3xDpRCRuvNx6yy3t49Mf6ybQV778lfaZz3zGN2SOHGkfnjrVzpw7Fzon2k03nYiB5xZvdALNpnHu8ahnB0ygI6oDaC+yvT6hOrneNdh5VwfToacJjb/JjryrHDYylh2gn8H5uMQcE3JbMcaQhnnb92A7BtNIpcMJMn+Ab088RSdf+F7EkYu3202+n1TiUL6NGgO9a4j/oMmH2Qss2xiS0R5eyC3BuGxp74faHQ8vgtFH/sFYx4Q/t65eDKiygDcNoxYT207ZA8s2jPqaXljrUS9aYUtXMWYZcKNMtEm23xxQimNeFDFXZl3zjaKrpUmUWmIObfcmiI4qSznnY/RO1O1Xm1wXyR4P+tjU8pC6wHM7YyZXEKMNVsnxzTEBUlOBsqQcf8QtmwF8+GZF1U2jaVxKUJ4/fQYkj2BcfJlKLJYFjIO+TjRBbQ96ychdiOjGgS42o0xwyZbhOClU2wvWz75K+IUbJ3z7xki9q1ea6vaoKLagYqfHEtD8gKYKN7nhU0HHumXNPgZmOwehbAxxDGdxAvGpx/Pidum/2r6MAVjOBt2+Glcu0kmpA8+lLg+tQMl+c29YtbcgGQrJ9wiwDlVN256Ll8PoU9Y/OTEyrlHKtdF/ewNuMCCLL79LyES3mZhlFRsIe7rwGHFuXYwXGJs11vNhtS1kPzgcihbPvSHKsz6tqxhLr/KDgIxeiCAbT/YC4H3F+jpXC+FBNunr4Rss6+V3KWN9l0p+HSPUeX/sFlTIgTsAvq6IQoixR9AKzuG0h08Y63okeN67jD62B4Kbb9isPtgGF5FrNvahWVetsE/JcVBhAvuX5cG6rwse813Ij0uSQd+SuSdEBNV+u+CAj9En+7AZCcQ5kA2hnT7TPu+5fNXqk6oeo6iHCH1VtnURTox9PrLOudJhB9mMbImw2XtGWRnOUhDxoLL28gJ7hiJJLH0tx2lPHOUq25Uq2eOMEfM0iYkxatahvfjQOXkpKpkVKXTsCJ89xn6wfR7A50LvBZovq08gcU5Y72FX6TxxOXjOlZ/KQM1rv7hiTdI26tHfQesImvTTvdoT+WTqQOjHc8nTtvTSN0ZN47o2YkAWQTykvxnMv12yY5WdsisbE4IMBT+O3z5n2HbqTeouEifxLXX2QR7SBjpcD0k39YnBGG/WKPa8HoLffa1uytj2sG+zsQqnPRXYh9ubBLUY2aLJl0oDZYU1V3Z94wvqWtpg7fg8tW7fLvoYyVaMgqoclu26HMrO7KubTsCCVjmto/9mJ6U/zrNIEZfpte4QQ7b8LvpxsreOa7R3F7PewOiDYaPspK2g6yF+zuQ4UGd/mttyIMpR2Ga+YXOGz6fem0jE4D0q+jHp4NBf+/pvffuD999vx44da/y2DL/1wg/wckfv5ptvxlQ7cuRIe/zxx/UPSc/86lft2uPX6vdffvnLX7Yf//hH7Wc/+3n7yU9+2t56620F89RTT+kvsJ977vn27LPPRfmudv/997e/+te+3m66+Zb2wx/9sP3wh/+h3RL2P//Zz7fPf+6z7YMPPwz9tyK92d5444128tTJ9rnPfb7dduttOrHdf/+9+iFhvgbFvzDxT0804Y47btcNJf/bA5RaLHM5DuK5w+mMg1IharpYrc19H7rerKv+hTb4+5IkyVf0mUdik12nkgEuh2OcKwBPJg+2J0ENfKEmSNHJ2UCG3Fon6ulG1NKbysjMExkyo8N1P/ND7RHdI7aG21pt4YgU8cNDAHrUw2DRLpewg3/iqLrKLsbBPgi2+tTtXqbqCy6RteVr3hnwSrew7Lv//0K+fQXsucEjSJXcRsDWSNnJ/TDqStUf9POqH9SPkfyDucsH4zaneEaqeWo/1qevvGHr9FPyUYaGbeTcluBLF1lVeKruYzxKH7uqByfnoOwTe2x82JJdydGenBekEPS+Efq0WTLUiJX1ZlmvPStJFyNhW7pU4GHDjJ5Gn4vhuvoWD/GoaoJ2qB6HxdzqdmdUjMGMRCbL5JHUZixmDtNFaJlUFVV7LhL1sc+SOcy79SgTGG2WFDTyy6e5ZEz+p0TAff7EfJUPxoN6tBMZ9mVk5iR9Gq72xSP37njGnII25i/rl7LqU3mdgildym57xhMs0ZIunkCccAtzeT8cp2MtUBRN4zFkBlwWLXnSSVqVgWk+wKO/QB9jJJLWm5JYzr/MN1Ayms/K0xRkJfeSaUGI1O3uweYeuqJVbcuW3XgeFKzu+uX8Xw779E11ZBYZcszp6lMkti2kLtyIHzBm6CnphS/na16As6dbY53SeUeM/D6HHVpDG0KeURQypqryKFIU2KfJvQc79tFP7JVuC464IO2LdkpIMzdZ96xV782sU/uSjMaVMvZFSkQh5KF56UQdPxIwT5EFH5megrZT30mOrScOomGXsg4GEy0EisyqcL9As5yPEY/2M8d0YEKH+FXONkZSXMW3JwSjqfbkNB7E1q8T8qG+xViAeErDZddm0Jsej0qmV93lWY6yb6TBr/HloTlAmssh7zllukxGmTxnmR8mOBdKvuYHByfPSZWmB7DOOtX8lHYY46F4sz6D4db1lS6SB8qL9REyv/QHZQnJT4nRLR1y/LkPl7LDXpSobGLXo9q6wq6U4evv4KYzzRvcqROCV3yzNf6aA1kmPyjROM27kk1bWK8mmWKfsKv9lmV+DL00WoVFfNCGbs2ZAcl5cO0LWtETVTZ9yIGy7QqHasEuLOc5Sj8V3EbsJGEFeCWfoab8roL6P9L+KEI3mIpE+jmnuq1dm6D8iRtBMJ+YFrPeHNsWoG/13T75wsyfdZZ0En1bNO89u7ru/yF3GUSb+p7QD0uE1Q0/lQbt0BNPPPztl158sb35xpvt7Xfeae+8+66UWQz84C43PB559JH2wQcftDNnzujrTD/84Y/ac889137605+1Dz94v124eFE/CMzvzPAVpIcffqgdOnR1e/e99/Sjv5/73Ofayy+/pB+z5ObOq6++3C6G/EenPmp//v3vt+eef759/NHp9m74vvbY8XbLrbe2B+5/sH3jt7/Rfu3XvtCefPLJ9srLr7WXX3olBuuqdixk+B2bV159rd1z973tuuuvp1vVMdkviahka90ZtKzKB6B06nEZeXdqyEjOQXASMWlbVz80FbnYKcOxFlWVddohj5mthSRu6laadLA1ThjewJnghXU8c51yt6UyE3PoelPQrQhqnaVs8hHamZf90As2ZS2AePSFMEQFyaQtyyMz4gLu25XiBmpTmVNtRoo3baiauSnG3G+F2izcDyqlKcYH2tBBtk7OMiUWrbee08hmXEn71qC9ytHVTuj6LkaMiKzFZt9bPJkPjsvLtIbnbPWZPxZrWfPpR815ySUtLwAB8x6eL+JsL8/TRCBZ9CjzwplPtaleflTmaFv9YjBpHNGo9aXtOnR5b7EuWNFhP6NOrptRyAbdEvWouLnYjTqJgWceBLV84lVzKxLv+lD0pZCiDVl4IgSoZyn1JRUH9U3UTI9c/UIcWGCNYEbWpGNZtx//xA/UftlI/SzLPDmP0HObTLOtZdrCDs9Bupi8GpM50TY/3G+VGF/H4njWibbPOvG0vV6Wa8lUfe17Tki6LxHUM+C+rRcKSqpXmvWp77ZvX9rBxOv9VH0jecbSogXLLH3GoaeiyR6p6/GpLz/8RC6ZAdlRwdkWas/UPhnyc170Gd1movils5YvrKlYoSVas1FRG6BHxYnynOCbtw+z/BbMK/vlY9TVs0lLjcwBDO02bkyVI6FJnZlM86EMMG5Bx2bw+C681kr+RsaVwRb7+UL+XS6sqgtUe0qm1hr7hdZZ0EY/0AsxjrofUi+y8oa+BZ2vRlS6GOTpzLmESdaQP+QKkxnJ5zrQPIqn9UOPPkN3SjPWvDlt8YPiqFTf1ic0+qMjyvSOHugk+bKY7aueZYyInXWtbcZluVfCcy5Vy1rV5QgUTZ2ri0bOI8ulYF0nJAZSI0nklmEYPA88BlFnaKZ1LrlItpvEQOmbHukTbHh8+9448bV2VJaaylkatEwcSm8zSSf7DfHI46A55TPsDOqyKizsoANt4mOHGn1QfDCXBzyPqrts02V4BfVpPGR50w7YpTM9K87y3+dM9PGM4s+yBOd6lGXLZDLKndfr+xPGPEfwS1v8ZgjL3Us+eDoi7xgcR3YOYDJXEkYbLFsofeZRklaAT79qrmXdiTISjF/a1QARr2X6/JRAxYLSdpqvGdbYIAm78qNcvEo1pls8Eny6cd4niVrkKFAfuhs2ihePtY0oqHwQSv5ycmtciU7xdaQtDkqJcfJYmTaPw7BN7nlQ5ThGv8hQVEpuQLopi3ShbBSQO/S3/ta3vn3u/Dl9CoUL3lv4l6TzF/QVpuuOH9cnYu6+++724x//WJ+guOWWW9p7773b3n7rrfbOO283dPk3Jr5a9JWvfKVdf/31+rjepYuX2nXX39BefPGF9pPQPXXyVFxAXGg33nCjfr/m4Yce0qdznvnVM+2aI9foUzo333yLvqpEkHzqhk/FPPzIIyF3XfvJT3/cPvfZz7ebw//PfvbLqP+0/eZv/mZ7+OFHQj4uYKI/vAXRwEw8szOQqY7qHVadWLJZE6gXreTXKD5F/FCHQHmmRWTh3bLhU3mgcgqOpHgs7k40jYPqltlJdhzJ5SzpCMxfwvFNOlPZuY4qO48UxJ0L5XV9hmY87Ymid9I05TKRyndfCLCSF7lOLFFdpDCJxOXSGt6Oh4RkVsJuiYlzeaYxAlbJerRfL67FG0lzLtpF97geGjuNsaUoLFKXz8PORcsWkjwklyg921LP62HFKOnkVznyJOq5WWUOtGlfAUp/LndVFaKt6ruKSVnKWNBS0FJ/KusEHTEdirAqpuIr3qhR1ot5Yg8mFkr/ULyYge46etihnrR46KRCnnXotj181QsI0dElkDyCKpGr+9Vcfpnd7dYzdAFHivSLZkKOfc0+vpcvScmbZ8KEtIUPt42EGI8ANuNZbVLOi/KUVXOUU3dZNyHiiXzJyUUmBE0vefNBryfJMpWIcUVLGfrYMUQSrWIiEPKUVwpayvQUD7dlmWgImSXmvBK2cu+JkvtJjTef+pxST8j6QSj5RYrDkuadZvhYPgDvOhdKD2BrRmkodXtDHgV0oHdi5O4Flyms3gAOiDvsDI2eY3LQBrSTTOLKmJdW0PxfAw6pXmiqHjllUO0qiMcE6NQqV3uzOoP1JdrM2IjFQpHD2+V79ADH3eTmuVx777pM0kylmBTluWa4JuPNLtPQxe5uLKDrBrvKGYR1MuUyEsbHqk10myeBqEJysn+Rs+y616BvqAYtKsXr+0wU4FXqsnYhWKdyj5H6wVzv9V2OcuYkNSEOonv+AHgzSr6gGPbImF6JrOQip7xOgdGmyjPFQRT4EJIGdB5QuRN6eRqJrARdxsyvouMtab+w1X4WQHJOw3oA30GRflRnOtBMLV4c7Gc3jxKHdvUh6ow310XQTPc4MqfDohWivvEIltdHF4scOjaJlLhqboirh87x3nGCbfniuTSnohqI1rwcVGBv21jqd4SCdSLWoFfsimcnScypINbQkV4XmMrhJLjJ34/S8Dx332lFxfiO9q5s5PrdxNQhfa7HQdLkWaFO0et/T5IOR8/B3es32FXOOjpaL64oF1Wckae8sbRxEGrfdZm4iC4bTUXJtmi/QN0lXbt1SE6Z5BdJj5RRzsHzmorlKFvfedIVT67x5O30c9BIXYa2VJlqJPOSIKRMlPAyWG7TQt9CkXssqDqqqf2L8hLVvrHPO82Y6TNvTTfP3kG3GQ+2sYqPfOxnSUMhc+jYKLpfz9quzmlJk+0umzk0SvlJNPliPndYDxz6xjf/V9/mxH7DDde3e++9tz366GPt/Llz7brrjrff+q3fag899FD7xS9+0T7++OPGj/2C8+f4itO5xvfc+R2Y22+/o91//33tsccea3fddWd75+139BUj7HHT5o/+6I/aBx982F579bX21ttvtjvvuEsXEi8893x75JFH2q//+q/rK058oubEiRMR7CHdGDp58lQ7e+Z8e/755/X1KP6G+zt/+p322muvt6e/8HT78le+Ep1wdbtwnneLckPXhqswabkaTz/oxKYTSTDH+AxEHbbOEzOvZCOpg8t2AWc8kz4uYKQQz8j5jqC5CKz4+rBj0oBz7NUJZs2TUk9sVFGwQpCmXCc59wHwyd2yplWy3UEr1KQxHb4kww55SVLGNpu5JGcTAVXxqWzFBJ3mvNeS7hOG9d1/VwbkF4nvkspOUqKs8Ra6lNsDaaIlIbKUiXrJJWtRNw1becOGr4SJFjzqiwRtN9l3XRRHLftjsw8LtCmLMjLJQif19q8Sj9kX1Dqx9P4PQFvH9GngC310mV9hF3tmUZUfUq2aQtHLJxlJN0FyUyy7es8/+dC9P9gXNPxpXtVmWrLQ8EweSS/osiw57EQeJen3uYlY8ovmFmALE8iGbjj27+EQD7bGGpOMrFTLiXJZVh2CiFHPsmizDFXx8JO2o95fjPCAHmXddAo6fcS/DnSaJAOYjIrk5XJ6pG1SVBPU1UL1hSpQs0jNZbfF/TXxlYqW9iMI5pxpkWTDhbKjdqs+JcjwU17jofKc6BMaOYBMQX4SlHpMUxJvKhdMI3eqWLawUu2w7szMWCOrqMc827IDwUTF02sDokmR+LBqCUrR8+KVrwFzmRNAGlUJdHtiWHaR5t9xoBqJN3QqxoLqlfIxw/aTHym3JkG0mNdyuQMUl/bsY1eYObZAqCyj2Af72Eq26JgXvKyLTzmS1xJFy9d5i5sX/L4Mf5Ywn2MAvYsYNFs09FVvZOmoTKOMBAcnx1bAd5YiVzkOFdNCFlsu2HccvAeXXsSrtcCLB+9RYG2Hcu2zta96H8v6JCO99KsydNckp1LwKSOveuaFnXpq1m9+gS6jQVjKg23q0CPfmyQBIk7tyy6D4o1IllDLekwlTcl2TUE3JGUYS+4PyUxxiIho5Izb7FNs5KpMroQtPh2wBeszX1PTyiJDoU45a8leJuiZ8BU0n7vMK9S1CcZFjT7R3BMNuGHUlaIqfeWeG1ntdlkzyp11H1VfYkl0vEELFfV4jw9exFWxyRhBUIYwUP1vf5Qr2UbB8Sad1OfQymBAfFIcnJBVhHoUnWvQ+n082XfR8vko2IbTAqVWdOpJ25uwo3JEEwXvE0EAKeR68HXeoAwZ/xZRPeWcsGG+eY51J97LAHF2W6n1RKS2SV3XeZ2XKSGfWfZ5cI9gQtLsl2RKllOm3Ck/X2kZcQB1+xu0gU7TIdsUqD1yYJpXSjzixXVU7J8ciZAroZp/kRjDig30myM9sU7n+m4yHMdY+wcno/wyV0Z/FCTLQ3kmylayyypTiXLnybbrlYDyFBFdvqtOYrS6SCAkQuDQ7bef+Da/IwM4ud9+++3tr/7Vv6KbI88//0L70Y9+1E6d+qg98sijuinDV5g++uijdscdd7Qnn3pShp544on24IMPtG9+85u6icPNE27K8NfYpz462e6+6+524cLFdsMNN2pTvnTxk3b9ddfr92Y+Dhk+KUPI9957X3vqqc+0L33py+32225v3/3e99p3v/vdduzoMf1l9tHIH3/iyfblL3+53Xbbbe3otcdk78SJm9QYp2ykTviBqFOi8f6BqOxf0UoHyUjsztYSHZSclBLQUsyQDSeRZScyDURg0p0BWXquCosBvSJMclt+uh38cCE2PlJXuiVSPqst8LmvR1m/M5PlOKgvyzKwrgOgbP0lht1EyJUN6CqTZxyyo1IAeg3eFaC2OfQ6GOeoznHonWbKU7L3AUl2+ctj2HY/2OykuXawB4wYj+qnzX7ZQPGUS2U4lB0XNyFPEmAcRMrcbakY5vKMRTs3YD62SFCwQbLewocD6SiqUTcB4xEMXdYECxnV8+QL5jDVc/gg4SHyfiIQn7JtVmIueT55/6jcF28aIQG9Oik6TgeELPtUTGDJkRM3xnt74ylEveA4KpYqO2l/s4me8KeylRUzefHLlltTdQjDrl980i++uFZ7lbK3u9xuQkFZ1n1SN90H6IzLkJFcODHt4ATqt13o9brAqh6bbVYKauT7+aSC6sqHbKcrFW8jSRKM0hbwMOwt03rtyFLa11zS0zLVj4Ute1tpG9rlc1aEfT69pVgiZR+XrsvV9+RBR6xkJLaUr1xs5ZnCY5UL2vHwne4LJTMkDdPX1IG6GTvbWmPud9vbEq55WjEn+UBsxUb7spiwrf0G4XstzYpRTxXi4dpNb2ZdOD/aU+Kp6rZRTcUJw/Jo23I+ls5MS5RCAB/Sg5YJLqtUVQkx36DjiwTPdkuNvmbLrG2zUu3r61R7DQ/vD6qKpyJyFTp5yhBrJbGmumgTnX8GXfCnGzWF8hcF538ByC/xZvxKboz4pklS9aD4mH1TZGuZN6PHGMCXfjSazg3ZunlBf1YKIXdZlCsBjjPNaYyP0NtSNPsBKSEZ8yKVXmcOzLYtP1B1vl6s/ivgnodMWwb2GLn8pyGVkJnkdEQ+4ot85oHsFT0PAjrILn7wN5XgmW/YftUOhmUrAfcj5OoCy5DHYZ/ZYNY5WEKlo2PZ8Bo1K+cZIIvU6xMkrxKOs5w2tL6l5/pBSehySVjU3Yc99Tr8pX13geNRTKhP5bl+cEJWwkKVZ1ofhMti0jkQZY8W+gV9obc56zOgL9bEFlDM2P1Dwy7P7VmXqcp2lsHsB5735V3M+iMlc4XiR0kyWkWqet1UEnNF43Vq/xZD5P73Kyp2xmtKzX1I8ZCbBexbzZqZUXZMBuXaO0vUcYvrXD7lXT6hz3PE9mI/euTh+7/NX2Bzc+RrX/tau/HGG3QDhR/xffaZZ/VVI34I+PCRw9HBV+t3YD4+fbpde+yYfl+GT9Dcdtut+mFfPm3zox/9uH3nT/5E/9j053/+g/bKK6/od2KOHDnaXnrp5Xbm9Ll29NhRddAdt9+uf1Pia0zc5OHm0He+8x35PnT4sGyfOXNWf6fNb9jA//DkSd30OX79de3++x/QjRpi56ZBNYxmss1ykaKGu2ecRRtoh+ghqBeHYprnQgxP7yyXPawbWJNzE1AxCirih6zeySqB9JHzQ/DAjPyywLaMk9veQNQzAMxdFYvN3xP2iWu0CX7SJhsLc9mWmc9kV84hX8RliyW/SAHJZ7kgC0HTTZ7IqZMos6ArJnuyf5tY2umYZAs95rmjQVR3paEtE5DPSOSkuR/2QXHnCxy33fQrHtsJaNQLjNpkFD8XhlWHFPw5Mrsa/iiN2hK7cdmS50a2R4lRdiwH9cOaV/ZtgziiHs+KvuzvwxwdplIrN7icFxLCeNQpdiDthBxLvVL1696kqwfLGkQcdtjMoSsxXyXWacSld7JlH2fI+5M0pEOKO+S405DRqiS5KaV+T8QsO8tkA7Yta5GrvT2JGGT6hyd9UX1Fi/xukxICCUr62O1l0kJfNmwffcrqH7oBetot3jrpRAlT+0rYD3A6pf2aO+q7/E8s2EGkDxQ3fOiRgPlO8IvXZeJgX9jHbyT5t2zxK20B83VUHEppQwndsqnVs/HA1XjUPKnxZPuqi0wkO5BJne0H0tk3Kk9JIdPnygTsQ0GDtWH/juNqFILPbCvbUqCgLB7IV4JoFfOmhx2ST8gqusyoKndkjAXxViZmVBxbe5FTmBTLY6+51e1FBGKap31GPAuVjYqpZEfqhiZgM4tR7jZWwFbRlUmHdeF5Rd9AHvX0lsLSVzV5UQlPSPR8AekRi6sDpm3FCLCNrzlVTDDJ1/6IfQvIapai0+d5tSyTMgzXfop17QKRRHI5CvQAdWJyPQUsemUIJdQFma348DsMFS0rmX0aRwn5ij5M697TDHLTshCHHot8iZg2otbpG4Acckt+yDN2VUO/xpL6nIJW3bIPXa46MAjsi0sQI31sGfaYWX7GOtbaG70/pThtohQ2THf88eyAOtoUeZQ9b8XJ61rTh5yqvS6kmBgHAJtuE+ujxEvHRvxJD/tDpkxLTTWjqthwLENH+tIqfyWTGGYMG7Felwsh5Fay9CWy6tMYQ19z2Ft0mMqu+1Hnb5V7TuJ6KGUj1dc5DkSec7BHWT5rf9CBLK+BkOMh+6q63h+1L2ZS3UnrinLxDkxhK1J10+i/Avwhd3CKuFf9vY0h5A8SkGc88sdxYDap+ZByqidX9VSCgg3AUSnrM3ZouyKOJZL82rXFKAe95kTxl7CuHsHzHmgnolEUPalhY8w/8zQyO74ZZ89BgB3Zyz2vXp8rbulLioMgGRelrOuB5PMPb2Em4HOgrqsTVc7oZN9JVaH2RWiHnn76qW9zw+Vzn/tse+ihh/WDvXx16U+/86ft9Tde9+/LfPC+/vL6/ffeUwPuuefudsONN7S333q7Pfroo+3zn/986FzXvhM6f/zHf9yuvfZ4u/2229r5sMUNn1dfe00/5AudC/cPwt6LLzyv4M+dO69/d+K3ZF588cX205/+tL3x+hvtzrvubI88/HC7+eab1AD4x0Ofmzj88C+/JUPc586fb9ceu9Yf4dULVC9yLzNaGWV1Ej3gzqibA/D5oby6oTPAZLG8bCCuvKay4U42BZNGFCQfj8xhEQO5rS6R60twnCO/PPbLzTYoyT80Xd2LPMGTqZIokdEzugmgfnWLxQh5lctHkLDt9vIY2Ikj7VteBdGGlOV8cpxAHR0riXQQ0J7TFvwdz7Wttebol5GCvAcOjzbxJ30hS1W7UNAiG1YPTuqfMMJmQ+9Dq7krEIdLksFx9uhoUclOKPv7kn0sx6OgdSFfXkezefplC0UnV5uk5HVhJ5ORwJgvK3ok/UB2FBRiFLQZpxxHkm6CUE7ZojuNR11YREMkK6PEiF5Uxyaf/CpHhgf5RgYbuSFT9I1PeGEnDmWH0bIetoMAnzwgmmRDJmzNST8uHLxKyMplJmjU6VHZw58SlqvshH2J0NYAYZOA9FWKE4wIES1GeGaf7E06RAuxn77CXIfqLsTTdg9KHRnnoMBXFqy8MEz5/mIwsLRjnaKZPpJv8JCykdRocPVn9gt9EtLyuZ2qv9Cb0twRAYlcQfKF7ZTQVXKZ+YScMJgHJLdpkTI+saOBHhtSlfFNmYRO5MwPyapi/S4DrWxCHzzJzokexWaXifEMqh5SgIaU22vKEiVX8B5DKfQIUiUicewGMqUXOc/JzspkAh3ixUfK59zcDwxtGRt66/hnLHjyhWNXCRK+qOxfSafOfgHUbvqDdaGHMUoDoswu4jA3b5Rd8J6e9uPhvWi8UKucY7WDXGWeWZ7Xj+Tj0G0w/0XzZCt5PRBMOd1AlRwx1TiZpiizfHVcI86o/WJOYEGTZiKMyU9RJR9EnGTVeq7/hSBd2rDfCDx6fWBVJk4F42rFB8qubMTYeRwBefRvrplCfc1NV38bMUHSmGzwYE6uLbMlF4BXNhQTRdWdzHPMxEqdWS2ZOa3gPSwrhRQtN4Xuv8oTs6rQLZYxUc/HQWD/qa62nyFPvdpV4yGL0FUD1jE9Kd2OZdXWGD9suA+HLOgyQXNZInBUN+jb4leKdR1rrN5cMt9yXCt4/6biNpC8H5R9UHazOmHpa09ijasc/lc6NpL2syx/FIueCQnpTY+/OMqn+wTguvYvdcWVmkf2MqivXtqn90LGpK47nJKfdelFwrzkej9CTWGskZd88nksgMhEK7kKnSmX01f0AnHO6PZJNro4VyOt+Rup1kPNaSeRuo+qy1BEU3LbQMZeylfFhw42FUuQxK84KyEnGdsZ4JqoxiE4JS8RafkpH54v8A3b6zr/3f/+v/wEY4cPH9HfXT/x5JP6xMtzzz6rfzc6efJD/RX26dNn9GkYbpx89Stfbn/pL//ldtttt7drrz2mGzN8Iuaf/JN/0t58861wcnX71re+1d5559323e9+T5+8eeihR/SbMa+8/Ep7/tnn9PfXBPN3/td/Vx8L5UeC+coTf4fNjwnzyZlnn3lGPD6p89e+/nV9IoevVB05elQ3Zz48dVL/FvWVL39VX7viq1XcZKFhxEy7fP8hDtEZ1C9GfuHCefEBOvxGDjeZ1CGKqk5MHlx1XnToYovMhVCoSfDJVfgPHvK5OdRggKEzTn7mBILlCCKPQdKnLC4DScx3dQI9Fm4JYBOfeTcbDxcvVix5CHkoSpRTnxgp1c2RmrxVX7QJPdWMuW9mQO1y5SdksVW8tT3bIq5duyPW/Rgy1sWGSdu6O/0e8iu3trmlHnIVIzcwLly81DdC07Z9Yksy6ccx+laMPuHEBaXmk22UPUDJF6am1fhcKbZicijYy093CT7hF+YYgOOilOOZ/NJhxqtd0R4etA64rcgs7W1j2Xb0ZBddnuqjiDN8dLuiL23r63grGhBlZb9AuezMZWcznblqPX48l3JQM7cMiVsfjJV4yKIQ9TXKVsF7WvqNg+drrOuQ45/wEKc/yPmcyRqc3C9dukgp1EMOkZAtP+Sc7GFAUUreQfjkKr/bh2xJ55S1fs5R99dB4IZfZKGze8N82jfTDjdnsF8nO1y5TizWr7gAM7qPXcYnqvg+Zww4XtkTvyvsoOwv9TcQYlsiFVOh6m4LbXTZdfMYcxlcWEQmix1bHgsW1v4uJ/nGRYzXDM9V+MRGGmNRkB5ykr0cctxUZq4tNeDJHb46a9fnGtIL6OJqgmIKW8ypPv6Zd6TPLQydFEvV8leQnxVtCxXfeo7jB/3i03bNPa0v0/ZZJyZ0kUeFdY69ub1eL+4D7Lk/xI00LMtlb6OO0tnCPBfsw3a6+CfsN0btE7xIGN7wMfqBfWIoz1iOqYFe9os3jpiH1ldfpB3KFVcUwv+yPTU3/OPrhfS3oBnM16Jip2yRl6/yX7RPi7JZupXTYtumxiHsU4yD4gpe7IZQVC9A37m+EWxjBtcv5Y/hJZZaO3N7WPPsHfYrUsfyKzuA/lz6mTH7mEF1bRszmicT1L7w2eOO8y+gzYpzvacFnQd2uIbS/hVQHJPDpZb5QoigP2P4tky1qejGjsVISz5685o4CJhGnj2DNW9Xy/kNoM/nxDW2abXmKhbq9LPjtW/LLdZwmnI7LAvWPuibwpb/wsybdZjOWPccJB77olavWQzmgGVnLGNGfn8MA9OrxPCnNkaZOaM5Gc/leB+AvH65HEZUbgeoPuHf7IDmcuxrNXfntc78nvsDkZq7nBPUhtITczl/5nJhWDfmcQGlU+dKID8UVvZp1Oxfcqsc+JonxjvXsvdr1rb7Mdk7WNuq8Su7sw+ZiCLnXugLhEzv38zpV1QZ+6KR87qNexL+l8TwiFzwZp8FaKRDX//6b32bmyHHjx/Xp2Tee++9dt999+vfjc6dPevfe4nGHzt6tH106lQ7du2x9v77H+irSydO3Kh/XvqjP/p3+oTMmTNh59rrxDt6zTXt2pQ5E/bfevst/QDw/Q/c345dc1ifujkZ9n71y2f119vXHL1GN2YORyMIlJs2X/7Kl9tnP/tZ/UX2fffdp5tCN99yq2zzd9vnL14I+cOKma84Ee+F8xfUeDc9GhqxcwMG+unTH6uN/Mgw/w5Ff/CuEv/8VBdA46QxL1Rf7C9BZ3oAvKhzIHhgODtbPMqLwShfE4JsF8MRti6LWEzKiCN914DbKLHYakaU/EqG+Apz0IoPTSkXgVqSckt56vQVMY3YESkp5dk3HbLvXNVIs0T56L7UVstdKXobZKPKKi0eks28I2VnzPbWacAvunfpGwj2LEPJ4+G+UH8UP3J4RWfD4wKKWVgzcV/iIDM5BqJneRGjSFFPmvxFWrejap5/YPDXsuaTl6z1jKXsPuz4jzoWoEYvJ3+SiSJ0PM668ruyBWYKdnvfkCb5ZRk+JzxqKR9Eyzg6S0cMcUROeRQsZx57EDw2+EUK4iJJJmzEMtPJIPKKh7XXPykELeK3neEXh7yj1vOiZV5+sxqJGC+f6p81iIFPNCkK6ePbezIjQd1y5lWfGbWnBi2es32PhcuWHMk2wrb04qKeeuTSmGwYKWuuKKqXXNQQJbnPioa8UfxKpqWPzFXeAPuoHsH3HOCdSPZN0yppbMlTT0FM0F4bOR+MqPFVvNKdaba1PzFHQi4OUVX8movU8cBTdpZjCD0PHSIHkxxpayR9lcKD/NMfNRKKPftCNwah8kROds3blwA5sfe1K7L5UOYXSJUDlbGT9TXKvuEL31m/A9oGeQcbjqodsy9Kqmn+eZ7uRbBq3PoYhvyI09bKhH2plGXX5SOSfy/AfS5GB+XwkfwZkk1Q1ihmHEqar2Mc4+BynMPQZF6IjF7aKJmcEYGQycfV0TaVUkc1q0ie8Qj3QR25+XGYoJpoY/BkN6uKcUoo9F6d6Vmfsa4XtuZPyW7OrQD04VdHmug0xb4PEaXzUJ73ojVq3MVTJyCprOsoQYOcNmr9Ek0U3I4prJIrfYO15FLR52TWLKOjeLvwGjFv+Co6xtxPQ1+5Wb1eZWCpAY0BaZIqWzOgVVpi1M3PygKz7RqLJBwA95F1PRbTOAq2U7Q5rSHdufVTp0BVQleUYCYfU0quarVS0zEYsip/rNYhX+u7ks8PY045BQO9yLUjkCMUEIs84ljqZAoee0Al2VjIlE7xtpP3qKzEvsVPZfh8lXOMGJJvewek3oYNXqbRX5br+yf1SHS7u94lSy5tAstQhzfxwwPzuV7jpeDgR2Isktwx++mVQOkArX/xJ4FEyQCiKBR9nQtRpm5a8XVMes6FSW5fikP3qnqCEmlub9cJquk5B0lqIqMUiANt9g06o/tSVnYGqi7e//n/8t9/8oM//0E7ft3xdvbsWf1mDD+iy02UixcuttvvuL0dOXKNfmvm2WefbW+88Wa7cP68guJ3ZW48cYII9EmTL37xi/oNGD6J8bf/1t9qN918i3T+h//7/9BeevnlduTwkaDd3F564YUI9ur2yCOP6Ud6n3/x5fbwww+3v/7X/3o7/fHH7ff/5/+5ffDBB+2O2+9oX/3qVyKGO/T1JT5Bc/HSxUjeDP2pl4vtmmuO6vdn+EQNd6Zuu/VWfdKGT9R8dPqjaNPH7fi117brjt/Qjh67Rrp89YmLM03umogsDjpXZXd4gQmZu92BUGQxQtoUNDkuhj0eMp02PGkKl4Ipickf0GS+DOLS1XohanniTvsRBLHobmnwHEUBmWEfVV7CMClEhcAL/XmyRNEuaKVzoLujwXMbIh7xuT2whuVTTdFQTBedbkQlnhWPRCY5bSBU1spVT0hf8UFf8jYht/FIc8B+VPxUwIbv6q7Gf48tYp0h0SCprVHQni/QpqWdXlzZWAMuP+LqSsaVMXYjUZX5WBc8+lhy9wdIFJ0B2ciAZTNStafiz8rUD0HrefLXWJHLzBr2mvwwaf8idReAdQl4B2/rkzJruG+M9fgAUeKg/gh+78sJi6EKfllkBlPmXV16GJmhWVJLiBqxX2KPEaVo3L3HVhyiTBwU68Qgme4v6jAT8zi5gCSyQ2Z42wYm+vRATf6xQMvyAkYWdy3NfpBlbl+IVHKLj2Tzjk7MS4eatIB/nA63RbM/tSQvzoD47HTBMomDW5sEYSrKjPWwRz3zDRD1vqks4CYy4lHK8tJhyqhEe1RQT472kfJd4OlTCAXLzFiec2bUvmLblEYs5VP+eEdP8Yx3sr2GIoXM0EqdDAGdLfjcZd2LrEd0oq5zbdIh1bvttu9goYvQC0vIJ6wJmMTS/G4e7cAvNMo6Z8vmGsyv0YfY11rbA/fZNqrv1oC+xWM9cbOxbgoq5hRbu4EuEyzyBLFUG43x1/flbx2v1hgF6JPMLMfs1VitAKnEKOuFlfYry17ih34XdpBDyXUIkqz2xpjrBliUddkr5vyuaMz/7JAaE45QrGXeGr0tU8DMZ+g1H/RPVZNYWQX4mudA9eWMea5tYe7PQo2L25framW73i2umKj2tqfJflk7YcufgXCkBTvXmpKvYxUPThFd2TIZO+51DsQ59xEXu9VPamPJJqwv8x3w1ReUylbo6pG2Cmu5/knV0gtQpI7urI5ExQp9WkKLeISJ11FCE49Y8MMa0Hyp+cDrjpXVitExmTdow3iSAhSqD4oYfuSj2jf2rAHrzX2yjbSBbNW7m4wnbfR+0zEQBYcV9LRhIEdcJOre97vZLjchSMXfweJN6USWsc9N6Y4gEs4k+R8Bj2eZOqTfL/Unld0ut+9KPH3COrsiQYRIaTuKnItFhirHJeP2g+LrAwJB1CN5Ba5BkbMNy7o0BGsOrwFl6DE/MZSMhF4Tl8XIEGEcigb8aVAzsYHNbjtpdd4DNbflz5KWxTKyYnI4CBaoOFJLdflP/YpnhldytgF/kbgRSE4/qR460DxXbEN2edQGU3bhx3w99Ft/5Te+/dZbb+oTJB9+eFJf5zl16pQM8Qkabm6AQ4cO64d1X3zhRf0d9VNPfkY3RPhNGC6I4R8+fI3qfDLlhRdf1L8u8emYf/tv/237Quj8xm/+hm6cfPDhB+3Ysev0V9hf/+Zv69MudPCff//77a23326vvfZae+P11/WbNm+/845iIxHPK6+82j766JR+CPja48eVbr35Vt2IOfnhh+3ll17KRl7Vnn/h+fajH/+onTl9Rjdr+P0Z4jx09eF29WEuTNQPdCl9G7kH2V3kznONROdfGehYXTwkFnoMSI7FDI+L/XRsCQaglmSVgSZUPG2r+ElgNkeCRr10ChLJcgcnjjIWKK21HJMPFvxxEtixttOcdQxLYNBjoAu/eHb9yVDFVxTVFAMl8yqbChNKLlOKyGWmov2FkDY0DpE0N5I223d5yTOyEOru5mxpkNXvCVs37aAUh8l2QBVebLmva46EtHVUHqk2FwLgYQlIzhfzZasc+UK2ywx6wfysJLr4AhNRxewl+aIw4tcB+rahAzG3ZwmPqy6GFnMv4yhEMLZBr8EjPgWkJ+XiO20heXV1FPLyBCkeOglgDjvwIoNGHTovOp3Hnh40/U4NvLBxOPZ8LmL8GzVe+3pI13TOC8jsJGQj/t565PETNX+SA3vBUNk2SbSiyn64hVGNMr6wAD/q6h/ou71D3yELbC/jJwWNGEtXSJ5iV9VyM5BXV7saub2Gim1NCSGPqO1uPWg3JtSXkXo/WH2ZkI1Brf5VlYdyQ+WsyM6UlrSpL/YkrHrvLutLBDf4Vanepw3Oi7VYwzY7+TB6XRdqOS9Qg5R80G1FJor4NR90FLv6EUNQnJK2RpJqrgDJh6xoUSndORGEc2R1DIrj0xxNXmHWnROyJU+qNlZ9C1BhiR+J9u7bv7SzwMfsNBazfXySTBMXKoUJ+FpSy8ac2BMQjGIHZfFV0dOphHL+eM8yOi+g8qgmz/6qriLXNLRXVFrui2B4tUZVZ1glRJuzTMI/fNmG7zo8rzn3dY2Z+alDSnnJFG0jFX8rhcCOPKmg+bGiCVk12RV6NSRVha6VkroHJpQzL1rtOdXHZg5+JVBl+5v6mLpoo72sGp8Lsv1Z1z4HXzTbLdiUaeWLR9UXiOqSt5Tr+lHF50yj/5S0bswrLGsBCOtUyLq202TIP6mATx7pu1IyM7feoIOl7GDRf9GvMU9rbZfsLkyz/LA3bJZOjlHyPH4pmxLwir9O9OZYk10jQB01y5iSSbLkI+2Dxs+dPPRJacOx276Qxsz/j00RebzurX1BedKKb0z+NxGyOgfOtjcSkpEbk48wP+QoO2k9RUxdzhZ0BMOWUV9VFB0Wdru0AW9fa2Z79on2RJPB2hvSgfzBjRwZ+OVB5UDIeP6I2i1aPuspW3KSVfwpsyd9wm2Vchd15Zk4mJSMwNxG4PnlMmZ6u6FH3NAYA7ugrclDJ4h6synqsgMhy4ee+sxj3+ZHevl6D18z0m+t0FkhxteCzp49195//z19Telv/+2/o0/CvPraG+3Jpz7Tfud3fqc9/fTT7cYTN7W777m3vfXW2/ruFP+IdPLkqXbrLbe0M2fP6ndibr7pRLv+umvbM7/6ZXvjzbfaTTff1N4Nu08+8Xi7664728lTH8jPww8/2J548omwc6F9+ctf0u/Q8ImZu+6+W79dc9fdd7Wbbrq53XPfvdpQ+PQNF5N/8u//WJ/iuf/++9t1x4/rH6L4RM/11x1vN504wZvL7WP+OSrS/Ld5OvnEwwMakzho6jiBd0uyGJiKB4Lh0ACoJos9yW0UzQtkwYPVqXvhsG1fldyUgBbVsKw4NJKIJW0gKEkkw6xMT8guMj0q9YK87gIukO3tTYC/pz3qm+QNcc+5TZ2D7FBAd7Y3DkknVtdnoF2xVBJ9Ibqrd0XI7ln10o4/UkVHGQwdc4pOvYpru58KceLw8HEjIccy7DKuvGNd44tIvbOjeqQeYzCRRRE5Ro9kfuTxGBhltVcXekN25s8Qf8VK9wsQC7Btl4le7VqhKG7dLr9Q7S2UW/tY6hGT31cgrW1ip5d09F+r2qLLkN237hPLVh9utQMxdivJo5vSPaUdb/jU/c9r1LXxB1k3Bjh5R9n7ICdApMNenExED0Hx2BujPl9070vsSOgSA2XFFmXVJ316TXLpF2nIlrU/6BBLx8k/fAxL+zZ5OELWFyP+KPEhYkc+9nvp0au8A4Qc9Sho94xyHnQciX71mKHDwZnbMqc4dJ5eZChfJh7ERfmQLiQOSJjkEXK8MMJ2zJQ4QkfGfE5syKrt6rMokOBHbt9UzJuTY0IvjvLRf5YcdUGqKW8w0+2/ooGlBKXKqi+xtFPwmMhatlNHzWnbKD2SYk4bnVdliJn3NMuqFAgaa6p41PsFrCkbGPKl5r6ivl9rDfmY5Gtt18U9WNurWpHh5/axgOOhPyPWDYHy7d/ZiH0orrHSvWzrRg+2qcekwU7FV7o7SH0A33PKuWh6uO+s73EtvaIP+aRVWWk8gOQjrz2r9GvdUbegZaUX/lyqRwroWHXLW3Ykx0bcfowmW69k5Gud4LNfaQ9ynHoEo+pzkkbywHpe9HqwGZqS6x0akB3oyaJcUoC6v2qRPOoxJ/RvpcydeDiejJkNZNF/Nq29lnpUbIfaAFyiKi0etom8U8W6fNjeDNFcHAiCpcHwBKw/l3fzAnWS5vpKpse3L00+5lT7SfHm3LDuNm/Yuzw87pZd2nMx6yTRXAdRK/YONE6sr2n+gaW2a5Uv4etG4mNe0I8ZkDDi8/pdxzbDLYx82ouAqy6LVoIBxQTL7MTwMxK6xOD57Ppucpyjrr1Gxn3TgG5imfj6wxzLLv0B8XriMed70srGwFQXz/3p6rxXmb1tI0Zr7jv4UV9Lre3NWNtk7gzhHGMsltgeQ2VGsuToYSuxz/+Miv+yGGbtp5yDKDoGDK14CWjlBu7ahmg9dq51/clmZHhdpfN01pWq/A/+wd+RXQS4ocJvy9x9z936ZAo/6suP9fJjvtDvv/9B3Wzhr63/xrf+Rrv+hhPt1VdeaT/84Q/119nI8EPBjz7yaDtz9nQ7duwa3SjhK0w/+fGP4vrxQrv55hPtN37zr7Qv/NqX2vlz5/Q7Lz//xc8l99nPfE6/V3P27Hn9xgx1ThQvv/yKPoHDX2jz9adbb7tVX406euxYO3XqpH6b5tTJj9pNN57QD/4eueYaxfTs88/pRtDRa69tL77wkj6Rg94Tjz8eMv6kDTekrr/+en2Chs1DLzP5eO0Ed1h0WW4KHZ3ul2QAiT5QweejtVxXA1tFngVcGoWwNNEYj0tXjY+l21NMAgWYfkKGF1rUqPNiWhbSn+JOk7qhskDdwUtERVaSaIuBMOBSHpMMalJ1JwBabErwDgJ8Iq82S35DhWvLLUvSjwkvtfRlU7bHWF4uBsvuyswUyra4hMY01d1XUQl/l/cZkgTajcYC3fDgjyWykJEdfOxrHsRjnkPy2mMx+F0PQB/O468Yqz7ZKLv113ClMV8YCqHDj8nFZVyU6+IDbWXC6AcuxIIIHVIW9VoTNghZyuN1RG5YobeYH4H08qlRX4Fwn9mGjtjFD8WqJ+a5Jy3pDj4gcv/QmIHIaMcERIJR/2bBx7p5cYRNWKVSfT3TRl9mDGqL+6cjRIiFlthmjFHqoV/9SfvR6iZjIOqj8OhQXPujedxEwh2zdRPI8Jh0N4GRgGJyodPUP2SuCUt7qZtJ/RAF3eCKvC4gmb3qB0TST3qzPRcDScuD4hdlgDp23O8SqjAGgifyFKu9JxSIxFzRc8iKkXEiQhKXAoesuC8YL+ohn/403lGuHFQdONdua3MxB0HJAopz+2fbYCGLjbRfN1g7gq6P5eaWMal12CbxYwgZ1sTEM9vRrO1vQLFJzXJzrIBa0XY5YLZPXCSXC9UPM+AWFXmtn6wXdvbODdT1wRI+99svaWVH5z4U6TtuzPl8V32JGrlGvZ+sHC1xek1XWzmXjheRW4C3w8eP9gM79GMJ1cO/cw4JQgqUTe/L23sLbStUCRoqxF5vDnSjAbUrz2OKHVrSjdwfg6eXUFGWtI2mjOEadKwQpaMY85a1sNS5UhAPqp/kjTKiWF6rMT4pRzuID2rU3ZaSZfxd8vp0U4ibl4+SS35/oY0NMo1P6GsoUygo7oqqG9QcAWC+x6PLVRqZhfNazE/R5u5SFFOdNmoseKKHPL6iPIkNiE7/jHEZIMaaNbtYysrUhLW3bTsKUe3kYJ0aK36/Eh5l2Y6DvjptIY4pazvV38nqNBJygL7gWbIF+Kxj9t/iuV/S2H8irP3WdfgaJef2+dqDuMf1EvmG4g6q71SUnaFFWxkZ1nOMZcrQR+W3ZBRPvrbTdVDZQURwoarYoP+EbEsHppRFgbL8BFb+lMwRKLPaln0YnubqJlgTGbN0h4KrcYi2kbEeiV3ITHNiEcllgLmN+e59ekD71cqufMdzbuNc7rEBirCWZgdtzYt62fL4QVB1gflGziZCR+tQHWZbHVmc48RP1as8+5/bV9iJU7PU5fIrhNmyF4d21X/93/yDT9g4zp71vxBxg+LpX/tCe/KJJ/Tjvf/T//d/0u/GPPLIw+3FF15pzz33Qrvjjjvb3XffHdaujvpz7Z577pETvvZ04403tltvvbldy2+4XH9c/+L0/vvvtw/1qZhH2ze+8c321a/9Zjt34UJ7443X25kzH7Wf/+IXumHytaA/++zz7fTHZ2Tnc597Wl+Rev/9DxUb4Ldv+Kcogn/zrbd0Y+eee++NGO5r1xw5ohMxN5eef/759uOf/kQ/CPxrv/bFiOlW/RjwXXfd1e6797527NjRdvVh/0OTByQ3dCVvpNXPuoNaHZhYdPiiTMl1bZBBmGVUhyefM3JQEgxctCRr4sZx2AO6+I1i/Z4CdOKsTzdIzqI74Ne2xQt5TxgmKcphKyc0PnnvtAP+FGOh2laY2zGjYocrmUlvbWNGnTZLBt0uXzl2F35nmaitFulsawfTRSB9Q8TqI6mkno4BkaG5PQe1oyCfZSDGgd8UUnHSR8YXvFmOVPwq+yLE8tJLeqFaAYVPZABc0RrFIGAziwHdIAqC7USZZ8mKHnX6UvyrNUPhKiZkKJOyIjusn+CXHY6il0IgLAc9+VenfzmDim0LTyqfCtUvjt0xjD7YRZefYq6yLsZdkhzrpuLab9Njszw5HpLdrktC/4C4AD9sSQcjWy+w9c5W5NBIUGHJF+KxF8XuQRSS747DDi9qpBN1/WtJ2q/vazMnao/BRmGUjK2o1zIWcl8YESGuVLaFuT+H3BLQkVafai+zbonXXNKJN4qWW9mKqmmWBSUietisf4rBiLqkR2awj2sEQkTj4qL9D7MdshXgd2CqrL6PwRq8tJM37bR2k0eAepclqsi5ne5DZNftEU1SfgDaoD5WsmmV9ShdxzDbKpTvAb+gBMxvNDh7UbIYh2HH/lSyHT0lrXgB7C7jKX4wQm94MJYxGovz2R64XxRUR4a1CYlJnBYcDNpXbSzUXrnE7k0Z+l2dAi3bRr+xQlWOottsHtBl4MqfNGTMFdZIXTNwHbbTkYGtuNH17KdA//OANq5bjF2DZatyXw+tBxqfzgt1ToPucUKr5s2QA/4XGvNmjroo0H8vT+GnRJ4f+hyY4DottmztvYbbvNBArBMiBvaQsG+zceBJBbnYv32DIPyuJgQy9UJ2tDPXzgRXHZuu5bJNfApm3ECqvpZ72dAex0xJvmNyn3l+qXBZZPSufBqEylpPe7py02n33F7a5/g4oM2bVD477dxoyXwLw2bNrE8Hq9tGxUiNPub6THs1j4x3yIwzab1OqFjU8x6iTiehW7xuJ3UAtLWt0pvR6yESki5/Csw+gft9107JKe5I+gfRgOZivw4ase7HmAu0T+fcroO++1uvhzKOummLX/SQkZ/VTRnA/AdVr3WweHM5c9e5wUSt+rHagk2TChfj4n6ej8wCpbIbQGWuD8w02pfFwJa8t3QiwYeKA8Fb+FwHuoJNuVUzau8oYJPbMjNipHf8Yahbi0zjUvVEze1Pg9kH5XpNPF7XH4AQVQzx1A29BPP5IKBDrL0NPOe2JqD1GCKTzGpf44iE5FL2qm9+8y99csedd7TXXnu9Xbxwod17373trrvu1j8pPf/c8/oKkwRD4cLFT/Rjuc8882x79LHH2n/xD/+L9vwLL+prSg8++GB77rlnxfv3//5/0Y2RW2/l0yxH29nTp9ulC+fbXXfc1n73d3+vnYuN6vyFS+34dcd0s4cbOx9++GH70pe+0m6++ZZ2/tzFduTIkXbq1Mf6BA3vqHHj6Mjhw7pAfeCBB9qZc+fau+++o68yYeNC6NBQFj4XItffcEPEe6E9+/zz+vcmPl3DDxerB6InODnyo0zVNr/j581+vmCWvDLf6cVHdWih6tZZDmi3M4HT+npyy8OKdrFdyFIiBhRfipeJM52oRZcMhOUi2cIl7gSku4pfqlU3qd8wKKi6irPHlHYOAnJoq61XII+ETsAp3vXSH4kF2C9asI6DAJthnaSSUM3aC8Un/TSyRrdRTngu26+cIqHYWAe8Oca6KQPd+u4fbEboXQzUhUjZ5KRhacbTc7ZiACULrf8woB6eH/CrNWJjPy8aueCsF4V1wV74xGekkHE+QBuymFC7Qp75XidS34ow5ngp40+fVMu4HaPbIRkdPz3KNpCPzGfMsczoepGQoN11kYuOaEtTG6AP1/Z9kTJjHdMWpDVduKNTn4oCskEitkyMqx+JHENiqhNSXShWPzjPk0hq1zvCJTNjK/YtOSidHjklx5BxQ4Y2n+zVwbvzW3VspB3LqKD1oReck07BpKSH7SEyTpq0J1aOxHhBlZfX4nv/dqwd0TdakRv9AGY6X1/CMH7lJwpuW8jE/E8vUZvGJOR0kS+53A+CRpRsf4pJ9ZRPGSPj4hzCIxTg8Rig7BjZN4HaHOSyB2q2FHQRlpCc7LoNdUFa72Ib2ITL/gJv6n/pGv6RVcd5MNgo3e4Zc8yFK70pg9h8Mb0PdsGBUSAdDI0XjZ4wLeUJ49oE27SRJTC3iTJp/mSv+3LIeD7Ofe921QwD1f/nz/P7gPx15yH9PmBpYb1iLtuaH1H0uYQC/e8xqJsya79bKLteT5fv79lixV03lV0nviqPtWIvAx4rU2eepbdRtsYNrahHUXR8TdrqieIlhemkfTjjtF5yg4a898Fhp1DnYMuxhicbSXc5+Mnz/hkvYiveBLySJ+eHl9lnghB52gm6LMU4qx5J+QHQ/KzyZWTBQTL9powrbvcEdNf7AnMIuqlTvLmXdSCTvBHD5efqPnDtycNzmDGkHP2uvrvU3xADQyZiVcljByqWmjtA7cmEXPGkE+LyXHpBq+vdopHzpnI3CGBNVTDbAFUHB/HAHO8MzeUQVdyZ9AZ3CmPn0saP1O+Ccc0SNiKNsaet2a+Re88uf5bX+IQQj7p+IQJ4gPnfv84Xqd5YKP6Mue01lrKNTq7tGZe4vldMBXbMXGMJQiK2LWydg7purpGCzw/e89iNiKVLZFzV91cG9/scf7W5QCTyNreH64FJDJ/qfcYh6ZeLovpxtrsGMjNfN2QKob41fjsIlfXrm7r22eebttAm+ccAzz6Pd/eROQ7uM2AXmuew9wrVa4//+3//9z65cOFCe/311/XvRl/68pfaL37xi/bWm2+102dOa0KjcP311+mGzNlzF9sLz7/QHnv88fbbX/9GO3bsWPvxj38sR/xL0vXXXdd++cuf66tPb771hiY7v+ly1aULIXukPfvsc+3zT3+hffHLX2kPPvxQu+22W/Tjwu+++54CvvWW29rJUx/rBswHH5xsr776mj4Z8/hjT+jHfblw4C+0OVnw+zLchDl/9ly74YYT7Z6779ENIj6lc+FCXGBEA6+J+M5H+7hJxF9f8+9NxMo7QjVBDHdm3yTgTWOijs1Bqk52NaZkdCYDCV0v2GbFPVhP7rI5EDYWJGx6g9HFTmwAKmdMAHGr7C7kNXj5gGafIEyIaAMv7mozBTs3ZUJW7Zz6At2i94klvZVyoqjb3CUUYzy8sAfwrxgUPxuffS7liCuLeEMnawdBbcmyMIxMqMVXFpFxWRu0g1ki2L1vi8eLpLSv9qQZyvxAao2l+lYTNmznpmGtMmSor7CTQI+Nuk5iSKOuExudtuqTdI8V8YDqyHW7zB3qGUeIylaWB2xNakVPE8hBL5tVV9+n7PDnMid098ZfHBqXCGbT0uSvB7GDaHu0dREbaZ/4hPXXIum/2Q5Y7wtboNf7x+VTvmYs1XrBRHtm+6ZPelLhwmjEpVLwYHkOMGfJ0eOiCrbXPw+J67gLVOzfckAlDqEkL/HUnhFyvHM921r2Mbyx7wDHYHM+mMZFz4iK9g0d5GYboG7IAzhqtwXRFt03HoaebURE7MWpzs5DkfHZAhdtymmnXgippifmXLcNe2W8aPN44YlXbpiK39tBDS1bAMVxG+DYjkmWo9/pG6+JYPa7A8TntsFf9LlSHIdoPA8lnUP1HpeF42KNr9lSxG7dIJ57ipL6Oni24xgt6vKVopu3pQ5qas9lzFXMi3mSxQUtMOoefbd+PxgHdbcOxhXflKm45KX0oXm2bLUL2+ubI+h7TdiefUQtaCR95SKM+SvdYiEk6Yqh9hjvoxTUMkW1eVNmHZvNdN/e99yOBVKu4CiMDAXldimu7/QmRQ94hS5saJz6Pjn87p0bYrjnZ1P48/ngwhQZccYjbencqEr1UFmKPFj06YgbW8t+QNbXfVUP4LfMRmxcQ9TYgLlcL96wUy9cOMpcTBC88fJN9VILexURWNhLuA0plcGx6kHJQy1f3XTqbNkU1JZIUURG0nFATxpBq1ywOTkom2pr8RnnGeiXXMlMe9GnBWPDw3O4xsF/fqIXyQiNg0Aph0JrCZ2KxV3pRpnufZT1ZFb0hISsk2rS44bqsGXe+qaMecjvp1UdrGkzrzDbMmJNMo9DtHjk6qNuj5lH27b9DYyxKRvjnJ5tDBpanNOwpb6CFkTqyMQx6tZDtvwsbsrAZjxRELv62rDtpb6A3lQtcI2nmLKOcs7oDnyO9gwQbxYyq30B/SDObA5BRkdtjXLOFqFsuZeuFJat/gNzk4F9V5+nPOM1yeGz/HOULPRNY4GJrHHYh87CXnqQPGN25eu5fJS53o49vvFEm5CTVz3jnCfx5VzFhta3hCrGFM2D138SQufQ40889O03Xn9D/3L0+BOPt/sfeEA/lPv9732/PfTQQ+13f+/32pEjnJy9EC6Fb/6e+qNTp/T7MhcuXNBNj1/+8pftJz/5SXvzzTfbq6++0t57/z19Vej+++9rpz8+1Y7EK8zbb7+lffTRSf3F9te+9rX2wIMPtHPnzukGCr8l8/zzL7S333pbX1Xin5bAF7/4JX096tbbbm+33XarbsocPXq0nbjpJv0N9rvvvqu/0WZj1A/6xgTB5lWxOfEPS3xFSb9/EWV9iiYG67A+RueO1+QgxcrIsQhd6rnQi5hYjxN1i1gOtk58KqxSwoO5YsVBedqx0THRTY/AWG3x9LR2jDMUn0gcdhN8ROzLYILtIFW6XChKL/NSoVZ1lSZThKZ4VJ4YhQomoBg2RCBVW7swbszIGxTup6GOXKSwb7uDQ+lyaQu78TuWonoBm0Yu8bUOVWKKXPGSpONyiTAXWcaeh0FRO4DbI31qcoe98ssMSftV1x6ROnHwOzg1t+HzQnsk7JGXvJNPcGweJMfFIeNBHjeAAjrIJdVtUBHWAuVjBqJusem0k/7tv32i+gEJmdB1vkwcsEWXrUKRbiFaKwG9iIu65r2SLyJm6OPmIh6UBmgv4raz5OFt+Qgo0NHH0LBRN8JAzT9Tqt/mi/vUDwHtGZoXRunYQmqnM9VrnIPGV8tEFc3QfIm8vA+EjLvRulIIGmXizXqfd2mx9l1qytO+ubxgxHfGgT3I84BWnj7kL22iojzp9oWd9K56yqhOvBZWmOUv8oqzbMDXD/gSb5Spk6s+0ZBXzhqhHJVBRyHKcaCoJtKJUZcf0bMciX/M0r9iISsFsswjyYdoeWFA3MoNyciW21lrXf+qQ1l9bZRsQfWwX+/0uB1Q6WQLUHVb4A850ZXgAuJCJ3jKgp7ypGQdmBRyJGyteZU4lM29CTGJDhogU0m5+1A01cURKFMzJeRybVZcoPTNx8bQHwha0IvTRSRPYUnYesz6C3RjwVeZ3HWPKfuLbwSSaszkCinJMjeCAKJu9awDEYzaPws9qklGxgE+XQqKaYpxIWvpLqd5mnqpX2nM2UEtCqAN0k3ikJpSFsjm+MybYiTXMXNklaLINalkoj8jqV/FiLL6t9YCpNIjuQ3kHKo9plOKlZOdAS3ZyQ+98It9EzMjV9kFHsq7gal3+/zdRUoM0UkOEudPxz5sKwteeUiyy5EAdSPtUScO+rpko9ll2zTz1NQ0TnG2XXWQWc+n0I0RRMc0hQWJcMC1xN0+DoqLumhiCrIhVu1TVCAO40M8aci5lDqjbJHoZ9YtU2ExXmPPGTBvSV/Tqu7Ya46bXuUB9EY7gPN+zkk7NGK+ySQCx9SXTKio3B9aLfGQpI7zQEgCtSCN/aLspcSUyxK8eKAjFkdURfd+oDi0LklidUxFyybm+d8h/dnOOK+R0CKTLtVMls2qDuiVrs6Wejm40FG83r93gPkVvao7cUvWRfKl2pBVX4kfY4BvnbMdo+LxgadPDZSRlYzpsrdyn4zBn4DNoZfzO5LsxWGZH5xAzzNBqHw3MMD8cG4QA/7Q83VWtRFQrvOfLXOtM9nWJDQPl4e+8PRnvs2nWvia0d/7e39PN1K4qcJfT99y6y36B6S333m7nfzwZLvxhhP6lAufOPnhD3+kO8F8KoU6eOWVV/QJGS6cz5+/EPI36N+Xznx0qh295ur22c8+1X7rt/5Se+TRx9qdd93Z7rv/Af3gLjG9/NIr7ec//4W+YkSdf2e6777722c+89n2ztvv6l+fXnzxpXbixAn9ng3xckOGm0mPPPxw6L+sG0X33nefPi3Dj/vSGbRSeWKefO44JhOTGI55vsB2B1kz6GKZNkMyKWvYX6XJ3YLmQSJ3SkcjFzyQQHpLZiAHGRscAkNuO6WUjoIJAvdz+96bqHu8FUdhx07AMtBq8i31HNuglbboPCOHV3KAsuiuBV+irpccOcVMpVPoZcldPo2IjbW9gmgio1FjldppbgusVdtUTbm90m8k8ylgUxajrjnJxictULLUXe59i6zoLoeyNgJv1hnjBlgLNQbSA5oUY4OZEw6QZ0MWP2z3C3h5jyM8P6lZbwfWgVfR2f6QZcOvfwgZida4jypZh7SLsq08DnRXT+IQR57weLdObTenl6BNyfTLPdyuHDH1WY3tQQlx6Uxtdh/VTRnb4whUiqd0dUCluEHSuzb4jrL8E0uJllwqFugHhNQXIqwSyBy5KPuGUFhXzFHMpJsxkgGWlVd4ahtT1Sd1tVK5WoWyVSKvF46lA7/ksQit+FQys6DkSGUrv0YzrZHh33S+FFvtl55yZCq3rHSDplzrgGQdJXxEfjjayDmnbqjEM9cN+tN6ikwn8Chgk77RUMgHNmxTtpGXFuIhqwsk6/QLpRh/8ZUi5tANMfGvPpT2Qk58GcsxEp1YzIAl++RRJwWj69hv5XMKqTDittofKP6wR67ALBCgeFBy0EhmvBPJMrR4Rd9KITf6wGXFFBQeilP1ETcJbcuj5yTZ6sM49v6cyiElvSWoz4k15f60rP0Y0Cu60hgPrd0ZsqGCbJVvzasoUte/BclnvoCqgYq62mMn8fQ6VznXR/GoVSoagy+f0FZgN0oLerGBuYq9YuwoO7LFOvIND8TkZkpA5TjMiQajiwXNS8nUWEDP8SsaBGhaMJSGjP7+X7LO6T2eooUMdCNiVQXZkMt9DCFaz5qR/iKFDOslHtS13lEg17iQHE31Cd02/l3PfLfLuVKU+Xc9yKPdtgZXNU2KTlwkiVcK1NiBsX+Ff/0LnmaNxhSOxpX+D7pjSSMgfWJfVPaRoleitSVjZs95WrdkbL2SUfIlq0PKO6mvFzTtfgH8F2BEpphKDj0r9XLy5jxKmYySLXnQaTxW9CypXHs9/VpJ3Enn06D0Z2zRCtt+so9rXwDYWIh6rprodlaudQbWbqNeO4UkV64rFnKKTpRJOSdSr7cpMtF4lP3U24LnhhNylYaf5IUdrnn8KRf7cuxzMqpNOyjbOcad1pECkcpv7VHq7q7jXPVKIWSvLislfW5jJbERF9CEbhX2okNX85tkKZG5R9FyoNZV7QluOSUneCFhP5o7lgI2MWQhSNKMKeYgXSYpMnIqw0VUxQxaxCKBZXzGsp7RhkqMc5BUCzuYqjdPdT0UD1+PpY8E87BoV/2j/+o//4SvFfHpkkcffVz5j3/8I/0rEZ8w4Qd3n3n22fbOW2+3pz7zufbkk59t/+yf/bN28cKl9q1v/Y32m7/5m/oHpO9//8/1t9k/+MEP2je+8XX96O//8sf/rt14w43tyKFP2iMP3dc+/uhk+6//q3/UTp+52M5fvKCgn3v++fazX/xSvx3z4Qcn2zvvvNduufW29vW/9vX29NO/1u688672ox/9RH+zze/W8HUpPoXz/gcftLNnzqoxTz35ZHvxxZfbyy+8qL/T/upXvtoOH71GPyasmwr0SbSXDqmLC450ghZl5Fxc1Fd15g4bX1WozWMbXUdGLIi8dV2XP3k2b/nVoEUFbzF4WZmAPRZcfWrAJ/g9wH/63gT8tAOIZ/5tCrCM0fIlQomeKwpl5WQpVPZp+9yvQIsVdpLVPyFfcpUjUh/vEz9pBUlJ1sbK5+xbeaRZ7z8FKubyXRgxXQ4jXkwsx8t90duhw7AJ3W1b+gaQlaLMBS4SulDEnz7Jha5lZpS/6rPyTe4StvJkGagPaxR/1oUwt6feeQW64RHKquqAMCcubKd+QHYVg+36JeUSQ8aQj/TzqYCN0JNm6X/Cr1CEb6hJW34Chcgcw8GoPvM6qBc7Oyj/C4y1o7zaG8mfSEIiTwboIyMx4pYSx/xqYtF4cvB4M0eEENK4sPnkx95BxSqbnFx2NifGM4sTKu7CVbRbPTZQMlBtH99Dht82kv9Icxz+baPwy6Pz6Anou7EDlae6wMW2OiAunbBjagJrfkCffx/AcdcJ1v/JgpSbo4Mw9wEyhO3uK9lEVHS+Cl3FQZExiIJeCmdg/rpZXTTZhj+2nXrBDapkCvrKEnZYg0krWdWxFa6gQdSFaZR1ngkB2i/BqDpGVMoSOf1gfWr1I/WoEycJzH0BD91+A0+0INp84FDYgbZnrWzActl3w1AA63x1KqhR7GFQz+LlgV0rLOOxbc3sac0UKv7SoQ/msmdFBXQQGGvblw0HEjXPSXjLvck2l7REveARsFEx2Yc0o84F5fnz58Q/fNi/MQbGOKbtqHfSASjbutbeQbUjJOJZ+xXoL9AC8HscHCTj+mZbN6CWpm3mdsWu3+ojTzuzrxQPVL0IsuYStEjK1JfWR2P+XTeK0PXCJCp4I2dU013H8F9ziHUe9eySOpdiQ6LYhhGdjAhWoUiVqFxQTr92m5Ixv2QAMuwbYKZvQdtooOYp/VhjpxcnYQYR7T2Rqn9A2VZe55cohqTLG1jrIlp7UGGtTX2Mb3aiemqJrbbSo4oneOYzYq6HMfmtmODtwnpokkAXn+TXvqljV7oTr3xV7vPAkl+8tc2DULKz/gz4M33X9tSfweKcNdtSHnR6YhFvz2NtxByAt2N6gm1mJVD25/iXgE6yXs1r0GNTeXZq2TnOOp9dFqniEQe0KedMArPqh6zvRffpPnHfZMzB48HXaJj//P0yfNrH+jNv1wN6c7uQ0zPSRO4oWdaP15n3kAL2+Lp7fSVe1xHxyLe1Yg+sdRf09L3esx1DJAG+jKSdCRUf4vGAf8XjEvA4ZJm9KaB+TBuOLdLqZwf2Io2hU3aIqcAo1HjNUPsmXPWtv/H1T/g6EurXXX9d++lPf9ZOf3xan1S57rrj6vCPT59uZ06fifoN7ZprjunrRfzN9W//9jfbY48/Jvnnnnu+XXvt8dA70e6//9524sSNulnz/HPPtVMn32vXXnOofXTyg3Z92Pybf/vvRoSH2zPPPtP+7b/7o/bmm2+12++4s507e7E988wz7Z5779eP+fI7Mnxi57vf/b5+IPjmm25qv/zlr9rhI4fbY0880T54//321ttvtfvu4ceJ74nXT5faXXfe2R5++OF29ZEjmhjuzmg0naRyuL7aP0yYfa9u45TU76dE7okR1RgsXoBc0v+QpsIGaiDntVyDaqMGJf9GQ+QLc0EYYh7UqT4PLjxdrETelwPVOpEl1oMtJAnZio+2EpK04acZit0CslXMvABneHY/l2/Rq28yL+hd80T1tybyRBdiDlasqiKj0hpB5Vm+Fyd2Yx3DFnb8bwAZTPlC2PLdbzD2ein/5UMXBaZZf/Kdm1VRKvbRR/TJRNcxclhRIdOJLVeBkHNvxG/y6Be3xycl0+YLVCE3s0oEoRmAXVM6FKf0HHPxHb8KwdZ2JX1drOWsVjuTXvFubY/dbjzBaEsn7YDm1QbeY5G0aWWjfhhUtR15o/u/IsTcCDv06dqOYR8zqjmOKfTxF4kbMqKTNEbZl8jFUycaimmAH3z0uYcD8sRCn0ODirzHCThOFYMT8lmWwzWC5z5Yzv3yXej71YSSGWPrseZ3LYTk+8RZQaR8ilTMuuUgvWQk1n3NCwT5qPj47nfIlEsjdOhXybAu/HtkBc9bGYmab3Yolc0VoHveIXdR8493TbSXJ6pEHDqBx0mCfi0Z+Q891aKsORwXDe4bXjBYFw+Iqq5C1uOALeJWeyESVwQGDV/6kW/K2JEN+kpGu03sQ6IOkBEhwBj7BajtswfxmzJrqH3y0Y04q3rYo+xk2zNSyiidQOl3O0DnAr+ZAbU4cxsuD+IgWytgmysI+FvtHDdlSpOytNRn44eS16g2ZNdKfnbPuMkWAimzRl1wFohC8p1MYVYuBjSX+RdM2lHz4OpD9XPtXrW7N2lDU20MOs8c/zqXeOWsddJWtmXfTRmYyGQoeuFBvfpKmMsHIfR2RwzYuH04HlmMgzn0uwqJcRNy8CxAGTsXWYNRZw/w6BuUNL17LNYrB3XjHbg/vHb79SP2UhbUGI3zftTLpLMOuUU/PPs362xrtudPvUC7pBdV9c5v75uOPPcEamyZazOkG8/+oq32hfCHbu1J83Ivm+BSXON3BH1iGelujn8ZwRIVx9Ya3PcCT/FhVc9yGCnE5zltTvJnSC/26hCduX3cptgB5EGif3ZlZuzqL+1u+dnve6y1A1x2vaG/WlVBnm/MzP4WcfT8P+amDHrTXrIAxphrxBcrpG7KYMelngNR+f037FQcKcsnH4DjJxGLtcv/el4hytovU0Bt5DETt5B7bPXXot+637DDjZhoHzEg4XmMTx7bQG+3r3bRJcKQ2ohO6WE8iizR+aYMdomBHDphEwlrva9/QOzxcJ93T4GgWsn+YUPFH9VZdM08AJLoYijZEHGqH5M59tEDMLmrNiifglMprg9q3GaexiptHDp6zeFvn48T7smTH7Xbb7tDf4nNb8ScOcMv8bd280236ITLV4huvPGE/pnp+utu1G/HvB20V195rT3wwIP6WhE/+HshdF988fl24sYb2r333dO+86ffab/4+c/auTMft89//nPt2NFj7dbwc2fY+Vf/+l+3H/3oR+29Dz9sp0591I4cvab93b//97Vx8/fVP/v5z/U1qbNnz7Xbbru9Pf300+2RRx7Rjwx/5rOfbfffd187ft31+qFgbgDxF9yPPf5ou+Ya/qXpggadiwfe3eTjuPyAHR2lv30MuHPomMgjq5P73FlR8aSGzmPNTxSNjaQ+nrQv6YV4ZNithLZ5TjWJRYvwaiA1WSL55Bw2iCl8Igdd8jMsdlkg5ihUUF20tNfLqo+kcyx+VU+2QCy0sxOkX+2gDGeuQ1AuZyKrKExtqxeju0gl2XKfiJbl0r8cSnakZKxwMJ0DY+U2VBKCqHLqLzamGfAnJyrJoNPVjL4MR99AQoZ4IcVDJYjKM8HDPzZA2kevSIbpxoIRkCdJyI5skLtok8MH7YMEveY7P6zGCzXJw9PRlvOlJYWgYpexDxKymuuRrxLwC0sK6JCbZ74OHfQ4bbZHNl0SddN8Uwo7Xstp5D8BiL/8Xhksn+1WfMYiIo2tE93OJm+9QDVlqw1Firwi8gtgej6JoSeaBMg3UkDjrfL+pPGcUHNEZlQyKI+UMvHQDk61x5Rp9hF8PFHTweo7WPRHKBELN7dsxXOp7OjIM3SUoC32N24++KsIJaO9eXrU3HcZnShFfUbVZL+O0mF+0jB07acS60j2IiHpB6IREzTaFbl3GS7Yah0GL4haC0mnHySbiX6Yy7YZukFwPejohKrkZMs5n+JknUs+6csUj+DZRqSMUz5lH5vOuy/ySB5Ul83zOq3+nHP2jNyBIIjm9kc9zAwfBye7xF8CfSWXYTuGiZW8nkIIb/p6EOcxlIbFvaj+R4E5qnqORWRuCyBTIKoZ8jGAf8QZH8RUj3yImWq4rLkdTlkjF+Iaz1/5s5byEp/AbRseuh6KulI4kWjoeH1k/0eqdV724FVM9jXD69V7TiYhFa8ANe5bwN9wmeVwMeQd80jZD52XpSwoVuiu6Skkn0y95KpQIiXe6yE0n61KpdfDmGihwLqr7ZHyOonBMxNKLlc+p7Fu9qewK9lwHsljSuJFR9kc/WMeKegKKMqSm+ZMCs+5uVScdUiB52AkqacZji/o4Y/4HZvTDoIkG8FjX7MMRMuzPvga3Zb+vD+JJ36UFw9Zy4joB9fdWvevH55J2NGL79LINTD7ka/EVn3OAfuS9l7JxliqbB75vlTLr3zo3DhBe3Ak5EpG9ClXykfR9mGxmtRP3h157eh+CMqkvrCVfpDxnCxLxlxTmafEXSiuaMqDlqlDZWyP+WB++Jzq0ohcEUflwBRrCMmRrE/y3HBZqZQCWpfR94VRGnBs+wF3IRGVakNBY0KdxlCOvOaSuLFp+X6udy8eFTc5A0l5pqPn2Y+/SlGf19PcNuiSlqMDsWvT/UQdbq0ry6UvMwXVxaU8J+IXOWUid9UCYVYx8ywmNGQjHXrooQe/zW+08HWkDz882c6eu9D+0m/+5fbB+x9I48233mrvvfuevj502213tP/wgx9G38VFwaFD7czpj9vZs2fbF7/4a+2pzzypf2XiI6633XprO3Pm4/Znf/adds01R9qjjzzcXn/9tfbOO++0b/z2b7fHHnui/eEf/mH72S9+rn94euDBh9pdEcOTTz7Z/sbv/l4EfKh9HLbffef9dtvtt+uHfZ999vn2/6Ptv5/syq47X3ADyEy4hEt4D1QBKO9YZJEsUoYSKU+pyW691/Gi3xsXMfF+nojp/rX+jpnoH99I+mE6Rm2i+0ktiXIUWVUs7w1QMAXvPTITwKzPd6119j7n3kygJL3vvfvsvZff5th7zrlbtmwpG2ZmrOP8atOq6dXF4jd7jxb+1vu8xTo5NVWm16xWK/nHJe6q0aG8xTw7N6s0tXzSVgyfJLwAmLaY0TI7O6e/yebiDT3lA0/yztSHisqjyE5NrmTNe0enbonxYPC7Fcli0U4SthW6lY6NiwVJGZ5PepmQjt5HkDuy4OWGGVAm5S8qeNPVajnKw3z3BpevznGwgTHxqHvyelY8SYrFCIxojGwzqRdb5B0vqrJqJLe+EOCY0DiYra6vB4BCd5Fn0garSUmnjeTDGPzEweO1jCWLfzQ8zmzt0Jsj28PmRl/KNlEYS3JoPje8jzVGBuWYh666I+cFTDJjq07uUs5L6Ir4AJpHncXxyLjTpsdnekZCV5+o4w4aY0BJehaT6pbSVoj2EmjHsE2SMfdavygTB0mKNf7OvtF1QBmWO/k20VdNnZXW7VmRqvRGU27wPSqnoU6coi6gmyc1CNd2pJ6VYyxVThrzAuMNNB8GNODrm3Ox066njAEMMrcJXwzJtXNJs8T8U6vJP4RHnQv9/mNp9p4n18uUeuT+Cy46/iuq89NG6nm9Tf6hr1Uy3eybbF9b1620lJNuTZWUFd2S6/SRGopEIMen12ML60Tl6kHLFUPQPZl//SOTb+sRJJMYBat185lkC3LJWinp2h6kaTlSQQQy9hfsP7X/YLcHzRL7EvgTlnPCodwIfvHUfIcZDOo9FNY2328Zz2Q1t42r9c505AfbJu/v2wge8iSL09cH9Hxs0PfU2LKEY70zJHwIyMMDGk9PIe6JWE0H3yi6/EDGdJHjQ512imITigNqq0hXcyRSBytmrJ6cp/YskFzAymqL+xUJGkZUb1LQZT9zghwjR95tmyzXmFmZ9g+TYNtetDRnVOfurb6ObEXiOIoYOHHjrjF+xJqanDSeyTKq8l37A/g2g9zoGSM2VGcepqShU7Jk6zn+0XBdZ2LC43ExUTVWfb9G8JRoy4Ge7wDjO6S39eT35oHg+8hKt/itAS5r/UM5444FeSYHfF+nRFJbA5iNpDlDHJaTIOMnU8YAz/PGzgDQPSpgJRU9JxF3EIX04duQ6tMTc8Z00UkblqsaJrj70bdjfCBTp8XoOs3lrZzJqmZGiZo+4kHzbabaqjIyXoffzjHnObKc2xhbdrTF0jgM+XZUpgg8QJv/lmtItC64ZDdNFoDP80iKz+F59i2JpbxFmULkgezHRNad5Hmf5iZanR66uVfHrOvzLhaXU29YJaaE2YxtSyOvORbj6A2HJgNdPEnvUvKauv/kbush5uyjnG2c5DzpWFZlj3uIjhryDFntG58r7dzvBLtELFHr+BWQaj957HwkarGrP5CR/ZBXQqb61Ec052tMog4/lwxB1cvo6P9Ko00oqh4TU9s5y91P1EO+g4l69AMQhwoej5+vO11KQvWf6OaIZbDE1YFdxoKtXFMrTXRbypzMp4+HQZXtt9Fnk/uJMbGac1nDI97QZ/+nGKxMM12WWKuep+iTsOvrB5LV15KXXnrxPrem+g5kaVm5amV54vHHy9tvv1NmZ+9IlI3mihXL7WBsoly7elUv8eV9MxMTE7qzhkeNzp07pxcFP/XUk+XP/vy/leXL+fvq2XL27JmyZvWqsmlmYzl06EBZajvypRNT5fqNG2V63ZqybsOGsmLV6nL+/IXy9jvvWRwT5eKly+XVn7+qf2navHGLHo/atNEvzvDvUD/4wQ/K1h3by/Vr18sZsz9pcfGy4ds3b5Tbt2/ZQcOy8uWpk+Xu3fny/d/8LYtzqsxbmYs0a9asLXdu39YVVXqHCeN//bik3LH28i9Q83NzZf369WW52dQ/Ni2lI+vdNcOUt8BhI6+g+/AAZOSqjyQYDxstdKgEaUAH+UweGE5qIBVthTARMRKPkTT0VhfXCCo1LrRBC2A7+wjIjkrYGcbldZbeFt94KT5XdwzVxmDYpn7N4SLjOItD2/kBhv5yLPKWb7oyw0ZS2xVD/9EzR+p+VYwbxyGQ4aA3fWgs7QMdWuagk0EHuUEbuL2xgzF0gpANC+jk1+ywfjAjE8wJwq0x2+bFik6XddMLP7BVSVvkECud3NthfiiLX9viB3i8C4ITAm91C2lDCnkBFdmwNUl0/IjovJSNNmNVdF9EHFiGMjpr3GbYMNhpp/cxMdpHnPChPlG/jEH4WRStrslyMuNxLqTn8j4WzTgvAlrqFzzQ88dp0qvHN64P6FvvX40L/nwvNRYej5qgheaVkbr1TMsWPA6ATrVZxyTsDPhYST+AsnRMtiGHLnBragdVhIyp9uhAwgV768sAaUqRmB7bf6/zcb2MyQ8m0o0/7uDrF3SNggwyxthlFO6zoaGuR6fQID7XIW5ytEn5zooWevwOsvlxv1C9vWyj8x05PNrmtuOghyoUBG2h6EyW4WJ/SVmmDGqf6fvdm5Tx4CdI4bCBG0bHV0naajJ8kQ1fKcOxh80WlfF4d35ePOJGSr4NciNdB/TkJULE4jRdy92TCla3tjMWFhTbPp5Wlg0pIuVjk3NQFfnw8Qa1R8YAXTLTZ5w07pYTixnSB0vw232L4jI/jAkfjyMi8BAcUVB8lnz/W2Prg5nVKcqOkm7TD2oWoGvh7aaN2FU7uGPG9P0F0cinTSTdQ44DSXNYbG+TEv1tucOsZxHLCKt/DJK3XNsLt5/IPmrR2aFhYMCn1qckOsXIQSvZ0lswp4Y8j9nb7jzGnfI9G+SxltJG5O22GDhVs6DnT2PSWTQN8aI+aPsQ7XwbHAZ0dvOR+wSbenffKtR5NVwXqKktVshjC9GhjYkPn60t11EVJbXJt39eT9aorUavQTWVpdF1RbYwZyIp11qHNmLadPyULUHsLqt5kBojii3CF5kcRn+RCCnWv5Tz7a5DIiYTPSOf1FukTKM2IrMYOA5N39nf6osw6DT6wNvrF7jF0bcH6UBsggFtQLId5QC+6vGk29AUFd37P2OqfRD9aPLc6ce2K+sJaIA1DD0/L25iMcie5cPHQoFkeQfJKMsgLfOppZOAFfO8LuMdRZ+GjVZMfRz9oXXFeDpuUazefufhFx/0kccintUwl/v1rt+sDId4R+LCnj59JAVt7PjftLtN8YYKAbyMou+TmkuFLFnEKetyZBW2syoMIFJLb8pde42qWFXSsnKcB7y/KbN/9plDLflCWx6D7NPUIy07ePDgK/y1NI8m7X/kkbJ502a9pJcLIvz9NI8bbdm6VY/8XDh/XhdGuFgzbztkLljwPhouYKxYubL88Pd+t7z66qtGX1K+9rXnyuXLl8pHH36oiyCbNm3QTpx302D/0YOPlEcOPFpmZjaVzZu3lDfeeLP86Z/+aXnn3ffK4c+P+IbGZhYXUnbv2lN+/KMfl29+85v6G+yr167pIsvmLVvKqdOny7vvvac7cS6ev1DOnz9X3nvv3fIXf/kX5fqNa2Vm42ajnS8/t7j4y+6jX3wh/6tWrdCJJAPB328fOXJE/+bE33OzQvLvTlys4i9HmcD8OgQ0USMRG5i1fuKRLyZ0d1tjjKGPCQPstCDLb0LiTWKRFzXSVi1HPgY5QZCpjgzoRO7hKJpROTYMne2hn7AhUGqTrPYg0z39cRhdbYYqXu0Tsdv2D2k0glGMi6ZtVaK3UjVsiuZK8H/l6QNe8r8KHtxPgYhL8vb1A2FH2xeZ9AvowDRVpZBpO45qhVdMytZFDjg79wKrDht/bKi/InV205jymG+25ECKHZ3sh0F89GF1vuwQg9eZG4w0ZHfnfjv/Qo1HH+hdvfKdxnoLyTeM8LDu8yx9eBpF9jPt7Auk/a8MVFKPflVfQF7clrtDpt9PCwFRtVZmsS4DVGo+1mdcJIskWcn3UwxxB9WNpTWfdpnO6FYAhCA2qA0MUfcDiwYSQcfRV8lK5WeZsOuJYaCtj/GtPMuWKKPhfZ8watR9c6FFIOaeaZHJpAm5eNhAXXKcFCUvbXiuC7VRHt+PJiM38EKWonxajYM5CelrsjkHIFLP3NYF27fl+9jgc/cK8O0QpyKxDmGBXI1y3SEgQdUmirIlPwB2e1rv2E6QN/K+8NxjDR7rb+57A3BTL5P3gLc5ky8sky46zFuXow0iqyneHiH8pD+/qB19OQ7GsFapyLomPft6F+EDTbfvf7FvBUhkLhopKoFw3xW0zTdd7GVsQ6hfLM9tm2iWK+UHnn3Ei7r6g9zD1LGO7nKAZvNI/Yqe0QFLvXvGaNpe2FIJGUvwxVKHWC79kNFcEtO3feIHzyqS61Lldxip9wnUhiJgrK2HQnRKIMc1txXurS8j4CyDySILwftD9EheZiw8F6wCJdhOaFx1cgtAXFsw7dJGJm2T9LFijLV7b+Rs4XkWBi1FB7oXlXyK0D5vI3WXcdm27vPUU85ZUofgyf8IgqeSJyEqqddLsJhzlrQ+GRhH1236lv5S/MgF2XK2k26FquX+dYrZadvQJrZ/8DLhvzvxNz2PAV1ZNdiyCQdkG2B5WVSnSUuEoPcBjXMipmwmp/eF21rLc39ZR9nj7CXje49SRyZTC7eTOl5HtyY08uILQF4eLa8xVGRbtF3PyhiwDsipySjDKl/0+Kh/XN8jdPg2yuoiGZ98oRS2M7lTy1RZDI2AbNS6XGuuOo1Y4asWYuobQpOc+xSM7/1Sqa7niq2fRKWN8hJ9GZK3m7ntJIKxPNAUO/h4kntyoX7s/fhEsAR1zEf2PGW/JxhDE1FCVrT4tECXHyJkhw91+lT1kMkkPzV19YDq5Fp6fdmPfvyjV7gY881vfqP8+Mc/Lk888UTZvXu3/n2Jx43+4A/+oOzds1vCXKS4dv2aygwiOYmLEvwT0s9+9rNy6NCh8qvf+xVduOHul08+/cRc3S8njh8vRz77tCxfPlXuzt0tf/fTvy+XLl4uU5PLdaHns08/K5999lm5eet2mbI6v4Tt2rlbF4nOnT1XPv7o4/LM00+b/+vlzbfeKhcvXSobZjbor7B//tqr5csTJ8p3X/52+c53vlPOnD0tv6dOnSqnz5xWrDduXi+nTp4s165dLSdPntbfanMR5ac//am187y1477eS0ObueuHdm7durWsW7dec0BXEM0OF6KyL/inKq5wsnHgIhGPQk1NTvU6nd5m6LOv4FD3lcBKjShIPjlm3FQjFHZAbpTSdpYxoAnmBCVsJnylcL6fWKPin7TjqGVXic0ocYuWNkRVOQGvb2sU0ghbFaM6QztU02Omh8Hi0TRoDZpSuldvBy9/ifjnwIP6SaCfmn4nMXaA/mdXp80wpGGHNOYpmlT9mAIbGD8rb1PI4SdqJIURVTbuumBDNeR8g+8xJbLoVp3n8fs6UPVVUuIDmONQnROGeiDG2EBmCrlqKeiWEvjSwVNHNx058bKf4PmGdiTJfBsLcuQaAVESsk16CPjJjPv2gzJigMEJEHG6mzwBrAma8x+MNm6AUe8x3DOP5JfkXNv23TURH1dH/4JMTTLVSyDzhOoxB0ignS+A8amtcyApaXQVH5+GDlTwueXa1Uq/DdBSy9tPLPfu+q/54mDD0khsTT3nL1BbQl4yjVzSq89GzlD7z20ArpGnOFlacx1P+VJe0e2Td6xhxmmBxo78dLVcD3y8ZdsK7UWqzoaQv9Jix2XwK+DXPvyooapILqP1eKAHoLR1j91TUNQd1Pt95b74dvEHXeuOyeWvnJmA9n3iNhn2+cDTHPE+FI+UclrvkKFGG9u+jj2CxTi6foZeQP7QC5rrWy3a122KySynbT46AZOjL2RV7a4XR7Qtl463Z7FkCyUsZYRdgtcg70roxiCOL/I4FirHSK5HH1hMGpfgRsxIi2QLcWTObDurQ6cX5fSrsY22ukwLl+nQ8gey1Iba/zT0fRNbf/4Fw6CmWKJHh20wSVvSj9RMyHKVI1GWjPUtkL54yWx91mQLzxeARKI8HuiHDIs2gchznMjdXePXMrfhtCSDTkQyleFyIcuxKkag22cpdySwMukY1jmtLvDtjhWgR5JM5DUhiy7CnqBhu5vzGpeQIRNNprxsOcdk7TbGS2xj3U7ux32NG6L69gTcjjJIptyLP3kh5/GpwNdlLHkT0qaVjODz08sgZYdpiJbS8lsdX0+hVj8umfOCuvmFTl20Gt84vy2Q9H52aFsjP+FLrGbsjDBsZ1fXMmAk5zG3vM52zVnsX+/Fy6bTl2tbSbmg7f94SJ5v6KqePu3T0UYALegmr9gbMVQ018MGMibk9uAruQ+YLEHyVadAZjQfP+S9PkSl9WNuZbFM3SQ8FqNhl02XjRYCjd5CCRtejijH1mufB02PO8e+UBTkapyO1DEYedwPGlkel5BVf3cerB5zqgXcTEDltJHEBsv279n1yvVrV8vmzZt0weSzzz4uUxPL9KjR5ORk2bhxUzl48GB54YUX9JfXXOjgPS83b9zQBQrupiGQy5cv686VtWvX+N0m9+/qDhTqG2dm5Hv5iqly68atcvHSxXL48FG9u+X48S/1d9off/KJOsVfxlvKzMxGvWOGO2v4q+wjh4+U6zdulmeefUYXVH7xxhvl9dd/YfFtLFs2bTKZS2XHjp3i/fxnPysnTnxZVq5aUTZsmNEjTh9++IFeDHzw4IFy4ssT5b//9z8vq1etLo/s3687fTiY4YXB9BLvyNmzexfzqJw9d1Z3AREUd8ZwAYo7bY4eO1ouXLqkO3c++OBD67fPy6OPWp9N+M5y2NsagBaaMKz8Vm5YGixyS35b4kAvkAcmLTQJTR5egl+zGB9+sWLjqI2X0eXHykaSC+MYTSqC2/YVqZ9sx4Q9q2jDRYww4GEzkoP4Mzn/QRjKUPvH6I3DgyUCHq5DAdRiohVJ+IGrb6S+Ch4qdo1VI9cE0G2Ik615EzBae4JFqdYc6GpjMrDZ5glk3VecZMEOmuyw0zI6Ir0wpOM56zm6sGVDkCElfZAXok+VUqJKMg9do9KB3NlCH/JM8Pho4ruM5jLloAGXV6mrJ7KUNhH0VhBjlQPJH4vQz0RfSB95+odHXKCJ5DZy2ep5qjILQgex5E3Cli3zsRt2brpQa0W/W5GDKngZB6n1GwnVsan/EbAZOnRcllOGsqKRQOpYKYv0ieV5qpqJBZS0pxwlvqlMxfQ13k7wdsKPPOnpsM7RPoZUfOQ6miZZb1W31Fg20J8IODWKjogPjcxsSAxBTUHLkQwLqjuvH5lqLIbJgK4uEkDCbyaYUe7D/Enfx8BlKFh/5xwCxBL0jBdb2v9EXeiKxB7FHhSh6+jrfnUAjj+jp00+CtxFR9D65UefTt5AbHC17wyb2TB//4nLa3uDiH04wZJSGjFkHHwgy6ZSfCIGMs1efIQ9PuLFB/PGsliclvC+CCmRiZcy9GxLlW/h8XnEObY9WaNla6pMyIX9lKfeXQyyIDkehJU/YOX6h7QS+sp9QUb71E+SDblMtsAzj48DTjn82MZkpcNJsvvRUKAET4ZU6aCLuBFrpmzXPx11Pen6VD5U7OA0YqDi9axQ1ovv7RhCarQvPl4eJGRpdNSx4/ZrMgnn8rV6xgYYZdk26AlJPqEX5B4gwULTR2B80pyNftacoN/h2cITnhhHI9Iw7GnuNnwxGdtaJ2k90EaFutmQHhf/vI6jqqOZFWVK7jP5FJQHiDLEuu0Whx4c07kY+i6PJGVtI8JE2pQBI+qdlZ2uQ31uBElYPkzjUe2alBdlIZMDes+GitWuZ1lO+qBu5nzfWT/IRNc2iViiLHkH5dz/JdK27JvkgI2A88iD5HJDwT5oeecr8tobDqZ7378j1wNt11WqwKa2gD59vIxQ6EsTks053VUU2zolGAh0E2gUkou7bVyngXw4pY3bUwSUiMDJmLusd2bQ5uRErA9G0Bd7noi5+3HPEjqex8uITQyar7HGszolrRselvrM/bmyZ14GlGlXbgOAzynOX9Cs6xGgxHokH0ZHVvKZJOPy2E2Zjt8kIHnqNKRrOzQS24q6XaBRJqmy7vo1Uhe3vs4bl1p4u6DBq3oPA9ljTKQf9W+99MJ9/kmJu04OPPpouXrlsgzv2bO3/Oqv/TqbxjI5sVwXZt56662yYsUKXYD5oz/6o3Ljxg0Z4d0y3FnzO7/zO+WvfvJXZcXyibJu/XS5efOG7oK5fvVKuXLpYtm3d0/ZvGmj9dOScvPWnTI5taLcuTNXTpw6WWZmZsqGjRvL54ePlI8/+ays27C+fOPr31Sfzt2ZL9euXNMdLD/+lz8uL3/nO+Wyxfn2u2+Xvfv2lf2Wzp46XY4dP6bHjK4Y70//9D/qIsrW7VvK3NxdXTxZv2FD2b1nty6qfPzxJ7qr5emnn9Zffh8/dlyPLG3evLl8/9e/X1ZNrylnzpwtTzzxuP7xiRca37hx03Rvqt3Y5m+/Z2dv62CEx722bt2iv+VW51pHM4mInz7KuxrAuAGTrPU1L0XMOifTORGlQ9l4/thV2JELdAPhR+bE4TKKS8DRynSPX4Oxwckxcg5OAj1W46Yd5HuA5749ZuAnzu4BRG4kxc+kM19DuH7acIyTA7I4EstXQxzb9dGaTH5H8wuELTlZ/eeGHbU//hlAv0URaA70KMSS45sjPBqTNJp+o6Q5YFC8EbK/26BC/lq5BtRSPlmIEh8nuBpzI6Se27KCVaFQTj2/kAXcl9qoDSM7O9ftwx8ZdPqQ5/C5Gw6A6i6rX/FluNp2P577woFa1rI9vb5QkTYzElW2BR46HWzYTryD1RVBOEduKfElXSxK3n95F0Tts4qx/cFFmAdgyX12KBR87GiFLqpBC7BO1u2Xy/h8qx6p+drSR+3j4FmmstHhQA0RAaqss42jbEzkQ9sVoqbIG2Xk8Od9ZDLyaetEbItVHUBy8uhQHoJjxHtQrDnX8GslrYF5BGPjlBe78OMn99Th+x2WiTbuejBvLTRRovMIva2SUckgeeima1nyoHRSnbDTTETI7cAQqS8QVxQTmh9G9Pa7F2wuLRNGvBvbAGtbOjIgB3I+oKu77LAjWuul6lVEX7diDXLG+qOWrk+e/kSzL8dqxKekdRG71aPPYd4R5ReO8+4VOKOgnWHfsvTHCSJl+eyAPR97fAPvOSKItqEvSiLjN7loBzJAY0ABf5mHjLc1dEK+B0jJxze00IVeNbzN2ZYldsCPs2yXPPNNXWAs7hpm/WV+TcSFGjEMKcu87rSsIPvBwzxF6t5OdPv6LVI+czButIaqOo5qUNfGrw58E2PXN9qHqaS6w9uY/VnB2EWpH1IHl6dV2GB+ouC2oC2Ge2zjTVzvYQrf3TFA51hRmKz3HOWUxXp7kmVCng8QIVke7yXTOoRPIrSPNc7bx5jm/kYqDWI+xpK6y/n6CDJ3UM5Yg6LtZ1r1oFoVFY2c7UOW00KAr3zPFoDnttxAcmQvdLGl3Op0DTZrF/lJZLbVgVAUF4GLNIIqWj80NN+f+LwQLItNUsTmFbXV2gWNUDzcaiflQnVRLCiDXTawFLGtus8BB6NOxtL7vgepQGPf4boiE7vsubzOrbKDzRbW2G5br6ufM4aE5rLsGj1CQcLHtQ9tl7BvhdbnCDKWYOsORcGjWQi9/hGYX1FcFNgPQdP19jiFdtgMw3hSYGn/pvXZRJHGD8dMVRtJI9pXdetTcYKpGKN/Ifl6hQXnqf+iPWqx6UNKvbQjByypY4+qlWsfQHYZUaJ92n7o44woaX1Cfrj9FsJ2QjpdO3IeeN/A1cVdlMJ/NydMLLeFiYw3ZbBBWUn7dpdp2wVcnAU8yg7owzpYtnyyvPK155/X3S3vvv1G2bNrZ3nxxefLpUsXy7KJyXLo4GNl9fR0Wblypf6+epfxv/a1F8sXX3yhd7RwpwzWfvu3f1sGDx8+XI5+caScOXNKF2sI+P69u+X2rVt6/8zTTz5Rfum7v1y+a2nf/kfLrt17yiOPHtAdL7wfhr/Z/pf/6l+V3/zN3yp/+If/g24VI3FR5cqVK+XkyZNlz+7d5Zvf+lbZv3+v/pGJCyZnz5zRXTJvv/1m+eyzT8vx48f0npjjx46W02f4++7z5dLFi2UFF4muXS+3zB63qh8zPncK7d69q3xx5HCZn+PvwG+Xc2fPatA3bNhQrpn8ZfOtx5UsFt6Vw8WfTZtmdNFp7dq1atv8PJsG3/GxE9MVUetobVys8xkAOr4b+EAOYjdAyW/kkPFapQ3tCB3JjfkvC+gSk5v0ZDFJlonpE1brtMBEgw7X9WuqNlxXJEErLLZaomEcbSE8SO5h7YzDUJO2tSsRfQCSNnRFNUn06P9xGLWuPgwqcdda0iJX3FVbpWE9h9Iq7CTStvIxCVkrdR/1FvQAJez4gYf754TT9SXiiH5GQ3FSNFJXlryvKxwm2QqkAwmNkzb48qQkPvLaWYHK812Ex+Ip0ZSb2No825y+UoMdQWtJcBFB63mTWNe6XwAjd3naUWXgkROb1lUzJNmA+qNBG1+bjOMCHczWkDQGrmlLs+EHcyy8pW4b/9RJ2a/EngfpIUvJij6W2BM5ZBrAkt0sO3kEMusCPRvSwwP9Jk81hWwnLT1LQe9II3lUEin7gMQGU2WT93r6YfvB+CNndaPRi92JkPF8u+y6Leg/IDL2kcVG0IOretV1v/AUS9KNgD3XcV4L6P0En3XTypGG9aT5vEh5GE6TDZ9IPluMx3bB1Wpsigu9qMvSIL4R6CAJSyRvb+oD+Um7htYXYH1EHroSNMs5+NI6GHTK0QR5kZ5B48mYNNs2aEpW5ldI8nzeHO3OF3pRTmR/i26lXKe6uuwgCc3vCOCfr5Rbcp5ZUZ3YSNn2Wg43Bqvjg6rxMiYpJ6yeMdAW6vSfF5s2QDDwbzvImbSbNxoXYngX3927c3YMdddoMVZaC2TJO5gvxcF4OU1FScuwIX23cSCbqGWjq39qSkst0kdiVOLh4T7oU/fX7v8y4cHzCvWt+M7o2Lqr0QKMlDJKS5f5HLTEnNEvzWOS7lJhbmjM+fjFGE9Gs/mV21ArRdk+Gu8uEsH7XCWv++RQOSG+JXTVtT22+balizijtifiibrkkifRkO8+YQNZTd1+/9B2H1vKMX9dXAl63Soy/emfBBx4fZ3UYzi8BA1G1l0IvzpBlk+/EE9XaX0zOc4P4KWPxdMA8qcGU+l8uqzXc9uEfZ13iOMgtnrxACTH9DAVtSG0fpqA+hf7Cm1UWj4buqLq4nPA1/hkPcddFZeH5jy3lfyqY7Va4RuyRtRcgtYml+vmd0eH0Ucl+XiNQ9caK/g4mi2tD4lOYkHQp3Qrum3yto9Lab9vGyrtUtlyLu77/Hc5tVHsaLOVWNf4cZNZ4mxbeDPE7xJ9aQm9XEPIOx72LA9V31QhZOjkVLOlwmHBHxb4j07sy2C5hdHE9EWfriUhx/rEdi3rXbI677LVjygKxJNsY8QXApEliVxzmhwjAR/XPtQPyIYcfaz+4WM0yNHtPTjPdfp51QM5J5Z97fnHX/kf//BflccPHSxr10yX3/v93y2//Vu/Wb449kU5dfqcjoOWr1hRVq1aXU6cOFH+4i/+omzbtlUXJ37yk5+U+fn5MjExqbtGXnvtNXXYY48f0oWO/NWKDuSvsRmDTRs3lUOPP2EDMlVm5+aNvqJ869vf1GNOnx8+XNauW1f+T//L/7ns3bfXOnnC7E2U/fv2l3ffead89NGHugiEP/jTq1crNh6zWjG1vKyZni4HDhwoN29c14UVLsQsm1ha1qyeLuvWrjW5ZeXE8WPlyxPHy/zsbLl180ZZt2ZN2bxlk+50uXXjpv4t6vLFi7oTZ/eunfpXp3fffa+cOXVGZS4OEQMvRp6cnNAdM1wU4k4hVij+VnvObF+3GPg77hwEej5Kgg9APyHayRsYX6e3mtCNk4PfZwniN0g7CZ+C1S9QdDaJfdI1cUROvU0tzcukOmFlL9DKPQgPIyeJh7TXR7Q5PqDGT8S1TFEyFJt2mQFpsrr/c0NuMx4tcVfHTTF142VgxQqoRBsyzgbJE0y/GxvLars86xDkhQA7DwDchiXF5vU2Di8aL2hIsVuQPPEY3TUBdiBXiucmI7rnXZ0iB/htQtw5YYeCZx1MJnd1EtdiPGDljg87qZOJ5ZDmBwA1V5+QWzytTG7ksz+s6EDeEuH3+9LKzU5n4RQKC6D2i8trBNgJoocLpfAFV/I+VsAzYlRV8K73uDN1fgItL1MHd+WQmvH18ZL1lMLJsRhnZzT3kw0fN//4mNhHIuQ1aUwoSxuuJ9HGpegT+0ZyOuOqYw7KJtXqY5HMyxXUswuSxzK6wmmWBmrdHEKu7e/OvnRGx2JYx0A+ejKyng0S/5qDfKVB9JMhTsQtQ3UUJpB+5YdP0PyXKecN4TpN263a3UUVyek2HlZEjDYrZxnsrk8M0EU2kmQl73xt8y2nb338WEeC29kIowP4SbCjswst+owDWWjMCerLlnLCig7HStBdjzZJTuObttw9zW1p6cuWJu+5kIIg+ZZRdB/eCumGrKQkgFIFbYCvMh8r6/RKtKBbOccDMjnHimoXd80EpGE0ZOQr6oAwiCrrEWEjm/SFIRMPgPupeLDVhZGxZWqR65SHjlMvk5wePNGNL5kGJgNFIibIp7uIAQ3yAokl2jaFNI8AmZ9UwTbLrHdmi8en8OV65FbiazxkfRvmfp3vvEyuRfyYSTugLcN229LPhI2mDLKuNcMKkMWJ/lJfOSVA3ZPzRTTU+IDPY3KnO88ViFs2rOwnry4ns9i11K2j4cd5XGyRWtigTOQV3d0y6D5Ucv+gizWUFRNJPOdnHTAOohlYur4KEW+L4I1BtgUBt2HJo+gh5ZQnM/w5J4jUVQyq1UeRsSMTyaqQvF2QYl8RdC97RVWhlmADuNkkQNFpTsw+9zXO0caInHRsAVV9gU9LXV+ZhGw2NhJ9OUf17X48a2IPyHfqBjs0bD7ijb7xCzJdzJZ1ZYPvGwysQ2KqIp+SS/NWbvUkZ7ykK4WtlDOKcq03ja5KdKvGLHRDFvTibdCtf+kndIZ3sLR176OuGQ3G+aMPxgAblinOth0Rt2tWO5WasJp0XSeBfKKlV3mnLZtZv+aV9es36F+KsPLZ54fL88+/UC5cuFQ2b9mml+2uWb++bN26rbzz9ttlnZX37d2rCxO82JcNzapVq8qtWzfLmTMny3e++3LZu3d3Oa2/pL6nO0mmJifKyhUry/T0mnLs2PHy8Sefl88OHzWd2XLj5o3y8ccflU8//ax8ZPlqk3n+hRfUAPTXr1tbVq1cZQcuS8zu3vLoo4+U48ePli+OHCmHHnuszN+9qztp+MvuY0ePlPfefads2rSxXL/mjztduXy5zM3Omcy8/kGKDepTTz5ZnnzyCd1RQ+/yONKpk1/qogz2eb/O1StXy4cffVSWTy3XY0ncLcOLiHm/DO29c+e2/q2Jiz8fffhRuWLy583f8uU8kjVb7szOljXTa9WnoBsP6s3g5ECxZFB8moQOn+Br0KDFLVs5IUK0j2rebYZYDjqWsgy087D+TZJ8RWJ8vQy95bksSLotnQCoR+zDlXQxuJ3FIYmHtNdinEY9uKlcXyUpxEo79AX7H+H/wcCwb1SG1rPfESG+5HexRzyaFxF3Jk5e2n5FpmujIe0+DFJPflSiD9G3evjwmByKTiqV5ptaRytbUSmo+jpgcmF/CG9N85F8cFhfspq+LPfDpWQYotpQBE6kYLV9pHqT1CJsIoMP8sBo2fkqk8xmRBUIvmhmM3eige7KvJWVp62Acx6M1HPp0MGOxtU+xNX5Zh1xHR3YUxHIsUNmi5gTaZfk7YuyLXRgH7T01fYrfFV15IZtSXbIumKJpLqWTndNL8sDNCN4XuuSEp2yRlFlqnliS85cQQdkmeRl/9WHhL5vT1yOhqm90qw2q/8K9LSdzD4RP3WNZgq5HU3djMkPJGlrdOQASLFKxOg0CXgZfgX2AhJjIQMq+vbDx4nVy+9QcTbo+BDTTUCWoAdqqUL6TWIueOx+4kOdNnMPXQcVkcV3uJUsXzEdTdGF6GMr8LWEP/WnpW6Ml0JzudrnbohaJiCdOPl1Hcutrpw6fKs4z06El/HXrFa3wIxkyKD9QBNTXPhwm0ZzIYPbyiRK2KXLEtTR9XmIbLQLFfVj0OXDYqFuCROWBd9R558nrXskgbEi876SHDbx593R2GHp7ZUs/oNWIWNKVQ6krKNta4tx5FYP9PsJy/8UMF41ZlL60xw2DLflLbJ9LOk5PglpszCSODm/tDREn7tuTUBl8WK8gqj9SOhgmhmqbZ3o2I9+R9wKOX98fhjNlBRzJ8PCdGQt1sFcR6BLjg9wOhQtsRllIW13cL4+knVKopOF16aUtMyT09VasbKOVKQYI8lSJhbLGUP6yG3AN5bGFflsj+vBzPUs64jRd5n0IW8SciO0kJMBAD1qVab6r2AsXFY1V/CKwfVUaMkjkBwyXtPS3Y3zaZBItZn9yYxIn+Tec5W2EODXhI4n0NEps7Qyfeu1SvdSlG1c6nroHGwwlOTaXjlTkIQLie/E/hg6yfLoElYfitqX2MfJXuabcipo3xZFyySjOoR+4pGq7ocL+a/y7odl6Edc2mYbqGpOquKP3agNYmhm+wd6bl8kY+Uwqb4JnUy26PSA03yudzLOUfJ67T/nOJ1kLQuEjI2VeMiGKdlQFwRBDElo6XTXka5Ssz4aOv9e7UM8siqD/BB+rIAEA+78vh/PPYmt3P/J2Wltcr4dE8zMrH9l5arpcmduvjz7/Avlro35mdNndbDwzLPP60LImrXrNRmOfHGk7Ny1s5w5e1Z/Q/3Bhx92f4d95eql8uwzT5YtmzeW2bnZsnr1Kl3c4K+n6UDuRNm5c1e5c2e+nDx1tqxZt6489sST5Zlnnik///nPy1//9V9aRPfLrj17y779+62NS/Uo0ZHDh8uVy5esA7gjZ1nZvmN7OfnlyfLf/uy/lfPnLpQ33nyznDhx3HzcLe+//165fuNquXt3vvz073/qd9VMTuoxJRrLgPM40vz8fHnkkUfLqhUrROdRJl7Sy/ty+Ptu3j1z4eIFPQLFBJ2cWm7+75Xt23fo5cNXr14tn376STn8OY87ccHnXlm3hgswxdq7sszemdUjVtRZn+oVcu95lk5yesc3uIjLMeiZOmQZEUtUneQ6NtTB8/bGXHFPRstJ4td2YFoBFTkWsQ/ps/Dky9jABLXybWmZTFEPsnzqYyBYFbqsB9etYJJXeHwea18wKYulIXKDNcqs/ZDt6eIPmvIxSd1pBZVjCTzmxeHjyAID4U/GrJz6EZpnubTc2Oh3zzmK48hyN48sHxeP7CyC3AgB8mGdFJt9gVLWKrVf7jx2xDq7NPchsTCCyuFPbYlyteJ1zfyOZLROzjBSrgmVro8E4nD5fo82SHVT0w4EWmujZ89k8gCV1NFqTovVp9DIxMS4zVcOJkT3uvieCZ57DEqm+6Ck8VLZNf2TO9WwEX3tOvjotwk4mZEjTt8xgfRDwhfUTMDlKt3L9gkbznc5j6lJorMOu1/Q0dsk2pBuSwpZp2rJ+8Nzp7mmH5DUmEg6gUG3jbWnS9lzT7bQ+FrWIfrFiOKrq6G12ya/uFNb6cj1j+Gh3O5nVLK6UzSrVAIhZWLmw11Kp9MzkOtOlCzbgn2J8rAFnRamDFAZNoWw2SY+oNVZHN5u1GmF3stCxfq+01cBni1JIiayDwLuXvB1nVT7X9LYF3Dqj9+4nvNgiyaJ+ql6Dmqyq5pfWPGTXuZT5cmeEvMo6JaYcykn3wrX2+numnknZA58lGDhxT25hC7yYB/jIroNT67jrNRyPfGD5qPS5uigX2OSHTMEHQH6FjmBdlgGC3jP0zY1UjS3p6KAzYeGicptk8ah5S0g8hDwC2i5PrZlbw8+vOxtQiZz+khbia6uXEWXEzJDn08rG2jLjvAdyettv4e8EajX/vbYKZP8sTy2UiYDW2AsSfbxzYiBi4aWhV4Ua2Ih7xXuxxjBk73w3wG25EJMdcs1SUMfWOY96Qh2p+stt1z0sEdZfh2Zd7TYX6tIQs8M8xFNdjKZT40lOt5T0EhC9LOqLAYpZbtkZNDSKiHKQr9PAewUS9G2nOh4VujsD+B6LN1Ptn1heF+woF9EGeSJrI62wCFffZVax77ySIGs9hKyVvDcUp3IqneQTPzQwsdyrRfJtnJenNA4MxdUdp4f31EPWvBpn+fR0qDpWE552lAmaHuIFNsQk+OijHpKQjwIF3XzhQiv2+DjxwHIWSa+w01b27pywtsps5FyOyVaIOu531BdBcpRN574VsZG2oss5Ehuy/MsW8IesLbqOFJl5wtWkF0Vg2jtVZlvxha5eNTF5uNw284DkhkmWyCVMQJfep/mNr6LQ2XySNiHwLiRhSyfpHVJcLvLDh569BUOvqbXTJdf/d73yrPPPFtefe21wgt4N2/ZWu5b42Zn58upM6fL7dnZcvna1fLeB+/r35LOXTxfduzYUdatmy6bNs6ULVs2l7m5O+WLLz4vTzz5RJmeXq2X4y5fsbJcvHipfPbJ5/or6y3bdugunKeefKp8/vlnevHu1i0b9S9MUytXlhNffln+4i//Sn9f/cknH5Xbt2+qsXPzd6x8R53B7dVvvvmm3jHDnTgHDx2wSTlfjhw5XN7/4AM17vkXvlbOXTivRq9es6ZcuXpVF3DOnD6jO3j+5Y9+rDthaDt/B85dL1xsOvrFF3oumjuCJicmytvvvF1eePHr+kvuTRs3lm1bt5dTJ0+V1157vZw89aXVtypttD44abG/8/ZbZdXKFWXjzAa99I6LSZqocYWk21FH2WsGI0Cjrf4iojGQQLWhFwSaAjXdNQQdA0Fj2qWHnDxix+5VuU0Q37HGpGmSZCIHHNDlZO7JZS4buUOibJMs1QnNFyHLpKVcE0g9ryPDRrCVYaGCoJqbVT+7vifxg2eUEZ7QFP0qsmWWootHdMjVp8EHYlG/7xs9oLzRaXMXHtIceWAr88qtlDKWt9L8c4KHYXLx66oEzIbTvZrzpQU+lNDlM0ZmMbg8evj1qLItaattWy1FzOlfMfAG+NxTwo32A9kIbdYj+6a++4968FJT/RifRNfOiC+LqoqEbCZsVN2xMD5Rh2slL8c6skjCqcq2yJY7o8Lde6zkkrWq9Cz5AYOVsEUsqsPL3FgsDK0eCVntnCTkNCFswdAnbSJPbok2ZkKUnIN3f7u/tyv5JMVOFsuEbHIg2/mIRFmJMXTdYQKKs+ufrFdQ9Z046yV22oQdz9UXyBI/H2tDxu58t0WFaao+oe6k6EfNYtny557hcHDRymPXZWuyGMQjGo8NAj6RV+us7pEaRZO1gqpSV698NMyDDuDkI/yMR42R3H+VUzRK7Fu8XGlanyyXScWIrlUyOWOQwkYrF8nbgZ1MBusIHYLKv8WouslRR8FUMwblAHOh53TTdBcq37sfL7tH1GgItXtcSPKCea94EujRLPVZKptC0pgDeh+W6vSvX5iBLh2L3+V8vvBJHutSCKlfNIeZTLZC+ydsdrmVkCNm0SIxYZWbhBEwiy0E4alPjZYJdAfEBvTqnE05yiRskCgjg67PXfrPtwXeib5vxmDMLfG8ruYBBER0+GNj3ijptswBvI/CklTMn2ULJ/ffpSyEP1J3pySJYwOjqW1NAly4znFGVTGHGY2nZLGVZXhmq6lbUw0UyL1Yy9Abhoro4kmKQU4ZEAE0iU/2J8n7wD5WRTMvvsiK0ajzzyTu2tvnyfX9gg0lX3uIB2GfD1LqIec4n9TVwFmiqOlNPeZfxsOCXH4p+5S2mulRIRyLge2c05znWo72zjrfRmZqpQCxGJ3xMYbH7DbZAWaf651PRoCf7ULHLUZ7pOS6smG1LkFrUvqtCYZR4XUJGsnrrF/4RDeTfkSxnNjTVseTI5/HwPnYkTmDy0dralKHh2x+POgenB4lTQzzQ59Y6s0JxYhFTy1GrY5Hz56BLXi2d5jUF4QjSaP5xFNN9eCrzCdsMx9bvid4RmbbFGXGge1bQnzlYqr9gH2oaIakhYiSx8Qcslz8KAcUm+WpyxIKNwZIOrar5KS0mXWv4UtWVJeIa0vG+wqr9AV8cu9DE+hizW0X80nzHxq5dHIswj7zlDoyZoh8JCFnMpLFT/R96qmsNjT1LKMfNLcV9EZe8UqUthBD1h1ZJuEaOZb+cZBH1wuygfFUbEE7jMb4IcKCMp8RMGbKuSjz2IFXnnv2+fLcc8+XO7dny1NPPVU+P3y0fPjhx2X3nj3l5MlT5eixY/o77NXTq8v6devLpUuX9TfT3ImydZtfjNiyeVPZtHFdOX/utJy+8PwL1vlLy8WLF/SPRZcvX1F+4OChsnHz1jI3P1dOnjmliyQ7dmwvjx44UD77/PPy6mu/0Mt+uVOFiyTr160rb771urXnvpXX6B0ue/bsK5vMxs6dO8uLX3uxHD7yeTly2C/uHDp0sLz0zW+Wl1/+TnnBeDxqxN9X/9qv/7ouIHEHEH+Nzd90E9sN0+EFwG+99Xa5dvVqWT41xZpT1qxdK92bt27qDh/u2PnJX/1Ed8H8/NXXyn/6T/+x7DR7yyf5G/FP3cabb5ZrV67oYs7RL47qwg7vluGC1OTkijI5NamrmdpQNyNbB8kP5lnh8ldKH2xboGJFkplwHfH85Fs6lgOf01a3FCIG5JlAqLltrdh8EQIQB0iryZI92YnJOAZDuuv4yqgNF1/JuFWKrUqr76UxgYnmidZo52TJVaFXG9kG2t3BDrB8RfANVeq3oHsWwpBVQyYGKorKEsvKh6dxUd2Jw/7qQADGS5203fkWzzY16Mum7zhr3BScl3A7FR6L28+UGIkrzKkYshyU0K/s5DiASt5XR9/XgiaIlYNfxAfxZbzjeHnSLITtkfaNQbaza+84nXGkh7CdkKx/qaieKflZBpqqDQ+oz4dyWY/cd6JVppZDh3qTpxxwWRVSukPWFcMASRnxZejsk6l/o2r1LOtvwc2Ki3reJmiZhnVP6beP6C7xMnn8yJJ7lpp5EMeHad5ubzL5pg1d57kdDoyoY8Ry8yF57JDChq87tm9AzAgStxwLjraMGa+RU+TiPCe66OjiSfCpK48kwAo6SBlXqbphQQW12+RSdhw6X4vIZBDdPicgn+5wBG6P/lJWxShY8l8GMW0Swcw20OeUfdvodvjoZG/YnrDXxYiNGJ+OGPARWhiyHTIaF8qyFe1QFLbvUZzho+F1NGK3jLnlJ3h1HoyNC7+RvO7b5BbO6azYF1/Uq61evyyKtAOauFsYQdYtZzvs22Ix1L4oWftsXKyhevzWCIrccvou9V3ywfDxl5bq7m8I991CHky4S2w1VQ4eyzG2ZMkWPd1IORdV90LPNXQvOOtBwErqMIuGSB7zzme7u5OkYqlOPDZO2CzXHIiUczHmBibdrPOz7PMG+HEUL9vM7WDmiPr8dRtsS5mWOUYdzY0ql57kyZHPuiWX8iU8iAZamo92gZYnRB2Sk92mtgzmRw9ERv/0xqwz4YppU7yQZd6Gilmt6PkfYhFWBzoqfGYsbZJIpESW/dgQ/SAIbXQJt9sHcplgWu9ase2Xvl0H/eF08khB931oIDvrIdBo9ZD971jcXo6D7jbRnEJ+fPJ13orUdFJf9R1eZo4qJ44e3wHNm1nX0oXkRuimmD+CaE4bGwlFyHpthdzv+dL1eQT1rhHUCi6mWlv8EX74mSRgRaRcL/XdZJ3/QGVLGWPm0JWaMmZcXiIVUW9tDFPSvRBZ1gOtPEm+THhIb2EU2VO/aR3Pcz/DMM5AtcDlJWT7gp0vKydn6Ffd0dAoLjbvMi3bumXjK/fm58uzzz6tf16ikfyL0c9+9vPy93/397qLhPe+3Lp9q0xOTOo9LefOndWdIjdu3tQOlos1WzdvNL0t5cMP39fFiO07duqdK/zd9qVLl0z/tv56esu2beWpp58q165eKZ999kk5cOBR+WTyrNswo7s9eG8NFy/Ynjx26ECZnb1VLlw4V3bv2m2yS8ovfvFm2bVrjy7C8EJe3gnz5pu/0L9D0Usvf/vl8tI3XtJdNTxyxYuAr167prtPNs5YnBbDiy++qMeQePEw/6p06fJl8Xg3zgsvvFBmNs5InhcPT69ZK/n333tf8S1fPqW/0+bxJd5Ds3fPrrLSaLTpoLXn+eefL2vWrtGVdFYc3tOzZ6+/uBj0h45hqJMpebpTxir0LxKaez0g7zljmWxI9Gc3iUzIJy50P2gXV8eDIcdEkUh6r+jsBM+XuYJ6zMMDbJA+QbJdx1052/VH80ZfVactBNd0pD4UNkYZv+ghSDnFXL5ucFq0NMIhJS2iG4HzXca82MJ3qi2ybX37ufH3g0CXqV5SttOwgpupcsi4nLWa9Uf+XUf0aq5D9WVo+OlvMaRNHfyZDfX1GB9APlreiPkH+wMZqkDZ1NoDOjDOEqKpSh/7BcL6LxY6YDAb6GJL9tKmiJGURQFksY0r4DaiMg5hX/4RtO8YMx0yru4qv6V2Lg1dQQO5fpIhTZ66qoeuxNDpdfIYPIgfkH9sk1F3arf0E2MrEAfbO+xK0BYu1sBpvj1E1GPINi4M5Fi3yM2P6elAP1bLLhmPk0FNA5NU0rggiKrPb8lZNUasJpmPmJpEtD5eWffx68aQevqQBysaPduXMbfwv4KUpFwmnyX7G/nGYUDSjY08UZf/SNhyyUq3hVFpsdMVs1tXvdUnpQ/pfgVIr4bXh8LAXheFlq0/MsUQcQE4JI2fOPBoC8j1LfXbPm4kjea/1Cetply2UAxsi+zT2cSGKKGbboDGMfsV0Eb/6OKEhd4dRFqpayO5pXExVLiMxMYAsntPOymYtivSP0heHkt4XNZC+RrVBVCyjZ64SOXrEgT6xC/WxGilbGMzt/Hui2QCA0BLea+73DhZh7epBaK9ZIuaqm1H7ROXtfjZZigXRe2u42uUmB8dbH70bVbIbqubiYnxALgueZajsgiI04Ti621ofbl22IgsL2463E/WyekPfgjNMnZ9Hci7bEhsAb2cn+hZ03P76VvzQyGxlsA3jvpQ0pJxWStBHAPJiuX6+lDHqehWsCBdxnMLXfFT8VhdFB7zmRg6vU4fGjLBG6RcBzKpHT2afXDZo41LHozisaSFmdMxjeKqvGECGoMo06CuvwnJSVZ3mlLO4ZRFQHIS7NCu5+oDYmFbwrYj6WOSJkiTRBskd9nSHoAUifhqzFp6m6yilEIG+CnrQMZ/OO+RB8j9SdrsyloH+nCfFVnzdcNrmnsdantz/cEfuS10LJUSbe7jljUy39c4ET0uBDE29jEa3S+orUbTfIJgstC8mNYE0cYBe2pLbdMwdUucG9QejHu1g7Ttm32c+TikLWRaeY+FNlDmxoYqB48Yreb6yDaJegfRktTQDaJD6/iOlO+nxsc3v/nC/ZXLl5ft27fpzhL+OWHHrj1l69bt5T/8f/9D+ebL39RFkitXr5Xz5y/onSz8PfZ//i//WRdB1q1dV9ZvWFeW3J0r69etKhcunNWLbnlJLxtj/hZ7+fKV6uDr12+UqRUry0svfbN8efx4eeTRR8oTTz3lL8a943+tzd03P/nrn5RPPvtM/6J04JF95Td/4/t6hGlqYqqcOXOhnPzydJmdv18uX75cjp84UeZm75jqXT0uRQN5B8z/9f/yf9N7Y/74T/5Yf419zPxxp8z3f/3X9U9MO7Zt17tk+Nck3ovDnUBvv/W2Ljr98Pd/WM5fuKAVaPPWLRbP35rdpXrXzokvT+qi0/z83XLn1i3drfPhB++VzZtmyrbt28u/+Tf/pqxZs876aX2Z518oLKDJqRVlwmLiL7O1o7OzJOJMcMjjG24dnmtiQAOaBDY5dJGqVepQV1ZNKC+onvBnETmY9zEBxNBNUjZ8ZrtbCRt0J3Thm0lMxEuWmJ2QJxuqpm2QEaYNHeINYoTX0try+HZXwE2JKusbKpK1TAJ9O97DwziGkP4Y/7pKvbiqwdo00OVgFptcEBjCD3TreIKef3xa2WNunTu/jTP1lDdl13WMa1fHb3npPuagJMKWPkaQiPHIkUk5dhCjXgzYbxnt//yHzXEYIWMGWy0W0G2RO+EW8h0nSkAHYhRMTPEsFNQYeDtMn35YQA8qEYzE/xBIjcVsJ3jEDfD4EvReTOG7s0fiAonhq8Y1EkurHzzZj7Lv+BzQoDot1l0+A5usN36SCGKedfVR9LUd3q7qWyXzk3ea4FMHOvCoj4ljIVSrDlxho6WP1LX07YJKlrN9paYYFJuX4bkcbY9+o2r1brsa9tuYXY6WwPZ+a2No+QnKFkls6yxJh/4wGus1AQQoy1/ILYqhn2adGyLXU/1IIT3WSB+TbIHKKqYd4kBqXBzQUu+uLVxH/YoG+zXB6kYbbo8ror0tCALTuEdXxFyXsOM2E1lu+zH3t/QJfD58NV6ywe/5jta9/ElmYA8bSkEw5EmijyHtrfKUs81VNz3Cc9m6r+rPgxbo4gfkCWrCeQlrk8Vyf8m9MhH7xex1+bec8wH82xEUBaFvYwgU2vHztrRYZjFBkgf7qu/0qeDx/T7FaLp7bwDp19h6oA3hW32Vfci8b0xnW5Pm20L63McWnq8r+PF1Ag14fFzblV1XWwTVk842bhyqvoN6ngi229euvwI6cTL4+FksPlD99pJ7RdsytRM7IYNFN+my5Hosn1Lop6zrcnxM4kKe7ytsIQp0t0XGdjNtVqgvwx5wfRWCbvzw67C426rEs9/Nf7P9umt9hQ1RpMOi8hNyKV8Vw7r2AaY+qj1A6HXzyTIofmHQ4UNY263Ys1GWdf0cbWE8fZsITyIC+pwXQfF+HMwn+ZaW9IYYtnEchkM22HT84+AhdbY9dkqMOXVRVV/SHIv6OlTBOk7ybSe6o8G57Ybe1JOXCeiv6wnAqqIr2D5yXcQvSF0yrQNGlg3s8wm+aDam5LluIoEzzx3UlJsestp+mJ4kjNb5h6+SAZuIRRXkNqsP4omisUzLChBauSYWK+I5pdQnxKC+r/OKWNQfSRgHbKEvS45so7SM7OuZ1cIPHy6dUZbIwLxi8uKiwAN9nnbQWuxYNbFs3/69r7AeXrx8qXz62ed6zIh/Xzp08DEbiFJu37mld6K8/gteqPulHh9aZvVPPvmkXLt6raxYucLklukdKqdPndBdK1xYmZub1x0odCR/dz01uVx3mXCR46c//WlZt36dVm4emVq9ek25Mztn9Qn97TRxfP7553pHzXrT5Z+c3nv33fLuu++XC+cvlFWrp03mMzWAu13YSfKX27xkd2JymV4qfOXKlfKDH/xAF25+8td/rbjYIR09ckTP323ZskUv/H3X7H74wYflySeeLN946Rvl6rWr5c///M/L+++/rxiOHz9h6Xg5e/ZcefrpZ8qePXvLlydOlHffe1ePVj2yf7feHbNv7x7Njb/665+YzXfMl/8r1Jz5uH7jpt4tw8qsX4M0iWylZiXRgNsARDFXmBxIaJS0co2F7wSc7TqqdMmoQc4Vq7NFHjTAhPEpWT9DVDqTLTzKXtJcp4vfeOGt86uD/AdAeiY+rt1Q2gRyw63cEqu0dFX2lbAPV6grjOmmjDtWguKxhL1A1VocOqDCv5XVX5bcqtsVRMQ+lepD9MYT8j7WsuZE5TWlSYCsNtjxcdORL5SCr4jlH4ghG1DwQe7c6JdwzNLrVZ04Ul6kkPd2ZDIZbbDCKiJWHiYOu/xgw+QY7OEWE7iJxWFqisuSDiij3NNV2RZygfdgtjJAsQ7ioBrt7po5BiKrL1R9KLhpDyLzsQij3YEIC+TVudae0BWdhVUXsdYHMUcOFo8jcgNjrmTldjuAvn5Fkj1XQCpPylUPPe9Ur7vswr5lA70mSXqMiswZtPM3vzrGDfNipcAiGEqgIr9dRQUzWbe1HFERTv4yTdld2fqbg4cYxYghMoF1XCeE+GkSUE7dK8qTn/uDjj8AMh6Ly/uvfB6fkHPJoGWvHjpN6pA0tJo5IJFGDKQeueaYZGyuRM5HEtrOWokDUKrQYjkErSKlZ809y33+Wc52BZk0pO1MbpsyMU9oB/KeQKeiuh+AZRtyHclcfZCKAY/M+x1D7s0KiJmsRx1U0Yzi5hpbHteCCJ5nvlTXmhJ6nBBTzjjdHxg1mn48T1tDvSo3AhjicQJd9McJqE/wvg7LLRIT8X0YDLfI0ttPnPo7WPkMmpW8F+FD9rFzepNMT3xL5MxuqjJvqCe1EOr4ez/VxF9Jo58p908trTshomLwdZ3EIz/L6t0kEk4590edlkMRWXSDyi4ruiXcpIz2p6I535OVpdMkV23q2VfhXzz0PJaUlV1o1veuG7ZRcFFLjb/4sB1T+5BXsuNi/pGEnHXQEmOh8UAuoFLUfT5gAxJWOZ42G0bGBrHpBFJjQ6q2WDotdcmdk3LGlnkzJwVyJDXP8BF61F3H5cg6dHKjn3BY/UW9rjsA+uh2vco3NuyjGKNsBb7VHnVt7n2scm543WV83oooIIc9nz9pFzmfq442Xq+1TahyDtl5QMJJ+9F+z9B6klwk6H0vBiPmOufxuLZkwwfAvnKtj85zCnpceIlKh1ivGq85B7Kcfa6xSyQty+hQHzjQvCZXlnaqTLXtfZPAF7qIVrvepryYUcUpSLpLyUpf8mLFzOkfyllPBbUiysDr+PXcow09g5s3vn5cC6pE6SurS9f7Lduk/pUQVI9YsqJLQrlcotckvZcteMzvZVbg3498amjhOV/jdf2rpY9/P8EhJudhB7tECocEHzqbNGJUnOxrxDOEjxbSNYPkyw4dOvTKubPnTG5JOXfufJmdmy/Xrl4vJ06c0ONF7773Ztm0eXO5O3+/TK9dW06dOqX3r7zzzjtl9fS0LqJMTi4rWzbO6G6Rq1ev6CSHCzJcwFm5clXZtWtXmTbZ733vVy1ca6rtfb//gx+UffseKXv27iuXr/C+mjW6S2VmZmPZ/8j+cuXylfLCc8+W27dulnfNF+97uX7tht5xc+H8Rf1D0+rV07oAxC+7XAS5cuWy8c7r76tv37qjx6v4W2su0PAo1S//0i+X3/iN3yhnz5wub77xpjbexPn222/rb63/6i//qvzDP/xD+eD9D/TOnGMnjpejR4+Vq9evlyeeeKL88Pd+v3zjG98o3/zWt8rXX3zRYl1fdu/m/TTr9I9TkxPL9DgVLwY+evRI2b5zR1m5aqUu/tCvDB7/8DSxzCdtDoIPtME6R3WvaWVig1hB77V14Hb6aOuNr5zslpjIVY48Yhl8+LbwDbhxjE7JkbSBsEF+oww06UUYlR3FUMY9EoLmdSRaFdFalckfPrVgBUphlwP5i5HHk/L9XGlMm4BbezCkHsJE5idQZr+125X7vlBjzKp8XbGJ0KP0diTclEt1ZmUogoCWaRySZ+LSsP6pornRckqKdikKiKhbrQoy/toOET3vIG9CmBkjE3Z9ixpY2M6iQEzJ1wTlKtcPAqK1JqPi/RCwosvVBK1edKgxLhS5j+XD4aElo//yoEYZY6DMf2ltab02BcbRQKdnabxEH9YrpmNa4ctpjtzG1flRLfqFA6tLBDoXGpFzUu6UFwaCLtkliVed5GCXXwq5YGINN2LKeI6McrPnB6p13WxTdxBLSl0rJzp69G1rl5r63DfVVnNuteRyaS91PFkfi+ySrCbUlbIujuu3dkBH80rwPB6/ICOGrLtc1aUtSdPHWJ090SMq9askJKNyBiZCH062ZcaAfCSgAyKjE51IlrCnMQi7ZMpRgJTJqn6XqLct4wSdH8oi9JN77JOHqHF68rrTxyHvDnDxZrxjycdpyYltTUqMMQtbIi1MropmyedOxtxf77PsvCynjvNb3tAhdqOwAKQrmSVlzo7JOv9a/11f29MwlL58aR5DfuhHUwAauWc1sYhyePGlZcyrto6/TL5+Jz0EDE14pukfwei+lYo2GVnrlOXIcICvg/zgwZCdEAep6/3kzBB1PcqWUqXjKVnrQhC6Mz0pI8+y6uE/UGn9pKi6fvd6jcABWSJK3gqSbDYJmNXILXVmvKB9RCfsBfm05PFAr+PG0rcJXg626ho/yvHpjydl+ksCyoja7zZmloQgpSZXUSwW5B6Li3SNGSDGMFOjk3UmsMpjEovYGgchoCoES2JXGypnnVyD4/UYSsHb4X2TddeDLorow7aFuNujfUn4CkCjTbjw3O2JHjnIvIU3u+EYwWeftGucKoSttox0+BtCdKQa1lCu0+38Oq3NsdFTa2RbtLbTrmhBtlGyum/BWqQWstp22rfG3feTsuOQkm0cCezlbitBG3CHuJerL5WgNzSIeZeykqKBX/dDycv52OpDcr1BWXXWEGTpN2huR4gcmsxRldnqZ4hOF0Ert+tHglJXlz0thOSNTcFftn///leuXLmqx4zWrVuviyXnz5/Xe2BOnT6pv5h++TvfLY8/+VTZuHGTXvT73nvvli95jMd0rl+/pr+T3rdnVzl58niZnJzQBRjen8IFGw6Y1q5dq7+T5q6TTz79vHzrWy+XX/6lXynTq9eWtes2lL37HtFjSG++9Wb5xS9e110ly6cmy66dpnPsqAVsg2bHybzfhUehLlm83M1z7fqNcunypTI/N2uxLNW7YzbMbChPP/W0XlL84Ucfl4MHD1o6ZO25UH70ox/pH5SI+/Tp0+WD994vjzzySPmf/+f/RbSf/exnZX5+rkwtn9IvF7yYd82aNeXuvfly69Zta9+X5ablmzZtKs88+3R54blnyieffFC+PHGszN65bW372NpbyurVK/X40ve//30NxynzdccONLjTiJciT6+eNmqFTxpDjIpWL8osaLyQA7tQPUG90hhsTRyRxslix+nsz3ynUNOIigEyDCayZHpC1R4QO0LNDYqzUybbkai6PZ4VvcYybETK9TOl2WT6pQqWTq0xx0YttmFw+ysgBrPY0vtIkQch+xO7eVKRyGJLq8i4kxce3ZRqzqO1QdTScn1tYUIuR4LPXSG+wXxQkhE0rEKVBEW23HoXm3hW9g2l0cit7tzxQF42ImnZEqI6BDuA1HVQwq+j3VgvDuRcdnGdZqdiudqpT7WwUAImLuiRoKwE0k6WvxIeJG58bslU74RbsjaCPMnJcRwLeOMSLC0NZmcYTvLwkTzl2ZcB5KBkH3v/UqBMoe0lh+QpmEDqLwSsjbSPI35IkZDxbaSPbR+NfrK6NpB7kgQmVPW6Eif9zlUbFY/qVQbgAzd6TJW67DpkUoZdGvd58gF0UUEx+sUk2iJ24wO2J7yLGToV6cFjQRhqlImdbVl+pCsBLdOW60aePOdY8ja5TE22ENcvwPX57UXsNqUcbaUGScnKokWZnL7CssrWV7qIQ2JsZB9e9eP910/YMokuuRJGm7QAEJWN2BfoA3EAYlAPNSyP22Pjjo/hDPX1prXnOWSxxgJGMpHvx7PQ9lCxd3IWB3OiqvXKLfKX+AeBdjI+y+04Dj/84IZNJZ/QSInnRStHe7OxbTuAx5zzapCgRQLQ6Bafc5U2fg562/lnSatJsNdvItnCkCOmupMCXteFYOk2zNAF4jX1xaAx4YO4LbxMxWzwhZ/0jvdwGPZDAjtRCFS+t8vb52URxdcdB9D1o+o9pjeiIVf1MKXkFFsagoDvllfXFZfLOCIzOeih0ybpUo7YSYF2OwC92pR3+1Chf1LX1dNWvxzJVFq7nX0Lj8zr0Rbp4yTaHoAEX3oScj1/FDxoLLGjsrUxqKlH3o0LQN/VMuu2W8TjyLFMeynpUMxQLfNyBXWX79MXR8q6zYTbUmkkaRnCWtqiH0tjy5pCe9SmzqbThvEnUirn41COdQWI7yJCK+flsNOOwQCdjkx5TLJvdcWRfPIoDqELv+gigN5AbgG1HmPYRuD+oxLIubEwTMt0ujvUQ1az1BiyGTQfkuqDLOOo8Tg/dZMKUjfHUp9Gj1JG4HyRrRzynayDOtJsquAkf5xcy2v58uXFDmptzIFly5dPvcJ7ZFB68qmnytOWHj3waFm7Zm25fPmS7nzZs39PefHr3yhnz5wpl69cKT//+c/Lndu3y/79+8vXvvY1vZNl9vatcvH8+TJ/957eR3PgwCFdDOFiBxc4HnvsifLmm++UX/nVXy+/97u/pztipqaWl6XGW7l8RVm1erX8P/7YofLTn/6t7ih54vHHysTURPn6114su3bu0b8hbZjZpJ31+x98WE6dPlNu3byhCyJTyyfL3r279Y6Xy5cul6tXrtqGfqnFsq08+eSTZfnUirJ69ary7rvvlS+++MLiO6g7c6bsAICLRvyrEv+UdPrUKT3+xMuNiX1mZqZ84+tf1x04vIvmO99+qezYvtV2IHPl5q2rep/M3fnZsnFmfTl08FE97rXK/HCA/KjVecHxkSNflC9PnrL4p/XvUBPxwt8ONhY5yECDZouYIjFxHTm4MX5W1zLKDP6wbmUndhMTYDv5TjGEnzah29kJeLFPQ7ofU4Og+8pq6Dbu0LRUubXZyfaAD6MPHFDNjY43Jvkui02353S1p+5fBGyILlveD2llHELtgcj2KAazWNvlHuQzai28mW0ElD2JZyWidLvIU04dl6m+KDPDVPD8QdABQdjDJCSS7PeRFP11JoWQGZUMGB87wyRW8+E7YiXlUud+9AfFaJtn/Xam/a+KPHABLB+m91pPKje+0c/Eso2Z8mIJK/6Lh6Uw2fVDA+r5fDnyHFShL4LysGOQvkpetkXUvI6U644ieUOuzITV5GX8MDPesf4Gvly2yrSAB2d8dC0UqRIf6YVrN1/tjGurxwAqryN1cPv+y6Px2b5IhrGLsw1LfjEFmu9z8yTC/bpR7yvKHLTkGIgVciZpGTEo8ZGc/9qECHQk3eIQ9IH7rW3rQ3bg28dPDsKP5aoj0yWXyZMSEhJZVkJGSz+gbHk6AQme6sgEnQ/yXva48oCXNuT6CSnjSVrKtmW9XFQy3g4ePeHRCd3SvNSOVaIdak+b1LaWVt/FYhx9TEB+gtyhjYfEGDJGo3PNx7qnH4Mo+1EdxcDhAIqpgc9Rt0Sbqn7myfeEupsYpfuRS18my5XWx2i7HcQ5wcCoYv2mcWbc6vvXPN6AyUePCcN2gpG2mz40p/fjgLKUf/kxF7hWkqwVlJNl+ytkCpnxzeqQfvlkXX0hu05byAR0uXFnkMZDPqKMlpXTNmjLgBq0h01DKP4MWvxMXhU7ZLKtvg1OXpyYsb+SHrkDeuvX9UNG9KhaQou3LbFuYhgdvatDdNbneHRBdOd57olpp7Kt1znmLs+6jozRecQMd7Ygdds77Js9fOviITQEJBsyI6nOwzb1wVy0uT+Gl/JyF7+6GMU/VlWbaX/ItSeZbUp0tGiHg372sSLpVJQ61lM+Er40PoHKa2XFUfmrIMXJR30Qa40xUw+iud+q7TTQ2gRQc+6NQ2fHZHwu1za1ZTC+T1LW+poBNKTcUB9kvfVFqrZ9TBZD6qgvxoj2PfZhmlEahXgLsOXPMK5/lRNT1FKWpZddR8tQQDb3papHbgXxWsh2pOjZTqbT1wIuvedzyPf9LkO9ykZudcYBpstUegttC+DH+DpqmfVz5BP2lm3duukV/nFoxYrlZefOHWXt+nVlavmKcu78ufL54c/L7dk75dKVK7qLhnekfPrJp+W9d94tkxMT5Vd/5VfKt775LV2s+e9//ud6+e2FCxfL/v2PlG9969tmc6X16pJy48btcuTw0fKv/od/XX7rt3+3XLt2Q++GOXf2fLlz53Y5Zfq8c+bUSe6k+Vj/brR3z56yes102bCeO2n2W76x/OQnf11OnjpVptesKU88+URZtWpFuX7tmi4QzcysKzeuXyuvvvoLaxgHWZNlxfKVujvlgw8+lNzlS1f0KFO+NPfY8RPlyJGj5R1rz3vvf+DvqTH6jl27ypatW8vs7Fy5efNG4VGkZ556qvz4x39Qtm7dWFZMTZTbt2+U2zevl7k7N8q1K5fKppkN5eDBR8snH32sx6M2btxQZjZuLJcuXi4X+WenjZt15wx/tc2Q+M/XDLAlDYZPCqvG2NnCCL5xsKINrm+A+pCOKzTwOkv025UiB75SHG6GaKLscxUFaoLiUN1pbkvFHoa0VGFH2GeOjaJDu9FpZT2GAXorvvNdzMtwLdosiOJ3jXAiQ52+Jq8Y56eLaSD7QOB6oFPHZtQPGNtOA3RtGFAlfvq1CyjmSevLzOhRFey19EWBb/WYoNz02SiSJ+5RtrnJzFmi58LDRcpZ0navRaO/GKr3ijj+MBNW6PXd4g1bqC8T8NuUeIDaWKBCP3VjtBAanvsJZ+1EgRH1xUwNgaxSZ5JoFFEklhaj8ennzj3kcSCGh+wMxMJiZ07zBkROH9f125H9nlRylVN3AKiy49WHQup0W1IIFgenlrqARV070sZu+PdlH0lDFrHUUdtUoZ2e+/bbbQNeVOliVlc73CdyomnwfPctEwbP3UaE5UBcH1ClFoQxfXeCTh5sWwZdiv5cNERyRZ48tjnBV9Jq79F7CrqltKX9Gzb0Ia86yKU/0cibhH0djJlUnkAhV0+oLFlOS3RyBK1LHBxFLKavOvFSh4A/W9Ln3karxzzoJWxb7om+N4rkLDdaC7UxZLTfziRPdF+OJnVSrVNKKtvNtJNIyUTlVZmEx4cMtYa/hNnucP1R3XHweez26EdAHw9jXAzDdR64/oTx6CHsaiSU5zHPfTv2hKbtiH8dMQYgx6WXog8BtiiRWMP8QlybYr5I2vVQZVR8ZCBaappAe6hWrbQf+qJYGaGIo4XmArxMaGiuuB101AYr4gMTHPBLtAd49Jflpu8IxQbeppqwMxDpoZvjtNMSxxGJkbHEJrnIlKLXtILgz3rFZBDApliy4euqj73TfYm4x9khxyjmhXhmwj25rY7e5QhYTtHJHT/hfQyN4yTWda/RlTV3H/S/xsI+0GNrbWXahYTnXNTBT25PNL8sx47PD6dnwme3PSO5sGSxZZ0lH0H2vCm3CR/yI3n8WIKh2OqcV3y9tKzbXrkt72csos2ym2eRbKEgGErZbniuk4klcZH/49D59Np4SwzTIvBYQttkEVfd7NYZWPOEty9lfdG1lapILCvEkUyfJ51BvQtEWf3wFS10kubrZPAUOAGOJkzDVy4brtNiDKkDcwFfbbwJRYNdlcOOfLSybZma1ZNEMWRZqpw8g7WgA33tMCqMrEqnUWqAvVYUtLERi7bgQauxME8bWKXTy8zqmUYACZ0UbiAWelofk1DTkueee+I+Fzl4Zwvvd/m//6//K8dc5e//4R90weTNN1/XC3Sfe/6F8vlnh8vGmU3lH372s7Jrx87yox/9C70vhZf+/v3f/W25c/um6dwqTz71ZHn00YN6BIqdDo/u/MYPfqt86+WX9X6W6em15eK5s+XosaP62+rXXn9dF0/ee/9d3fGyfsN6Pf7DHSyrVq0u27ZsLWfOnC1/8zd/W65cuVQ2b95cfud3flPvlOFFwVwEefTR/eX1135ePnj/w7KWC0j3lpbJqZXl4oVL5eatG2XN6tVl5coVuvjEjsVvq1+ix7F4Pw398fnhz8rU1ETZtGlDOXDwYLk7N1fefefd8uGHH5THHjukd9w89vjBctPauW7dOuPf0cuNZ60Njz/2mP6i+/TpsxbX6nLg0EHr3Yly9PipsmxqRfnmy79cZma2lNn5u2Vi6aRWpvy1moqfFlQQTz14s7oR2IjmjpCs2yka06cQ9dTJHHoiN7AVroWsy/n8YmWv+mzQQUcKjJ2MXwHVx3h0d3cMkDvkFt4fGX+7onhbxKNq9MzhOb/6cb3U/aeibV/6A9W++27jTfiGsKLK6EISfNnz2JGF733APBHReVpkmZnS95W6QDbQcHEIktYJq+XMQUCdjeRdCeKXgxl4oehk5R5nhcfZp/HPQA8D92eIAz0VZStTH+kn29dilDKKaAKGlGNGPaI2RN9bve1DwAZXB7CmJLr4te+qZB8yEb5auO/wE2WQedJdL7SNx4XHxdDGHF682MAv6HnsXQw9vQGMl9zs/4TPk4zUpYYyIP142et8xsmCas3R6qbKQjHT2y6PI76ey2iD1K4xpJ7xZNuVoGW9NVPddwUv6aDHa7GpdajC8+BUnFF9V2S74LX8MaJdDHeHTGPAGtrHdp+GVBhpMBpXK0dcUQuxlF9oTFro5MS0W9Hqz4k83sVHjhLRpnHopEI+3+eSdzoNMWwf/+rCvZl+HOH2qoTR7kW86MVBrdvwsUY3Ucc8x7qBdMK+lVOv7bc2tl7Z0kLtT+Q8bdQ68G9ICfjZN7kPeFi0MeEvfyDINsDvH9uMBuMnwaXM3/V1izmRx0z1YD1zP3FNpB/Qzoil1r627mIs3D91QsloFDt7oCAQp+5kE8HjR6bNW9TjKOdnP7So//5V0doZyoPWi/jy7XegJDP1WMp3Y9Ptu55VevYSo20Zbd8IjC1riLn7CsidPv0YNkOutx0cwNvI1/O0w/EyZdgsZE9TBELFuLhzbBJVppmXkRxBE9EWcupgHaWWsl4mHl9vZI/x6STGA51OAhUzpP05sfZUR9fHDF99JXjfOJ157GDd4cd2wI97HnlFuiFWhW1xsy66Lefio92eOWhvFAP6EdQ+kh/Z0C0GN+T+anuAxjjiaAEt50f2ATRa2EKjgGyMDZA0Nk2PMnztL3Xswh1WzTgG9E4UPtloy7omUm7W9Xqhq6K15fD+dvR50DE1VHHzTTsylgGyz2q/aKkylGbWdWgtST/KYOhlVBsfjLxKo+03A/Sdy4zhD2Hb7Tb+FupHbUSCh4w3UP6hSibyjApbPtqjyPePdsBFoweoybUtMqw2PtGjDHKuuF7f/pLnnn/s/mOHHtMLaa9dv1l27NhdLl+9Vj4/fLhMTk2UM2fOlC1bNurvpD/9+DPd5bJiaqp859svl8cee0x87j7hpbe/eON1/TMRAXDLKf/kxN9n/7t/9+/K7/3eD8vps2fLjes3yu7du/X+F/6q+vSZ0+WTjz8tP3/tNd0lwyNEq1av1At49bLg+ft6Nw2X+i5dvFQef+KxsmPblvL+B+9p+n3rW98qm2ZmyonjJ6wNK/SvSv/lP/+3cvbsxbJi1VpdNFq5fFI2Zu/c0ouD+Yemffv5O+5nyt///U/LgYOHyjPPPFneeuvNsmbtaovppG5bxC7/MHX06OHya9/7lXLl6uWyYcOacv3qFb03hlX6Ju3Ztatc4i+0rZN5v87Nm7fKcy88Xw4fPl5Onb1Qfu0Hv1W27thXrt+8Y/bX6106DGpumJhDOllhVAMMoC7K5ABbWvCijHHrX/j5APtOWSXVuTW7MwbD5DURLd21PuLWTHLicjp53qJ9t9uo4NPHl6vlD1h5vjI81tquB4OY6EA0XI/YxfL+C/hKlG1Gz2KnLTrI6vuTzX9m4C9XPosAgspO87j68L5OjOoA6pQZE9imE6yH6UP1SYh5v6R9J3b1kFNdclaNvtWfgzLXLBtnYxyQGenzhcV76Hb+8beFFfSBzdHmaFw+FrBbpRYHBy3YyeTtd+3MdWJmqWu7ZTrYsXUm+41PIg+IK6VCJsIen1zH0Mh+8yZ6OX0K0qmg3M25B66r7nMc9JeBwXObxFD74athvI8hsq1e1lL9VWn99kNto0m5IRaKmb8yhSO+JT4L2Ui6eruJhwhMa0G9hKTwwTYBwgNibe2Ns922Cb6LLGwTznjuqH3qrX3K+RfrgonTD6knlsks0UUJF0yfS2ybobshjJwxxvHtA9HGAEb7Ie0mPbeRfbR6920bgk7a1vrK2IzYHvVnvVLumjzrOjp3jd2e6NbtmRd0UB9NuDf4R+UHtw2a96HHaAiVVlN82k2hb9LRma1tdN+ZHJ3/5kq5H6v4fj+PQ8bF+SDgjzZgo4PZXsxmr43WPGLBDscoerojJaIfsezHL8Yxe9j2ke0kBS9zXKNCB99XZxyeM7aK3WSTxz6wGw7peLltQ5Yz3hatHHzHQ64QDXRxKtTTTh47tsdAsNQHtEPzif7OONK/IVTgRyHm+eIYuw8fozdyXBZVxR4XMMfZEt1kujY2/ZfAnrjIUWr8j5NP9P3FoJpyqzJOW7RGCP+pndCxgGK3/ajVPY5Mi6H615ghb997BAvDHMGOFi+Ifn/53M4YmW06btLxgW/HADLokYvU2OA+oW47FJBc6Kg+JqT2OIm8xaA6QPXdb4u3bajbHfOgZ/xQMQa00bjp1/b4aLgGuowhtluKgUQ8wdectrmb8SXyvIz+ch59IFIPw3a1aI/hKj/z9Deq17apj36MINeVnA8thtLq8yxH3mI0EmwG1XSjGyrkOucafTrajy04Z0O/k0lRo7kfCG5vnJ2MJf2B4YUgqMN+6ICf0OvGjQRdPkWqvPDHxUxnyoAugqI0vOiz5MknH7nPvyjxyNBda+vt2bkyN3+vzNsk4i+ply1bopf5kpYtmSjXr94oK5YvL6tXrSpr164znfmybv16/ZXh5csX9U6V27dumemluiDyjZdeKv/u3/5byfD31GfPni0bN240f8vL3/7d3+kdL8ePf6m/tj5x8ssyMTlRHnv8MaMdLRfOX1Kdd8/wF9t7du8uP/6X/6o88si+8id/9P8pf/d3f6OLLcuXTZQ7d+6U7du3lS9PfKn32ty5c7esWLm2zGyc0UWkmzeul1Mnj5cf/vB3y759+8rnR46UazduliNfHNN7clhZl69YXlasmCqzs7fK7p07yq6duyyuy9bmy7pDZ8mSe9bmVbrFcOvWzbo4Q1v3791bJqyD9+zeo4Ov27dulyXLlpUvjn1Z1q7fXPY/eqhMrVxftu3cU3bu3lvWrduowfDHTnxjxV6BA4gc1JykbNATDHIOMKhlP+hweMl5yY9JzpYy5oRgNMiME1fLP/v88zK9erX6jBct8wiYy6VNqQiKT4YWnvwPQqrUJnWFHto2j/dDDE7X0haoZB94TsRkfsthOr9/fz74DuxL0tk9PKido3F6/zrZdbNcHaSOy1a652nTY4JmKVR8VxFzRnzkIcUmgwoqHcPRxekOBUoeX/SXlWGzs/ELHST0sk1uQ8d+cSBFyjgWQ/ppwQnbw6A7IRy5KENMd3sXZUB7ANgCqZGxpA1RTOT6l+1r+akPleZ0dct0IMaBCwrUoSNDjtBCMCH1j33oS2Q7eVOG5l4QHW9J4yAbqsmvEHEtoGboM1yOhR0MVEJnP9v7laA2fEWggE+vGWpJfRCxuFiNEYhGLhWXS14LP+D1drX2OxgpPCAm+Bhl2Rde79uXXgh2vpsLXYnYhDUgXstMzCWbsTR0bZSe33oNOpGBfZA697ngHmFVsdY+rfOD9V5YVtEJxqjpPiyodn7Iioz319vhierDYvSACbvRX8KQ7xgde48HOqxeWw19+VrmfXXqoVDieEn9Yh9fosviruZWmoHjkSEx9Fb9Decp+ze309L6xwc66QmZ4XbQyLkw9MeAOHL/CdIk29O8eKJ2mr7mg/imY21u41kUpsOBr4dhy+pEWbZ3nL0amcHYap8V2L7yCBK6ehcGkvD0WFLoWV1tQAYfsT+Qe80hp4P07XXaan1uMtB9bI1qC6QUq9nqjjt0UB9tgB76AgoqDudkx2gwHJvxUB9EnEox3kZWXe00UrYJMPdyvvhFGec3IgJyfIH07avt4wOgawVRBjKBqewHEAL0TxQ6vmhWVj38tsi29OwtAsnZN3u0meIjqJshCtWxxteqSakch2IeELtq+GvjHeovBmTb8csS2z7KWBU79iWt7BAZJ7OYuZrbCtnQOsF8Yj1xXtqO1UVt6OyTZ5FFNC8v1PhFU+MNxslVQlFAyEtuOiTCT/Ybc7UF7NZ0hlVRCdjwddNg/eazvoKa+iYbYUC6lap9q97zuLBrFJJ4YUJ6MqWFyxo1LyTLFp/WwRigJrO2kImwB7TvM149LgfjDFadPpye/ZtQX+FzcNFjaEXtyHLkLeCJn41MP02j5ctyb5/zc062xl2u7yXj6xByMh8+WG/TdtrXOAU0DiQrO9u9uJ2II9CoCSEupG3FLrnantSLqjz48bf7Thu4ai/MLNu5a/srrEz8ffWdubly8zYXVO6X5StW2In5lAzeuHGt3LkzW+bn5vVPRzhdsZwX564uc9xdYfo3b/Lo0m07wZ+TYS6igF//9V8vBw8e0In/Rx99WD777NNy9coVyX7+2WfKeXfLsWPHFf32HdvKnj27y+3bt83vTT3CdPXqtfLss8+WX/ver+mCDrY//fxTNYYLILzLhlh5zOnWrRtGX2Lxryw7du7SY0b8HTZyW7du0c57166dZYPZmZ5eY/526E6fK5cvqZNoL/65SMVjSVMTS/V+mFu3rhfez7t02f2yfduWMrN+bbl+/UpZt2a17sTZvAl7q8ot64fbs9aH1icbNs4wRHoHzkrrq1Wrufi1skwtX65B8ZWKkcMxJStrcKA7coBBW2ZMNa4iNSuJ1ZGrollmg2sF9CRdJysX1i5dvqy7nrjINbNhxtrqLyPu+48CkJ0odPlXTIONLTFl8oOd5Fe6g+ltZQUUic5INEXJkZuskmoOb0+uRNhQVcU+0DVWHOgsBPH5ak/mK2D2H8vcOSiKiBe2eF6TfJY9uZzGm22xFTJJkm8rGna7HPoAGROKrarqyROMKhoytkBIfCv41xLL4HtBsXmReUmcVIJv6GQDLu86D0Rnx+QpZuriqPAw0m7L8ZrGJ8p9bkWvr6I8lKeNXZtNhjp32lWaJStKD5Kt96JRR6BBRisBAUqVwr5qjb8uxpDtaEr6ehF6yIWkapmFZJMc4apD9ecY1lu0uim2iHiHetId85wSxqSc9XqqALn15S0EyNZ1fMFYja7+UaI6KjeGFLEFwzLW8B7NoLqUScTl22vi1dyxMq0liW5Jsval9ZKRbMir7FJAB79ULW+ovjRhSpnAXdu2ZjszFsegrA6t+uh4GcUHJdPT9rKv4UiLbYtDLuQfLrVwn96mIW9h0EbXsbFjvTTVjDXITb35BDNPcslUtAW9pIsENhn0slGVQw6eF0wUO22SiMFj6pIoFdSRV7kqSbazO2iH7EBX8gsZFU5X+0PGqX7RJyW7UtgGKf/AxMdyTd4G3v9uzefbKOCGBZPFJy9hbfrUiBS17lnD+dEMQS4C+UUll8M3HtxSAyrBAx4mNaMlnboxGD2KYgvUqTT7dgNaXdsjQe0jdZlHykbRU6EShAiCiIiLjDu/0qaSrX9KUXcXLL0NnEikSYpdroJnqkFcKL4GCzYBc5k6GiXvLY6DvX9EquUBIHvq92uXzI5+8UaGj9GYJ37XlHv2YzJK3h+Z/F0uPg5tkiV0+Bih5090kxjSjJhJApKxuahYXJ6567F5TOOSf5wvuwQUZdPs5Gzh6y5+5GtcCj0rQyADqkZNLxXWuBgsY27Bky78sBHSUVdFeh3faBpdyuSRhO643imdjn18TsDxT0LvuTEZ2YQeLL/Ii19k2mRSkUDmRJWlBPUhlVqbciHbzfZcZDjQLUHr2p00cknBiUQGQqbGV1FJtM+3LcDXZddp/dhyTBrCW+op9KOuOGUoZNyoUEuOxXiJzgYF2iuCpa7xjFwt+3GCourZh+Vt9tQRGyAvfkfHRj3+Tt1ROeDldNnnJfo09VrIa3tjqBL4jmJn2wksu5gGvNbvkhdefOb+3Xt3y7ZtW8vE5KQuvly5drWcPXte75Ih3b59s9y+c6fM3pkvd+fulhVTK8q6NWvLhpkZ2+jf0yS9cf16mZ29XebmTG52TjtDHuPhL6D3P/Jo+frXv1727t1V3nvvvfLzn7+qFwVfu3ZNofz27/xQd8ycOnNajxbxDhrujvnN3/zNsnnz1nL82PFy4cIFNYi/q+aOlL/7+78pb731ljZOPGa0e9fO8tSTT5RjXxwrBw89Zuv+RPnf/+wvyprpteWjjz/UO2V+//d+t/Ao0hdfHCnrZzYUHqVcvnJ1OXP2TDl75pQe4bl3b77Mz8+WuTu3rZ2TZXr1ivK1F58uO3ZY/0ywEZ0vV69cLidPHCsTJr9qxcqyc9t2vVOGizvHjh7XBY71GzaURw4+Vi5cul7m7i4pU6vWl29/91fLtu17rNeXFf4yfNnEpMbNTz/4RcZLtAmGDqwYdKt2E6EbVIdI/OpJOXY8aScnYV65tl2P6N0vXMGXzN272knTJvoBuA6TLOStrA1P6IhkoIxs1kFOtsVg1lg4GltDJGWsxfQTej1txWXxWnFk8lvmPO8rZJPXbgSBNG2RtyDy6fmJWg3d/NqHvmIsZde+NQZkkVkAyOXKnu2SUtUH2iFn/AGNS+RDyL99/aJRH4qHtlnCQkwljyV4adujcB28+8XFgAnUfnQd+R0DxZh+DOOlKiQ6EEr749oEulgGitRG4iKeIUImZT3mvhyXBiBlexkmDrjkhLrWP4sg9EZ+QWrsqT0UUibsubGIo5EH0PzXLehVjrg0Vwfyvn3wsXY3ozJAfce3Ycl/QDrU4VdyD972qETB523oG1qbwOlsc7yObcm0gQRECnW1Jypug1ut6RXXSz9uptpSH9kcVg7dvsgO+8TVw5khZVWSjshW7evJQ/Cw6SPl9lvJ3mNBBkVkNGR6sbR6FEwGVd9vVLh9+zSq3gdxx0IPTum3uS/lY1Cpw4PFKMmfIiFHx/YfOgERvwGswfaLBrvciHQP9aKdg5GWv2Zb1G+Lo7ZBCwPzk0DML48zQQk9z708jAeqTmpVslYEm6i69htozTyxGtFPgj1n/Ic24Y2LGbhOPdAExI2FNt6hNjJDm/JtX8mLhxVrO/0QYIYaUyyoboLtvcs0oiPAZmurRfpMvvtfGClXrRG9jhxElC378OspMshzDMM2ViezogL32/kWD/3Bs2QB35425TjG0hgG+CHT/bOtD1+hlHF1Zc3LwVwHspfJYOsJ8n4Cz9iFjrFzdLGLDMkJOcbo5ByxHrHj+pRRk+HrhHJpmVfsRjS28+KuIMlaTaGnXUO7j18IyIZ4i85GwNtFn4Yf8vBFSBqfgY4AKfle7CPoqSv7yqmP2ks7oG+rjlPvx0Ezsdi+O6F1VXRSK19tyQxxjap3YLx5N5VKljGjXN3a1fj1bYPxO7/jIX3l6Hh/a4uH7dDrZMKMP7bIONW50I2Vlclpi+qhgxWQd2Ml0GjroB0Dt+HzQvU8pqOu/Uf4tXma50UjBhvgDR3FLkFLdgz/jwHaCsMWHh/raITQtF3TJQBd/Wvo7iKSbBw3oy9b8GVJZaCYreptrUbRRUwkW9RjKchVv4X6zT75ECfbCdEbu5BVDztZFouYs2JQbNGuxkKHcVGkvs490cbfUFvbWOPauIf0iDF8cz7qnk3O+F2o3QIZv3tM22sJwTNQtU/b1haiD6A+F5zHMuW8L2KfHmJpouo5fHV3musTp2VG6t0ps3nLxlf4Nedf/PhflO985+XytRe/VpavXK5/HTLRMjc3q7tg2AFhhA7jDpllSyfKjRs3dPsoPP6mmjsuSMjxt9L8+xB/K80jSx99+EE5fuxY+fyzz/UYE9Fw1wsvx+VxIh6hYmfBi36vXbtaduzYWV54/oXyxBNPlmefeVZN2bFzZ9m5Y0c5euyL8pc/+YnkH3/8MaNtK59+9qneZ4OtZ5591mROlJ/97FWaXX7vh79Xfv173ytzs7O6y+ajjz4uXxw9Ws6cO1vOnjmnu2i4kMTfYPMOHC760En35ufK9u2by/UbV8r09Ao9v3zj+lVdfOLOGt5Ps8bkn33mmbJ37x69Q2fXrl3lypWr1ocrbTtibT93Qe/qWTm9puzes69Mr1mnAdF7chgMaxe3Pt/lClGMUN4yq7olrQCR37ODCFh+Sx90X8EcPrC+IttK2OxI8ekXVHhcycZq/q4eOWMnzft9yDmYwY/LsoOn9xSR4sETud8a5v7z05b5UH9gIkswwAuBoBv4hB6PtD7UEYzRUaOMmOdhU/1pZfnwpJZb3WW9b9xO8IPuOwp0PeejvjMpyRtLZVV89WwT+yCoGXpvpRYvcjlMnucs0ZXP8IO/NjmNmCqtJlvY160FaiDGRsiRJWhdtzX8xAjNzPn8qV7UC+nmAQkMbWJLtBQYwEdhTGyRt8AMttoUs6GX8EXO+iTfBsmiQ9mlujx3zPQjB9vMCOnRF87pIX0Dtd2KWQc6IGvrVkZOx56h631Mwg1+vIya21dNX2clv7HLR3XPW147hosBv61ei8VseMT0V7bFQx2HlAML+WqR7eraJJW+3jg7SerCVt28Q8CWiFAiNzpltYRy1EHugkXhURjLtP4jIEc1sVaLTj1WOD+hCj7GxNeiQ+sv4XF4uW1PS0/4CZ5KqjOTObjsy9bxTR40jxUquZ/wZb3TzVz2PXkvkhZHjavKiwTDkrqEssVGL4gM39DxgOWUfS5gCXqbHOI1SbuE2DgoZiPmHHQ97LlvV4iM/bIpUuS9e/1thvsTDzoKyTc97dOb5JIhJxkr5347Urcfb2mRXNt95V8EJ098S8Qv67YgajXZyqmLhPjErj71uk5YsEM/2YeDVuogc0A5ky26csadMrmthSLbtuBCn/9VMXchGAP/jQ4lctqgkyJoSiaqCxbMBEWuOdCmPHnSCYLmtduSPJXI/WSr+lTR2VY032HHL8o4g7Yts2OtyQk73p2c0PHX5OQyO/6aUGx+EUGzNHJoXA7zOvNnQo9oMU4+l7izWWOoH9XgW93KHNNNTkzpR07xrL/IiZU4OD7H/8SE0ZnQCtPHiqL3FyVntQk57zxPZKItgs5W2iWh0xl1aIwHibYPY3GnDvaL6iPFjw1bKJ5Gz3LaDXxOeRm4RF82+ZBEjryrm7+2Lh3b3sm3CWfOMmPV3KbQxe5zRLH2El8b/6xbrbPW8SFrKXjMCyXnC9YsHcXaXGM98HXBZODZQv1vRUy7Cj5IzENvl2wapfZR0FzBt4+dnvcTCuSZhvwhzQ9q2BZ4nCnDELosObrjkvNkm2RF/ycq110odX4jabUwOuOGX1/vaLvlWmI32o0KMYnmF0Ch5zbD+8aPV9yezwW9C6wH5D1WIHskYpJ++GlyHxvjUW8SsuIRG36lJGKFhImJQvSzxaz1KcRbNfm3tMySx+Kykm/Kmbz9pGi3LsBgrE0mYXKSlSPv02EyCTfVwOevE5FJXWNI3mlhnzr++HZ0Ld23gbFLSJbcZBH3POxDtw9aznMf4+DSiexree3ZXPLSt79m7blXtu/errti1q5bq5fx8pfVJ44fl9KN27f0Elh+SVq61Dbwk5aWTeqRJJ9YXJWyaXVvzpJfNOBRnZmZGbWWizJXr16xye0vSlq/dm1Zv25dmV67pty6fdvSXFlqO44V5p93w3AHzfbtO8qePXvLN77+kkWwRI/WbN26tbz62s/Lq6/+vJw+e9p4Xy9PPfFk+fjjj8rtGzfLl8eO6++zeantBx9+WiZtRzS9eo3tdCbKC88/V3bu2F7+8i/+ohw7drTM5YUkG0veW8PGj50Zdwx9+1vfKu+/9245dfJomdnAvzYtLfv37SirVi63UO7qgtWFc+fKcuuHxw4cKLO3Z/39OvN39TgUj1udOn2m3Lc+OnX6QpnZtK3s3Pdo2bBxh+lPWsdbf5nfrdu3l/UzG8s2y3WiZompwKAyXL4S+S80VuCrfg6CD6C0EpQ8+QDLmunIGsplzsaHO3roZ+2wrQ3nrS2bNm0smzdvKbfv3NYO3i07eO8KYPOB9fYZT0qd/wUm41fFQ9lT2ytaScVkulo56DRolg1/5QDdCmQZKweg7/qgL63dOgCzfrA53K54GUnqO2yls3qaYh1rYxkH2cSE8e2Q04kN3GVslFQCrU+rGbE9AEbJ9WxhNMUarMXg2/7wMwjYzWGPzbcjZbwNrqeGSq7Rb3mGrs0PifwlPPUYk3yvgPvj+2CDtK8dQyATTefAbX+RGukHzqLJIYcuvqFiO9c/aYUZ/OZV8YXmI35IlBWjB9bYCFqD/EUgdUHG0o05MkKr6xLA1dxvi2hBHyYzEFsA1X4iQ+/iHGdIE9DaZRtoibEwUnsnhBBxJN3Hz/uNRD39JVymj+FdKsIgLo93KJi+EE95AhrnxUFUmgEhrovcXdXHcNQPcmnf0dURtaIOOJ1i1eBZ1pW7w7XIomMUP3PZqkRN3Vk5F1yfuKhy6NeCWnpI1EOagJvv7Hob009FzokHYdgXsm2fpPs6WW21VpHo6iZP23Vw3AoZ3JTb0/plyFFFNvvDZez4x2j8su1rt8vBr/ts7FhZNLc3xIL0NoUMS4+nafeg57VeOKsHkUxnobkmcEHCMtnOuLzhXnZuV2plWovMytwnLdS+RMrkPCCn5CdXuMiTC0tW18mQ9sf+ZwQ5jwHHTrprxkbE/ZLcHlVtviOe5OS6UuOMWCQA33nJ97H1fTVzKJ0rTuRD1h9jK+W2HUvzyL4Rm+OI+uJjxZYziLYp9wtmtHOZjh3v6xj52tUb8sOhBe8ylC8UmfzoRgI6djE+L6fGKMd4XJBxntHt2JU/1uBHyc1btpQVK1ZEv0Y7tXwQiCGKAaoegYGCEVKE0NTCoAMdBxuDYycJNPA+rf3kp7MNMBU6rV3/ZT22WmnTAs0+Z27m31cD9wOdCrSgW8r9bEJVcRLMkbQD3eeA15WFn9SJcZOzIWy9yZi8GpYtb8T1j2BRlm3sRb3C2yqbtiSWtIxv5BVf9G9a8Iv/KgoUWedqmzxn3Nwi1qH7fRmtnH/6aNuRaHXUHNYvb5bqoI6Vlio/ECbmFzUWB7a9PRXMNeiZrNOUFEWIaqoY8jwhY5Q9tk3RrtpXtqbzgwwf47UeUwJku6VhFdGJo5MwWLGbQw0Z4B8eZI9Ja5dDdQc8qkto2wPQtS0Medu8Mk67914g+ck55G0X2T7eD7ZuxjzUfkMlh/R4pwzlWCLPjSHo60KHdC2P2BLY7tZfxY9vcVgIbiPPJ4xgrLxJomsznygn/N8s3U62J4Gs5LWe4RN+c1FmKP+Nbzxzn8dtZm2n9uiBA2V69SoTuqe7R27euKGLIUtt480dJrzolwH1j3cgk82d4hyTXp+YmNJGn50l74fh7oy1a1bpUaj5+Xm96JdbKLdv31kOPPaY7ij55V/91XL69Ony/vsfllOnTpXHH3uiPP/8C+XAgUPqdB5r+vf//v+tO2nm786Z/aVly6bNZdfO3eWxgwfLf/rT/6SXBi9fvqosX7HKdjxT5fyF8/pr63w5MR3OzocLMnN358ve/fu1kzx//lxZZW3nn6G4g2TVyhVl9s61cvXymTI1ec/s7ykXL52zOPyOmg3r1pWtW7bK5rbNW8vOHTutXffK66+9XqZWLC9Xr14vs3fvlw0zW8uLL71cHj30ZHn73Y+snZfKhg2bytat28pjjz+pt51PLbd+Uh8y3A5yL9eTc/qX/swNpQY6dDTZElZesjQmkchIuOx1i51/vWIl3TCzwcZkbbl0+ZK19U7Zum1bWWXt4ZcT2UfVkBdluhWQAwN8YF+TjIzp5jlw3sMhzHa6LVqb2dYRGL2/Ec24WKGtjF4Xa125ejD1aME/GkO7sVnRUk1goViaumF4oUEhDy7K0D5JSyT0EAy0sWsDHDaT3IWmDVaVXQjdvitirAYMRku2Npr4gtCIAO0kkpYKgZE2PySyj6UX4GJqV8dcw1sIg1AXQdpaWIOQcixaz942+qeJr4XRoGp/FXwyDhAxig5Jlq1O29k2SwmZBGUUSQ3drftOSzwh1wWHx8U6ETuijtai8RVwkaHceAzXi4dBPlZAv0rdXOFtaIu2EW8eYOfBh+blAm5zrCRAQyzrbT8XQJ4QaAwC0pKu26x9HXEb2oOU7FtFaQdkXmaRp2Kpa3z/Cq4Wup4ZXBbUfqE/PK9IHkidqktMGZebYeEH70LH8znZNWwRLLVJHTPXYDpyV8cS6x4zDJJjOL4LIePtgG3yoHOQRJ15MZB0NPrYYh310TCdiAGRtm8EY3mM1j6y4HUyxvO5FH0VyHIluUxF8hsdS60EdqH5Elnc+fotPfo8Yk8oVlihIzTzzqUZl2y9Q1bbg3NsyL8VGh/d4z9GWmjsOEFTX6nCt4nFoDaY7dTX0srk0JRy7bCYct9ErnGTvsVhOY9hw2Y7gKwOsG1fw4cusop0gd9K73Af2Meo2YnjWqJFJ+NTH8iQyzrd7zxxeYeLpHVMuj7HmnOzd4zPxRSOn7mYxI+by3RcyoE6d6e3J3FkXIiXP/0l+L0yd3u2vPbqG0ZbUjbZcSg/aHL3jzHVH/SLHbjLpy4IQdedMnk3zbLmokxsa62d/DC7adOmsmLlStmyhQVg7a5N68DJSktumyxV71EKQvLbHzoE4rWs56MtBzT2MX7YZxvTIYpYao99VMqLMh5Uh9xn0Nfa53ZAPudkf9+dF79sobqWHR972rI5gyx59KGXIg5qfv7U2u8DHY8rfzTIbRPI9YC7LCwq2U2uQrRPRZ33adfbR+4xMJdoL61HWjSTa/eNnPeZkNu2r/azRs825BqlcxTnRJ39m5cfBEy5vdA1r3jJWEF/e1V9gDrO1X9ieMFBfRbiam+KGy2LfsEOklHs63E4F9Xqz+ZHbHdAyiWfsVZuKfXpUUrU28gak97HJsR6TL+3NjukuQbdMTbH4YbU0E0BURaM0W1TLeWFq35P9aHtaqPnj7l5xS9Q9JGrasaueSyx2uf+uJtGWnVklezD9lEq6Fs9lA2uk0/y0EeOdn5U5AWWVCfzvnS/KuvrMSTQywtFiiiDDrS1IS/Hir7SWDam23FMvSWPPb7n/q5de8rBxx8rn3zyid61sn//3nKWv7q+fK28/sYvyoYNG21nMlsm+Ftls8H+j18w2bhzcUMHPnbizqNL5DyaY5t+OcEp/+DEhZQ1a1bpBIpfC1auXKGLGOvXz5TV02vL7Px8+b3f/6F16mTZvn27LupwIeXo0WOyw8t8z507V9544w3dzcHfU69ZO13Wr91QpiaX09ry5fET5ZZe/GvTyWLlIg4v9125crqcP3tW0587RO7enS03b9wsEytWlu/+8i+Vs+fOyg8XJPjXId4Zs33b1rJru7X71uVy/tzx8vRTB8q1q5fKl6eOW3smrI/26eXCE8smy/TKVXoJMheyTp05p0exmKO37szZzm1d2ffIofL0cy+Wi5dvlAsXL5ufNeU7L3+3zGzcZHIMik0qayPPADNimvBQzYhu83IRz9m0WZn13icQDJ8kTCQduFliR8+/J6HCyknMxPru+++Xw0cO6+/MDxw44D5sTO7cvq3+4mJZTmzs8xlelKFvFYTBJygFSp73JpqlWhuPnIzjkDaHaH2A3GlpZbKvbJJoQ8pCcouLYhiP+mARvWEsCXoxf+Fjo4WU7EBSmK43coFCvP5FGQ41F+unRMbSyooSdPgPY8fDXEDO9OHIFhOdcncgRJzOE58PhAVNLcBYAPe1rVlcZ+lD2CTa7KvFUE/QFuwNs4M9l2sPYB4WHKy4to8N84YtADsC7Gn7Cpf+xD6pib2jBxSrpRTxcajyLVzP19m00T/gAaO6Llp9LoaH6ech8mSPxxNwtpgnb2vfR7aL2Bfi5QF3tr0vF/O2heTQH3O4Yjy00XE9/Lr9VrrOj9rHeQLYevNQZFH5SCyGcQeoLjcqO4q+DtsnTgizL0SPMqnXN/Db+hgsjRP/Foxirie+bHoG3zLrHPldxEUbk8rRZMot/NikTwMtrWuzmcv4FoO7NR3L046278aIkAR4OmFH1sr6mHjrG6Q9MJ4H3d/5lvs55DhI5A8J8H3z5m2o1qMuEGLaLvvRRAsfG48PHnHXdcF5tv71YqHcj43qcIxSv4Udzna2tOzZdR0oqdnFYBll4s+7HRzYsyzidWnn0UfU2V/qRKHzZXtU2qhi6iDvpc5nxpm2bWKRU08eaOtEaB2N2Q7Oqv3p8dn2PB7vZ15qbtoxH/OCNskmvWV0bHKMzbEZhrEiS6Y/xUUVk/v//Yf/WK7dmCvffvk75dGDB/UHE4rX+LjlLvAMap473WWBmMx+7q8NOlGRLOIhFft1lvpRQbU+tC3T17m5Di6G2mcs8GWfCKVuG7U56KHPC6ZltX8dPldgmI5tV339Z1/CSZW3LWcRgIZtXyMyvryAk6lCF2XMQIajtjex8SNqtW/cjsccipLZ9m13yx/CfTM/23gVVsREOdvnY4G9kHHBBlZvVtZuHCIWXRyi92xu9NHEaLLqQZNBGrp4cu0yjYugha5B62MLszckjYO/wHo8Rv15m8ZBVOurEOshVcbxfL9oMtnGRqibi4F2ngJkvY+9ryhr5CXn43Wf7VLwEm1dxwf2Gfp6EFLffalkibbUc4u8UIQsyXvaae28GyJtI59lgK/uwuUYZLuqjveBg34gdwKyihhZdES1IrMPXthCpr2w7Bg/Z/KizGgcjGXVwXP16Hpf5aJM2m3LbB/RbdH6TyybmZl+Zf269eV/+jf/U9m8eXM5dfJUmZu/Wy5fuaqLK1evXS+3bt3RVXUujPB8qm4VMmMrVq5Q2r1nt5xdunJBF1zgT6+ZVpPWb1ivv5rm76p5NOruvfmyY+cOXdC5ffuOSSwts3OzepTp1OnTukr/0kvfLI8dPCAff/M3f13efvttvS/m8OeHdfeOv+fmlm7h5PGbU6dOl6PHjpb5OYv78uWybdt2XVzg0ajf/u3fNh/3yskvvzTdaxrQO3dulRs3b2rndfzkiXKI99Ls3CXbPIbEHSPYOX3qRFm1crKsXjVVZtbzz0mT5dFH95dH9++Pd8LYBDSfvIT48OHD5c7snFbK62abl/jO371vMcyWL0+ett5ZZn4eL48//oTuROFFybzjhp30tRvX9d6eW7du6S4W/h581cqVZsNWHpsHDCNjpxRTheQrKSNtK61l3MXDo1WffvJRuXb9mlY4nhVG+ob5+OLIF+oz/nWKv73GEmPFr0v+ywmPVpm0beiBbzCZgJax4aCWuXO6WDS5LFEmZ2OpsilTRlJ5LznP9+bmM2x4chk3YpsHZJok/yEjOQgt8GtJ6rFsZdxCcPCnRvYEJKP+hr8Q8LEAXxaxI7NsPEJO8l5XChnJK0VfUTaGfyqGGwT1epr2bAQ9OvptzPjomxRyg5L+unLKqugyoiUdiOSETsdoMUN6qO1xXvan9JNlkH8KIjcMQ9sHA5YhYlRJyhiDquK4BB+wPpPGyWTygsmEHMhQ0q/QtbMCCgfInZ6Jo6F66jY2vK9cumcbdP6bpcnUWib30ccoJcGJQpu3dh4Ore/xyS9ekhxd0yCpPBoffUEftP1AycWdPtJHnU8H3FpbHNoepjnstqk1ws7baJqThpZVy8wXHdqaLF9Osj13KdomlhXZvnsfwc/kcu7DQdmT+w6pbkMaNIgBzVnVfe5ofpljn2ciSEtQO6F3lEDIik6czk9RYsF6q0pZd3VQT5oScpZ0AJTM0eTxUcaWt0n6mY9JWo+tMJRxe5GbyZbXJVsoDz5rAjQ/SaPNpq1waGv4yvj0cagsslFMwW+3Ridk4LUpoNNGnRx4v+TdGbwL7y/+8i/Le+++Z8dqV8vFCxd1PMLx0bydiN+fv2fHIRZtTF49Dohhiw9b3TEEgEbcNt/UOFqpPMLROorvSCp726FjS3KR/N4jp4UH2U+bgunoTg4rSj8S9LRHF7kFnXL7RzL6CnDpb22j1Edu0+eGcUUzoKccvtGizgF3N+cNsu8lhVtZTvd1CpATD5n7QjTb4GT6iERb/W4VytleYtE4kDp/PiOwxSNHHMtxnGaFstzkDr//QXnr9bfL3aVTZenqaTtm3ap+0jGV6fr8s5yLPjqh8Bh9viHjPpDTODO3Ii5iAGoi4l4dAXSJhIyZJXrR0p9Z8VGzMq697cg7Tf+UJfg8ylRBfM5T3soZxf15kilL3byxpV/MS1rMAbXZYLQoGdIaFD9x9jrHu1ZXX7kqEkosQk+yVmft8mBJLtfJKGOBlzH8kWS+LZNKA687kXI2Bxr96rEHrO69YfFJxYRlwG37NtEK3fqBNgY9uW6DtIGeZAyok/kEcPNWoBolX4oukZoUH/B5gkkfKy/nPEEGuuZQk5LXphx/DGi/SY4xS3kxzBOrEzTjYyhogN5Ie7KTOtlu6bhAXVdd33NPGUm39EK0y7lKsJpY4bUxyFdrF/kBzZOIgrfJ2hLnc+mz6psPY3UXnbQwG5KxDDnl/eTAhvP7/l0v1oQ6RpnQCzltdwwtTXNIZey7jo+n0ax/Uoc+T1BCjoX3KHAbw5Rj47H7dpcP2/8w4RYQa2H1tDwO0s0km6PlOi9safHnj2DyiUDwlq1eNfXKufPn9Owt/0p05OhR3U3Co0XXr9/QhmjtmnW6I+bO7LxyVmR2FLyol0eePvv8s3Ly1ImyenpV2badR3m2630y/Iozs2FD+d6vfU8XPrjgcHv2ttFX6K4MHoniQsCGDTMq866aLZu3ltOnT+kxIB4pmplZX25cv1neevOtQpyzc3cUwwazy992s5ObnJos169dL1evXJW/ffv26m6V8xesXWYfO9evX9XFGF6QxsUPbs/85svfLlst3l27dlsn3VObuEOIjrpx/Zr10VxZObmkrFqxrGzevKFs2bRR+jyPy4Uk3rszZ31CZ662HePq6dV6CTIvSuaCz23j7d33SNnOX3Ov5++xl+pfrebuzKpdHIycO39ej2rpETLrE/R5dIq2MYi+o2RQmUIsfRBZsPnllxZWLK6W8w9Sly5dKJevXLb+uKbHkngki3/G+sUv3iiXL10qBw8eKpu3bNYdReywV8YjXT4ffFIA31lbIjN/UVPftFAt4wkey1BzWGGcrgOOAR7sLlV7qZ8QtWfLylbvy0CLXMmRJyj1CrG1Pdi+0lRZqsQwNm45Sw3jjxERMi76U3baZDCyNjA9HlXT0xgYMg+EpnS1MEJouZ7Ki8P7BVgbzH6aCnO9eoe2HKh2FkHqdXE63Hw68R0H8P62pHanMqBPojgOIT4aEf0SRekjVP0lWj3vfyiLOawI1wJaagPJiNG7QutDdFhBlF5UOg1Vq1Ytxc4qG5ZjGEuRW2FVKqHHegA6WTMdTRK+io0HIg1b5n1AYscZ9Wxng67tDVzLDClW7x+3kanVCb5SkOTTpXKZyHYjXG27lAOJbistCjI9WFUU5V6h7mNJ7tt71klyZNQeypJxyyToXgNJdaSsb8crhxokT87rYPLie006bRk+7dOooB90zNQ4ghF1LREXzSKGTTkY3UlzgLKuH1CONA6u4j56+qLVlDZcos/L5KaIw/OW1yXoDY/dB/I6qTEKMZDrxM0WyqGNJBNK+UiMU9pI1P5MmKwtkc0a+y72Y5cvXS7r128ou3fu1gtdeVyc9wLy4w6Pg5+244tz587ruID3yXGcMX93XnONeccPM3rnGfHghYuAlCI+SDpZixOarhdsgRyxepkUxylGID7lOpBOOS5McDLAC2d5R4oljnFMorOtShg037KtWKAz/6KsumXwrMOd5hHBdLb7lDkZ9tSODw6Q7h5nop70RkZAz0tG99ztu59MsPwE0FhW08UQYqHGfkW6fuyRc8hjV0HLtINtyZowZpZb+sXf/l159633y5LV68rqjZvKnj177FgX36bR+fcEVLckU5TNFz8G6BM0QWWTtBy6kmRciGUv2SJ5aqLB6WhFLhlL+LM8Y8qXltoUUB5dJJl6okiyhXRM1so+b122Tc4zPdoW5FCUTicYtpgnHgFIac9bWc0BSJRFYkZ7chuRiBMtci8aKGRlsbyf5BFnVA3MpTCv/qNMXKxjWn+JERX4kQRoSUcGg1bp+hQfnV/42ITv667iCFASRXYw4nQhTQR08ZVcS/rfS9hskwfjc4cxJ4Wq8Vu9jAs95wXLCs7DVp/nsQKvs6AeDiz3u3dy/XSwhRnCuUHPAK0u+8as2obOJ/PQ+1F10VT0shc7esoBL9Z6i4V4bqPxZ3ktKxuhZd1T7WP6XWMCXdLGQ0clmhh9nnkP0X5S6GcCbb1N2atuHpQSfgAA//RJREFUr/YhZR9HkphjgJ+FeA3CEbK0z9sdrIjV/eBTlVG0blKmo3kcGoeg9JEKzDlk3KeSYrH94+Yt617h0Za9e/bqn5GuXbuuO0W4HfbYsRMKbMuWbaLrJWW3uWAzrxeDcXfLzIaZuEvkdvnud18ujx06WNasXetyc/Nlenp1+c53vlOOHjtWjh4/oTtMLl66pEeFvvtLv1L27d9Xzp+7UO7fvac7Zbhj42c/+1l584039FfX+D18+HM7oLiiXwqmpiZ1F8zK1avUAA5KGDDukuFxIn4J4qLShpn1enTpxo1riom/5uZukZuWuJDzjZdeKs88/5zfpXLrVvn0k0/0CBMXa7773e+Wubnb5aUXXyhrVi8vb77+D2Vqcml5/LEDZWKKl8dNljXTa8qNm7fKmbNndayyZs3asm79OsXlt3377aP81dnc/L1y9uyF8uFHn5Qjh78oX544bhNiably+XJ57fXX7SDpjvXxVvUvF5j4R6m5+Tlrx21tM+vK4cPMsNJf83Nc2LpjVHb+3g/cRXT6zKly+PPPddDD3U38asaL2zbYgdu6dev1d+S80G35Si5qxUrspoX0M6QD0Rpov9oAtu+4HIo1VIa6fSzGq048Jp+8mYIT+RhEABK1gOknLkhR98Suxg+g0o5vBJxXfVSYFQ9LNkXoMJTvamPswFR/D1idX9w0tiUKL6rwevqZt8g4xwDdri3/hyIdDALp/FZ67b/RoHzXsDjGSfgV+BZjpJp+fRDygNvR18ITB4ZegMCCbYIf9Hd3xthCufG68VYVXeOoKgORk1VZyZtcP5YFIPkoG5piA6gtJ+vhy5LHTWxGa/ieHg6djQGqBXi+nrowcFpNCmEsct0FGXcvdUazT8jrRbraVg44GDfb/rIRDnm1XLnEBhgh2PAjP0hG7+WW/IKMl22hbb6bs7L5d2mqQbe4iLuuE5lD93JtaWDQN8PUcZGzegv4naWQ12EFJBPXdiQs9GQDjeseWDd1QoMNE/LrA+zPnE8+TH4iax/lFrfc2eKfmhaATtjx1SSjxsUAEjVis7I0HIqzSULkyQPKm9TpiAusHOF5qBnrkrJ7996ybes2/SjEj2E7+ZdKSxxT8AJ/jk34MwMuxnChhh+3uHP42Bdf6K6aCxcu6ocb3Y3BjzzRFV73OzU4vvCdPXFFPbY7PmtyHnCqagWJQkAOe87XPI4cHb2vgVL3Cz2g3UZPPesHdJzr66NK8CmYH/qqm3NGxwJbW+nzo5Mk/SDY3/tg/CYBLcMP0tn//YSul4Fy/OJH/l1GX0vZbulgz5rJcaH3jdt3bwhlnFCDZkl9YUXay6O5E5aOf/ZZOX7iVNmwY3fZtmdP2bVrh42b96Fs4q+zEZkleLKuPnF4T3kptUDG7g2wOKzf8i4ftdXE/UKLa6QeSFr6VS1o9IVgDep0Q87nlgukCQFfJo+utpNGEjtkagz+ARrjaBsv4EZXCSbz7z53kdMPtElUtRF9xSh5pzuYK5xz1HHrzZEUNdMZwz8G1Wf68fb1Y3E5304avc8SUtvlaK+IKqeeEh/1O35YeI5ZX7hqEOzTtA3ZrMNOlpV9SEy6nSPIU4yxJyyn+T7OSlZ2n5KLPMvE6WWPBaRt1/Wy+kTB4EckAdvIuJz3Q/qGpOSiA1R/CfexkDy2mnVlASSfPvJYW9nxei6yEA+689I2iFCFvo+K+kO18U2Bvsm7bEBnS0tgdXxELfujxUK+xmHQu1pW9eSO2sPvw/rxaH1OUE61vj6+kCEfYzdIbXvRJ+k8nRR0RDAtiohVpzv3HmDZr33vu6+c/PKkLpKcOX9ejxhdu3rddtwXNEj8cxFrzu07d2yD5YPGCT13qnCHCRdALl++ZINXTHe68F6ZC+fO646V2zdv6S+veRTo/Q8+1AUHdvBXrl4rU8tXyM6JY1+WUydPagLctoOGY8eP6xEbLsDwuM2XdvCwwmS5OLNrxw69XPfy1Su6MHRn9o7Zu6uLLDSa5unZL5vgPLZDpzHXr9+4rl+L+AepqYnJcvDgwbJuw/py+uxZXfxAj4OVqclJi/l2ee7ZZ8q//PGPytrVU2XJvTtly+b1FsOkteWKLuzctf64dOlKOXvmvO6UmZu7X1atXGW25stN/l57zg5szA/vyrl85ZrFsbRcNHn+Dnvd2vXl3XfeLZ989El5//33FRsvV3viySfs4Oh8uXXzhu5S4i6X9evX+wBbgMRoTbP+9YsxpHv4u3GtXL50QX9Pzrtwzpw5rZf28t4dDsJ4LGq9jQUvMF63foMeneJxMtrKCuebZJ9UOcmcMkDwXI6Cqh0d2H7P+t9lBMtaS3UC+uTt+6n+R0DDDamfeZWPmAJwkcncD4Ao+4aGvuEglAuJK6wvwlygxiFdfV3Ad9hiqC40/MwEbAzb03fUx0Ks1j6grrgsmXm1s0ltjB3dqqJbGah96MqY2+gNhUFjE7TU++dBE4OXIn+wD2/Zg+XGSwwaOE4q+8piq4l6+q7w216dB4Z9BJnEzJUd+/i6Yetc6NieWD5t4RlojKIDHf3FxyANPjxGrcVckR+3l3VIxCBaj95PDxvHWBtGk3b6kb0qq8JDoQq61YUhV5ZkPvwBL9t4aZ1x2oOQNtqLOwkf/1G4vBSVZx8Dj4BZB59vyjpfFKq2YDvuJ0vUgx1IH3lRP+ucDEPLlPRQiqzSu6QOqwebOsjViQ0KVUcVpYqq008aBJbWftdoeXgc03vGygslCfVzkx4KA52FUr8lHjG7FeWi1HKb1IY2ATKdBETdjg+sZoWazGVTx5blXqz2bcExGj+8WJTG9jkEjZwfZdjfc/fthpkZ/cvjjp07yy5LO3bstGO49XrEiTuHuYvmxPET5ciRw3YMdrScOHGiXLFjFx4x5x18+svkZfXRG/YnHkMds+wr9rGWwdU6RO4/HJHDdx4F8WWAOWQFyPo4YKFD7hdP0psnzQFL6j/Y6Ou9Ea6jkworqPvNByK62KQYPV7iaC9SaFggq9YVHDlmDXIcWw4t0DG97GtkVHRbzdhbTG27PCYVVVaupUvwotIJSx+8+VY5f/FyWT6zsWzatbNs37ZFF2zygr90zK9syzQxKAr57m+nvK8yoiEydvg6cbYydrIPu/aTI9e1zco5zxuabFndyc5PHSt1dMGFZVewMr79m0TEvAwt+xCKHzmKipDKeKFf/EKF9YPolM22FdHRtPVonMfFHXQg0yZbtyTL/DM+/ZLb2MXQG9Mot0h+ImusU17zlPXsp4isA3Tvh6S3cTkNFnqSUezKKi+2I0j3WkU/8TFiHSd0XBakfMcH+IjUGmyKBq8hUmOvGCEhF9sWHzn6JHW9THJ+VYad9ruYArX0VYGdKAqaGVEWV35qFBW0gXg8DnQYF7F6cXqupcqjcDrz0uWxU+cJoD5M4zAu0jb+NEndEx9yY8C0lBe8HwbjJNu4HV4P8w4rIDcutd3U0YxYy2nHy9kX8PJCXfJa0FLJcCykdT/34RXVltsDJurlaCzlkfRbv/ur9y9dvKKLE+y4cXb+/EVdhFm1ajVq2jlzhwt3WXznOy/rlti1a9eW48eOl3fefac8+sgjZeOm9eW9998pk8uWlDXT0+X5514on378iS6u8C8/XIg5f/FSuTM3Z47ZuC8tvDwY/n1LXKC5M3dX71nhX5HURGsU77KZmlpR1qyeLpMWAxeJrtoJNTvRu/fny4TR+JtArgjcnZvXZOR2Pi7Y+IGAHYBym+yyyXLj2vWyYf163d3Dvx7t3LenrNuwweJZWg4ceLR8/vnh8sbrb5TnnnumbNuysRz97IPy5KHdZWLJbJm9c6PcvMmJvNldNlWmVqzUo1GrVq62WJbpRcLcdWPB6J+fllt77t0t1nc3y4GDT5STp7kAVMrN67fKP/zDP1ifHSgztkPlDiAetdqybav+8ptng7ko88zzz5fNW7YW/l575XIuoiwvd2etvdYO7qyZvXOrnDl9qpw8edz6Z0IvJn7jjV/ozp1du3ZZLDfKUpOdmJwqBw89rruduGV49eo16mt+EeNgjjuTeP8Nk4G+s5mU88VhFXg+CTn4X6I7oDRhmwMZn3+uydhysIWMr/TOw07CaXnVm3oWLFUxCbLBanVb+MSHV/kWmaq6EKEYmAcGy2kjd2Rxl9L+ffusP1Yaw3awZl8+bCetHtBXQcoe5e7CRnWldoR17ZTxkWzdImy0hTZ6DwXTxy4X4xSUJR3oUJLZiFuU3LA39BD0E0yvZ3d43WOjbS1oRdv+r4SBeNd+yxbqC1SGXlrRnB6gVyaFoGxYsf9PCo6hWxdpD0wrXFaWI9GXZGHXBLSudAh+ByrVYe6YZMnGDrBkG+clwIvK6OnQs0zyGEY/xRrkgXU9CYLmVihw0Azwzxwih9eaCjXZ93lktJgL3fwxDOeHREM+MZQZi2rSm9WYkLYa4v2puSyZRukB8B70dnY6g7C8alKyrYqh6Zcg6qBUJSdRHs5fj818WtudR+ydJWHci+/099UmhyQcvXA01NRmaMbp5kPARlJ53h4u314y5AleRdZ051YgY1H/RqydllV9nkSlgURNMLcLCZkz+9BzWzvoAoPx2xW3g5R9nQ6//ktu42XUmJDt6Po76glqo5r1JYdAXgZ6DwNUiHk4rh2SPAigjZmkdlrq2hAYaRtY2viyYvYQdwH4S2wXsGPf3BbAZ//Mr3RGFN//oMFfBsvdutevXyv8MQM/zl234wge5WZcUeFHDN4jyKPrPHbO8RjHiTw2xfaI4wqgyJrx1kmH+SO87sKOGEYwPd+WGcWq6hOrWaS2nsCj7NuvXCPz+JDAJS+yH09k32nJ9taItF7ipud9wgspc7vJsYq/oye3z1IWU0qC+taS+2MPGbLoieV1bQflQyxvA3Xx0TcW8lajTdij+djzOaVoXcBLWnDRZem9ubLCtkv/2//r35cvTpwqa/c+Wh7/+tfKS19/oUxZvzJG3cm0zQvl9snY4DuigPF474rikJjLtu0xSxLleNHbb2OBPBc1TIzxGIsxZFOTH7+gC4GvE7t9iGyKJWQ/ZR0e/Zr1yjG6FWXX7GkomBdUobtjtycadUokWzrReW7FgR7zRfq2DSG3zuRPRfihubvjyz7EuRCSp+VAbpyev1srRSs/jz9oj8aChioAFl6UvagzpdAWXRTK9nF2yPk4A5bok3IepGi+HDtlYGRfBUtdCj91FGdLQY+M4/PYz8qW8XUcbfALun208QhWTCk36TbclvuFFlVvpmB9ZsfU3gdOVIwpOALoC/Eq2tg039o1A/uWeT9YHr5Es3XQ28Z42/y0tnf8yGucWqo8Gi90bwfy2SbOxRbW6aPTNTHuYGzbBM+3pchAYZFxKhuRBz6LF4fPaEfqpa1+PWlBV7X67CN72yAbzXhrWYGt9AP67Wijs/W/3U+0gBy0bh1lf2e5v3DcmSzxxWtjhpEs27Jj8ys8bsSvJfNmZNZOuLds3VZ4xwu/sPDiW07eb928pbtj9u7dUy5dvKTnlj/59FNdrOGRn2vXrugluFu2btZKhjxp3nb0vAOGl97qOeZl3KHhFwKmuUDAxY2lE9qwWZS6IJEhcsGGSTph8oATU17eywYVIexRvmsbRqY7G2kexaLJ+OauFtq1bfu28tI3Xirnzp7TM9W8v+Xy1av0evngww/LRx9/rDtHrl69Uj777JNy7txppbOnT5RVy7l4dNN8zJbbZmv5itXl0QOHyuTE8rJ1Ky8sntTFpduz/MX2PV104kLP5i1b7IBlRdmzd3+Znp4ux0+cLF+e+FL+2ZDzKNGe3bt1EYbHpxigkydPlv/9z/5Mf7nNXS3cdcMFpRXL+ZenCd0Bc+niBYvtbLlj7bty9ZImy5rp1Xps6eTJE7oLhjuSuINp7br16h/+fpt3y3Axh/frcGDlk2yJHvmiO0kcLNmqRrc4fP5YvHPaSPAsOL+c/eQnP9EdPlusjegAdDSJzZAmd6yFKmeOE8pRryuYO0w+gJf13FCNS/BsaeUxMDJ2/Da0iMtKF86fL7zTaNPmGb0fyNV9Ze0iGGPSbVU5rNUNLx9kvH2+aNswxmDAf+d0lUwYYgdXDx5EpWSpLaddpyHW9iNwGiWTtZyTxNSizkzQI3dNEivtdMIPB++JPtxU2FsAcNukLTmmmqQLUhZfl0zQx8ATED3KCZrUJpAHv16vnvOOKi+HsFnMElKUMwan+PqTddpLsRt/LbQMWtqjjDCZZpQofpgCxz6hN4R49hEQCTG3aJ/wzUVq3jvBY595wKNVQoXIAfKh44h6jxYwO6NRjZEbotFboFmCDtiNL5lmPEip5790QmMcnIZ1bRNiRwjUf2MSY+XabkZl6GwHjZA5TMkiMAS2lIeutlV9hIRyEmOQI5epSlWwzruUlcOP2ucETz2MsWrx4I9jCIlHnmXVjaljjJgUyU8dJX2izDoYyeUhus86br4u1BS6Y5JsWOLCguJBlwI+TGDBJGFTVD95PhaSdfg8apPHrV/9m48QbUJHembEy0Y3mwt4c35AFtCLMnqy00X0cKC9PZWmzP6nOxlCrkGvbgEQW6a8UMNxU0bENoK7pTdv2lz4V859+/bb8c4jZffuXba/tGMavbPmTjl75lw5fPiIHsc+dux4OXP6rO1XL+qOZu7OpZ90SGfHDTpeU+Otx3Wi5f65y9kPXOlTjvX8GEN9bDxkNBcybjUFoxazLSYnlpVJO6jlcexJO06CrXWGO2VMnxESjdxsatsnXZsPMXf9hyNKyATPcp9fIttXAoLo6lNL5CqrpiUXBNS3cRyrW9SNRp3rVehy7Mt7FfGmvsGDNU4v6bWPH69Uvy7BgmPc+2X1qpXl5Llz5ZYdc06vWVt27NiuH+Von2KPCZeP7oBoDUzPsy6ET0ua5z0eNaNHW9V2+ljj5jz9Q6j5Uj8PksZLeU1qFy4so/lQWxBDsA34JHO/oqQCdGB19+ckT8FEJx7r8ngsMT8UF3OOcbKyTj5tRGwe8d5I5hTH0ozTypWryrT1Oa9i4F9hOefhHZK84uHNt96Sw82bNulO/M7vA6AY6U+2cakjYj/5fCNXI70c7aBcc99GpS0knO5wG7XsEqGLbfWTvkaljgyVLDjJawhG6vTQdFaX5XilYwO2qcHxdS9OVBW7n8NFU63sKfVZUmYd1VyXhtPdky8BKsjkHaGua75lGz/+Yz1y6MkH36izLrqwJ5EHGNnHMZZxDCh7BG8gqromejlrbCuUN3x1qVTDDqWw6XWnJSClnCPGVXktZ2qGVEhd395Wn7gJjcg9qS3B88WDkecxmQiqrZOyX0jaPkvGafjzdaXCw/TtTxdz+FliG2Lt1qwGq011TL2teQ6bSFuZd/shq3uKeSmebzeItE3MZ3wjZ9NMZcC2JmWYg57w5TLQl63dtOGVG7dulVk78b5oB+5bNm8uv//DH+rk/eLFi2Xvnn26aMCLdLkYcP7ceZ3g05CjXxwtvJyXwGbnZ628rMzMbChnz54tZ20nPW8nvgzG5UvciTMvlzRu6bIJ+k4Xe+Zsx0LZmFpJmdQTk5O6gqTbZU0+J+6yZVNlzZo1+nWGizcaaEvzc3P6heeWbST59yF8rFu3rmzbtq08cuBR24mtsh3i/fLFkSM6QeFAgYs33375Zd3Oe+zYMT1i9fTTT5cf/fj3y/e//2vlG19/sVy9fK4cO3rYtt1z+uWIiyRzZme3HazwXDJ3Dl28crV8/PEn5ToXgW7fLjt27SpTK1aUYydOWTvsJMj80Fdr16wvx46fKHduz+qxpMuXr8jvnr179egUL9y9cPGC7kLiItnpM2d1wWDHjh26iMIjWlxooQ1//3d/r4HeuGmj9eus+pnHlj799DPrmylNXh7Rmba+ov9Wr5kut27dLFevXCnnL5xX304t94sx/BU2tjkY48KYJpgtSPQzPc/dPPM2fuyg6OdfvPGLsnFmoy52aUKbIS4a8bharEIaT9nxYgdomftJxz8fMu5hyghUMp95Szex027xunnm8S0Et+cw69FOX2Gh+EFNopFt9BI5r/OAOoFsx7N5RrkVkY9FYzU6Gx6D67Lh4cApaJbQzJjaHUYPSSb/CgmfbcK/XAWvxbh+EWiC8YZpBH1zAlI92YGNoZ2st7ExN/py6EVx0IZEyvvmOC612dzQQQG8yDu7YcfrtYye+i3k/A6Dr5ocuY1kzmsHwPoK+mJfHWbrn6Ke6PoC9Pp1fB87sh8ZI7dR10HYw8gWjtR1s+x1L0feLZp8HLBDtpAQ/EiOYfv6el6rMlVvAfuBvlWT7eJKaFb20LY1eVU+ETLYsymEVbfsgO5zNmSUtwnawslGz3MlM8g0DXu4IR9JEW0eeI5LtEhrlLbLIvSAheE2CSguckviujGHil4fp9vC7bQfND1v4WaqLfSG4EQSf5k62PYhLeokv+UFZI8v8YRt+sXr1vsce3HMNWEHuFbm2gl3vXCiic0p209yXLLRjg/37d9fDh56TP8kuXvPXn/JrJ2o8o+PZ8+dK++9/76lD/UuwC+OHLVjmjOFf4nCDncX+7aVA1u/E+aeHQdycWb+7qwdD95RN+ikX9s9v3jkd+Bw3GZxG58fij4yH+fOnLHjvzt2iOaPc09Y7CvtOGXajqd4j94Ki4sf9ZhfutBzb172dXBs5vlBUF3HftZ8ctEIevanlpK3ZAzNUyuTd3TxIlfszDnLrb38kHfJjqOPHv6ifPD+B+qPk6e4U/eq+qL7owUzZqqe096ok7rxMntcfNq0aXM5ceKkHpPftG2rLqBx1/Wk2dPxAgldNygwxgpSeydD7FM0B5A2n9TyJbkoZw6g6gTX8u5kIuiYlWwg5xjJ42gCMXT2UQToUyYMxRPk4BO6oH7FN7qooXC3GxMussiC5g7riu+JOflePsEPm/4DJ3eKT9vx37p102XDhnXWd2vL5o2Wb9hQZuzYfM3aNRobfgTljuozp0+WDz94r7z55tv6s5LXf/F6eee9d8t7lpjjyPF431o73lb/MgkWSuqLSLQhEvUs15QX1L19MoEoiPHp6siYfPYZfa4LHPnhxDVGLJP4kql0whvKjSQTyu0M/jS3EohkFuVxID7iUqMMbHO0PcD3iF4lqC8aPtreVp9rLdQytmsmT7jkHq/JG91/wK/Ik/6hHdC47JB93SHs9zDOWKC3XkQ/uKd+GxMjtg1OGyPcYKjXG68Ott604UgnthUdQqYxR6+n3rj4EsNDWFQymaLTGyzU1iFVNM1j5q4HIhlMitdPLYjdSR7Jw5Q9jbE1pk7ybXvGlgk+N5A0F5MaLHn0yUdsX2UbZJuQly5dspPtmfL8Cy/oPS9nz50vu3ftLhcvXC6854WLMRhjB4lB5Ll7Rn+7vITbW21lnb8jmemV07ZdvKsX/nJFmceF8lGZPOHhESkuyuj9KLYh5d+a2Elxy6zuSuGCDxtYa5TeG2M6XLCxNbDM3b1bZm0nThvnZ+clN7HUeAZ2xjxexd9wHzhwoPz5n/+5/ilJF3rMN3fcrFo9XV548cVyz/rs3Xff1TtZHtm3t/w//+3/o+zdvdNob5VfvPrTcvHsibJj2+ayauXycunCxXL2/EWzMamDk1/6pV8u662//ut//a/l+s0b5Zd+5VfKho0zerEed+P8xX//ie5+2bhpS3n00UPl6LEvy8kTXxb+Ypz2cNV9ZuOm8uWpk7rowQUifj3igs/O3bvLIwcOll27dpZ9duCzjn/AujNrO4gz5fXXfqYr+bzIeP6uHZx88H45+sUXutDChZSJqcmydt066zYucE2Ub3/nl6wH2dj5o0frbMfDY1DnzpzTu3E4qNq+Y6d1pU0QbcR8opAzN7jTifnBo2S3bt4sR48eVaxcXGKuzdpYcZHjnB2Q8U9SXAjjziN4jDXTME/8O9tmj0nBZOUjGpM3yrmhRd4pD0ad3pRMS76w4RsX5gjzmAtfGzdtsnFapTb5Rio3VJl7DENk/B2PzEgZOwdEFTWicZAk7U+bTjGkntX1tQOLxpZ+5cG/xY3fFl1ctpGvvGyT89ih0rcJLh8Mke1RnjbHoMY8ivTfk1lYXM1u25N6bSzqf/t6SLbgO4jPW4usCkLKaD5Z2XMIYoqnSuikKncVAdWTqIJF1LmlEDZVhef1zo/psGNK/yKK7ghNgRLtZXThaLzYuLuhh4fN+1EVepFlgJgsk1gIEyPw6gI+aVu1ElhAtkHnp6effen6LP2fOTw2R0gHQfLa0xuw1dApexvoVR+LUYSCQaJxIsPBGgXXiLECluvXswRKkmPhY+02SQ/GXf1C2KJudwBWOKkgqafUKDgh17RJJeMTaxOhgfZ7PHlg38q0/dKNOR9tw/qWulsfTQyZlHfgOw/gYj0YE4tHMApRTThtknM80Fkco6bY0wd505YEP/Akz08iRg2hNVbXYkC6s0/ewvqjt08Lgb6k2WA+GaBjUf2S/tLBAv5BG5u2+w0UI64tFknbggsY+HF1xt+3I5gZbSd3jzCu7gvQT9Sy/eT3NFfdRsZVwXjbfLbjMY5h4PMuO+4e5ocg/gWKH6Du3Lqtu4Rv37lFIFrPuMN6DXdj2/ESd+dMr1mt4z/e+6fHifghAf92THTvHj/qEUUpk8t4ZH1pefutt8obr79ebly7Ehx4E/oRau3aaR3LYpuXH/OnFPyoxJ8bTNhx0hKTW2L7/lk7dtQ23hJzLvffddw8975Wz6pOv+ZYcvygCwXIKS3RD2CffPKpfsT0Y9nldoxpx07HT1i7p/UjJT8aPvXs02WnHeOtsbbzCANjwjj7X1u7J+xR5PGlFXZctX71mvLH/9sf2XHZ3bJ567aye99+s7HbndMOmwOMGTp5N5SPG8noxKwjCnL8xF1FJuM+HWqv1b2NnMTGSQRCkTNfWK1Qy8cTpedF79MQT2hbEQSXpYwjy2I7nCQdx1CxsmY539DxY9JJjTn7Ry4ocjzHRRht74wmMxYAP+JynsGd9vqn1qvXys3bN/Wo3vXr/CvZZaNdt3nLXeHchW/nI9zFb7aZS9jmtQTMU3505RxjlY3jipWr9GO1OdPrB3RcRdz4pUDjFwIxKkLEuEjY3weoX1PfMvoy4batYDLatuHXKnn4yTzW9s9rxlnmcilreajXutjE4bbQk04DeBpTK6e+5kesLx6HZY1a14YGOaeWTPi2Q/1g9aW5nzFUPZ//HpEjvFjdKUMfqmM/4vF6yrCNdEART+LMfyxWu4m2PR3CdiJjiq/6joucI7FlLp9R7jmweWt09PIxJvWVZEOhQdpoH3nKdmfeR73RoQLdoZ4fo7Si6DEvOznxUiBoWjroA7b15OoPiIOY0lYb00K0seOQx0SGlGdbmjaGSJnWVt9fMsbrj/MHMOEX9X2sYFFGJu36D0g5L+uYVhmr7T2w+75OtuOflTixf/HFF9WRH37wYZme5tEmLrQsKevWrtVjH/O2Q+GuDd7/wvtieGHcunVryuUrF8rFC+dsIzlZNm7cpFs5kbt2nX9uumMh2YaTuy/MOSviXTsp57EbrsBT59ZB/mL7CzvpZ6fGbYL0z4RtrNDXzs9k7tvGZu4uv7zEhsxk2AjpOqvx1q9bpwtB2ObxqEu2weUq9qTJcgFJL8s1+RWrVtrgLdEFBn5BOXb0i/IbP/he2bVju7Xzlp28nyhbZtaVZUvt4MU6a3o1d5zc0cab99ocPHSw/OEf/mH567/+ifXk0vKtl7+tFxWzgWIH9l/+438pR744ahv862XN2pmybGpS+tztc/nCZT0qxvOpFy5e1AWrf/2v/3X5+NNP9U9V1J965hnb0G8vB61P9u/dZ21ZoR3QsS+OaCeye9eu8uZbb+iijGwa7eaNG2XW+oZ/XpjZyJ0087r4dPnKVd2l478CTJQrF/lrzHlddFu5yg6G7ACJndDq6TVlqfURkwtb9CcHU7xziPaTX7GDrE2bN5VNNsbs1K7oDqtN5bPPPi9nzpwpzz73nC7WMePqBpwPpDrR/VZjUhDGwcRbnbFIfcTCGDtf2sn7dqApDht34uWW00cfebTs2b+XEEMlN57jV7hExtLxyCJGb4sRemoLxy4xxMOl22TDhU74IVnsiHS+tVNxJXTG948HQa+nbKLVQWq44xXCJLF4XH243QV4QRsXF3pRiIxCbqQCTpL9HqAlqdWPcg8D2jCWnrthvFalyCHQuPZ1fdfxRmVq/Bah2Fa27QJF9Eh5q/u4fgJJ5aSBi8njYlkc9SDOEXPGPnEaZ0uz6WF29rsTEupDlxFUNzaRPRTMXpqjzdl25UGn46lHCB3SX3+8nZaisqXc5ZFVD9COlCJTPWDC6n/tTK3eseo6k/3SvyhjyarwMiYfRz+gauEyfURkDfrrqMzb/o11H7uyLbshh00ZdUscgPuFkdY5Ml5vD/izPS0kZT7g8GPKCLqDZRoaOQV0en7b+ey87JexfuGlSRV8pLHY9buWfcBDV3071i4yUTELlLMvWqR+jdnR1tN+Kyd7kVeknDJvVCffE+zZckN8XUY9wNf4yFXd/pyB7zJhx+AXUJwn/8DUdXIQ9p1BmRhsXHu8Ch8JOOxvlqnktApoGmOVnVJPDqxs+1z2P1xY4a7q2bk7Oq7gzmTuxNaFmpu3dPyZ7SGaFXYswp2+/NjDscayZUvs+GeVHrfmAgd3wPAD0awdF167ekXHQ9zVQM4fJnD8NGvHAFwUyvi4W5BjsJVmc3L5irJz377y0je/bVPT26RjBBKxG8n71vrHyvnOmToW1jrWTcs5VqYb2aZy1w9377zzzru6aMIfVZw9e65859u/XM7ayfubb75bnnr66XL+woVy5dq1smHTTDnw6CN2rPd0Wbt+jbV70lpvY2jbGta4XH9wS32a9wHO3St/8kd/ogsSmzZvK/vt+HDX7t3W1/XnlXu6+MKxF2MRRINfSvRxZ0Tpa2jsX/w9Q9YiU9AjzlbXOw+sTN9wJ3W2/+LlS/qBlB836YSwahzGUCIMv+RJObYiKuXSju/xYcA/x5v+OILR7Th00o7fJiZ5TI3jOHrA7eDNLzDZucjtOTsmv6GLXrxWgaTjUptbXBDk38bm7TiYec5rGfQOGDsP4fyCY+qVq1aUmZn1ejxphc2xaTsG5tyAO935IVQ/3DHGtMHOP3i3Je69K3ivjNk2wPeLnA5ibOeLIztnAPpJberDQu6AKdlLm8RjGX3vpdzGchIc2wrJWH9ZnieMuJGvyNWfGttal5xB60T4y7YhwzFj1zbkoVNHxip5fNHJmI4YAejyayfP+HB/bCnQD7nOR9OnYc/FjR7rh45hwyYYXgAgZpaOtoya+1E8KhNXMA3eOoPxHgbZFtY/GQq9jD1tt/tkHQwKruv6vt6Rs41BPdvXwkkZO+3ohzqq434zHge6Vdb7Ii/KuJzTTM5EOrnWRCBb5Wq2UOy+TWH97vxG1l3Qwza0xn53kZyqLcb5a+cHRrHxj70og76D+lhnpl/9dW0JdHGrLT5u2HI5H5s2rqE8WPL080/c54ScuxzY+PAeFv4NiIsKvAdm65YtttHxl8KyY9XG3Hj8XTPPVepkfvlkOXDgkXLqNO9NOaqry2zctthJO798XLp0sZw+ddqc2spjgc3bRgz3PH/MS+byrgru8pheu1bvK8mLPsunlpufNWwddKHllu2ELZoyZ/HQQuLRjt9yVh4GePnUCm1AeKzpnm2E+VWEZ5XZafGLBhOdtnFLLo/g7N67p1y2A4RrVy+Wr73wfDlz+kvrpbvlRz/+Azt531vefOPN8snHH+lvw6dXr9XO9fPDn+nRl0OHDinu5557Ti/3fe3V18zupB6j+uSjj3Xl/dr1m2XednbT67g1cp3JTxnvo7J6Fb/erCpbt++wg5XZcuixJ3SHzB//yR+X5154oXz961/XwYkmJoNm7eTZVS4g8e9BFy+eL8ePHy/Hjh7RravcPswvAJu3bLad0g1dYNu1e0/ZuGmzLkwxxhwI8cvR008+Ux43f7zXh3HglyTGn100Ox769tqVq9q5Xbxwsbz66qtlnx3EPPf88+WGHQxttgMl/hXrww8+0E51587tumPoG9/4hu6k2bZ9p25z1l1UsSIy5r0VJSahIKZltDUmblteDHXFZfLf004Zf/jm7iu5sTHnVmzulDl//nzZy0t+bSfMe5QSvlIsvMKBdiUagjjaE1rmo3JtfGOlgz1Q5ThIMD4sVaVTkSfwQ7j9NJAyrBcuW+sDGatDofV1pzgebuHhgCw7eLBYXyU8FvT8wEwWIJkuvDYuyqy/i9kDeZKSF5tUM13ytOf2fRtihYZWy4qLMbX64h5HkX7aWKHxcsn0wxBljO2dS0Mg8896UQbf4Y8tcqLXdsNi/rw3VXhoyC8KoTP0l7zF/Pr0cL5v8Stkx1KYMynrZyksYg+gQ+Y1QTHECVm46w6mVDV+a1VtCzsZQN+ek5FDj/XT9RkTDryI2zUYb34Vx1PXR7Zd4UObVLekk9+wCT9EDV7wOgts5/rl8gAbqSKr5l/zMQ/oe6jS0UqrUWdZY0/bQ8BvLx60ELULhCME7MU+YwF74EE+E/DdP/b621WduJo6plLG7bptlrQQOttJjn1kRwzk/aAZdFFEHaO5fle7CbVSOhp7PNl3KCdfsjF+G50x+zziZKmOXT3Y9XaoKHsKTZBN6xPa+I9BZy/qgDbrhCRs6iSbQheEZzoBtwS4u4bjPd5Hw3EN76xhP82Pdbdu3dDFHP7Qgf5fbcdEG+w4ijt1eb/Kxg3rVeYxb10g4VjQ2sWjUNdtfz97+5YuArHv5/GTW3aifd2OEaY3zJTv/8ZvluV2Ys6dEIRCe1iv8mCajmJ83K43QDnJ5oO2QbYucwxEOn7ki/Lmm29ZzLf1zsEPPviofPzJp3ac+EQ5depMuXDpsh0rfk2Pqs9z8XPZkrLKjhv37dtb9j+6t6zbsLZs3LheF6H0fh07PtbFErYRFhf/3nnl0pXyx3/0J2WNHbtt3LylPPnU02XT5s3qK53EmbS1wvs2tzOEzEBxwYd5TN+bf44l562fbt+4oUfZmQtcIOMOdt5ByIUjxkQ/RFLmoocd+4Pv/+A3ymNPPKmph1eNuLlYzsUv64tchymTeP/P1BR3unPBZcoft4o4SVMTpmzx3rlj6TZ3W93WOxq56/yGHdfy9+3cic1Ycvc274v0dzRytz13c2N/uY6Z9YjS9HRZu36dcu7KWr1quqxes0Y/YPLjLvERl3WGHX34o3oKjjG3Euuk1i2rM/K6o4qCxt7WU8YnDt5y0+YzPSodsObw7avbHEK+hmDeWZZ640TQ87lJvEljNIyGPqpWlg1iRt6KqisMn9/QM7lX9MKgYDT4VhJV1cp3Pe+/vMYg2UamD7PF/JSeIfok91UZh7hpr9le2wAYx7d36YN+WNhfom4jAfKpo7K1obWQ6z1BuNji9utY2DbbRLEI3HZFtlMx6y451SIhb5GyPluB9YO8xmJDqTGjxKLf7rYMWj2H26vwtqUcmc8hUHk5Zzq5vhuhvStXs9DqXq7CjFz6T1ttPEOaV502CugtL+bEQuIG7Pr2sCLjzPJi/lJVdkxMN5XYGPm5HnQft9wXOYgr7btcBX0cvF/61W/aOdQ9PffK40RcuODkHE8YW2s7AerztsHilwYU2ajxj0s8J8x7Ubi1lJfT8gvbrdvXzf6Ssn3bDl1U4O+n3333nfLxRx+rifyd9VU72WeDxjOxxMHthvprahPg6jsXBbBNp/FPSfzCApPHqPDDiTTvW+EiCCfgN2/c1HEkv44QM++Poa6pYRtPWzV8otybKzO2kd6+Y3t5+TvfKTdu3CqvvvaanaDvKbduXi9vvP5a2bJ5Q1m9ekX5F//i98unn35aHn/8Mdt5LNMdK+wU8k6XY8eO6C+tecfKs888XX7/93/faMfLn/3Zn5u8xW99qdtCbaCuXLtRbt6aLRu3bLWBmyiffPq59c+28o2vv2Q7vFk9j/3Ms8+W9Rs2lQMHD5VTZ07rgtdnhz/XS9xWr1xdLl+6pH9hOvnlCdsZr9Igfnnyy/8/a/8VpFmS5XdinhmZkRGRWmstS+uuaq27Z7oHIxbYGQCzvdzB2hIkX0g+kfuyVkZbM9L4gmeYEeQLF6sALmgDzAy6e6ZnurpkVlVqrTMjIjNkhtaZyf/vf9zvd78vIrOqQZwI/65fF8ePq+PHj4vrAencmTNOh7t8oPHI4cNpcnoq9fUPph/+6Efp5u1b3uWyZ+8er9y88vJrHtwRgjZt2uKjPJQb5afCd7Nh8jgrHByL4mtaNLo+CUpvv/O2wrLjaIXPj3/26adp/749aevmLb6HiC9J/eKXf+2vSX3r29/1IMwqUzM7CiiNEHBd0UDkRFj74Y0bDSNbl4SMhjiTU+PptmjevWuXB2bojBWgJx50+UQ7n2PnPiBWDxqTZDAEw18KPDmHjqcSkcOoXcO43A5ryJwNvRqHcxjgtyXSfBodQODwOpGfFei1XqZfBCFURFkXnHUouEyt/qv8lyTq9mcAt/V/cTBSMQt33y3ggUdP2kd8VSk8n5VPhGj8SwgLpzmP2F0/cjcOcNovh8bDj0iXSQ4DCFDSBE/d/mXB8cCakwJHaSPPUsoQx/2jBpUiL4PpAZXcW2mq/GoQZRl+LV6LoFrEAYgmEyjxaFBWgpGXki+SydYmqMoQk2kx6mwv0PSmsI6TXSNsRi67/5qjC/DPYZ4JOWLzw+k1YkdL8LvcLaTX3sm3865Xjze4t0COojgFKzbqF9wRw/26BTd5rZeNYxUUGfA2vQ6fB33e7ddQylQRa/gMOSyTtgJ+Xyoj5FKeVrTw34rLkXI6AvKWsddciU/eG/EhDf94V1mKluIXQlTkz+/qyyVZ+FgT4KH/EjYAfNmaoYrfEh0wCv0wSSfdwjeibHmPZwHbQETEjNDp691PnHJ6+Ps1E1DsRXFF+DAshEXLKE/ClnyV+HIId1ujvdQBtI6CXzjVwvDMNGLL7k7ftgDecpCKDsDpYYE+WRyv4MIHd9mLW4EycfQfwfRW+g1BA0/c8zI7N6OJ+YRkvYk0KlloeHDQMtbY+KhkN8meisVUip00XatXW0bj+NKa1Z2+J4TdD2vXrvFCGpOuGckC9DPGJuRDyhkZh49H0JYYJ8pYYeWn6KG9MYkPv0hvBbSTLTUsaLp85Wq6d++ulQO7du9JF85fSqdOnxPe5alTMti+/QfSuvUb0/jEWGqTrLtOtBWFT/uqFamza2U6eGhf2ieZqn2F5BPRuWolR6yDQ6xTPs6du5B+KRmLnR5bt+9IL774Utq5e7fKg/sZXUsOv6xNcdxHotx9L4/KE5x/+W//v6lbMqwESDnJXXknLh+u4L4VjnqRbz70gUzXprRYxGRnPOXb1bUmvaB02zvjDsMnSisqLsbpmDCq/IRjQWmgdOPeHxQpD0ceWmafmJiyUoUFTBYGUbaww3l8YjJNjI954ZX5ADJkKL1WWBZdzc5u0cBRIhYGWXxkd3xXV5frh3JZJjnbk0DKQUYE8WagjRn0eJT7G0qZsDXCAdFmwSE7Djkq7qWf1AGXakeJ4zaedWiNv1QY12EOg39TGN6zNaCFbv80XOgf5Zg87vBS74ayW0lDJdYIwq9M5N1PO6k/2FbcgeAdQZ+Mn5WnseDn/IRTJR94HBE00pBF5cdrya9pz8GLW73sgOJOe2/EWwzK9SIP9xjiZHf4Qx3qdeDQekJnqYEqV3pE0hmRoGFrQEWfCjtwUzZ2EmCJF8IVQ74KtOa9FQr+MtSV9y8LzflthtI+CpQxuRkatBbaAxd5AT8+0WZsWyI93HCuORkIGRJWHcK1AbTRloiGRjjSimSjfIFCR4N6eCd0qs00QeAhHob8FVkQIA68NvAWHkwc3peiqxmW/dF/8pMnIOCuESb17KbgPhYlZ7fSGPiiDxeMsfUU5czv/uQnVqb89//yv/fOCxIdGOxPs7PTIuixd2GwTZMdL709PVYWQBZa99GxMTFqBsHHYq5dWes9pXc+cc320s7U0bHaF9gyQDLAkUHusKGgOJJjpqwBja2hKJTaVrR7V4QHUB+LWvAukJ3bd/kOEbb1wqZXd/LVpB3p7/3+3/MXkv7qr/69ws6lt956Iz3ovZc+Pflx2rN7Z3rzzddd9rt27U579+71Rb7QwbZUJvZsm+xUetMqj2vXr6a33/pK2rlzj/Nw5fJFMeYn6c7tW2lsks9LTqbpOQ2unavTS6++rrLsVN7m0ze/+c00P/fYuBl8Dh46lo6fOCFBYzJx+S8rFnyymft9OJO9Z9eu9NlnJ9PUNF84mEzHjh5LM7NT6eHgkJUt7JrhbpzjKnuORN3r6bXy6eOPP3b9cJHxW2+9mfbs2S/hpdO7ohiE+bQlg1kMYmxm1WClMmalYkb10rWq0/ScPPmJFRocTeOIEnVy8+Z1C0AqYA+M1OW9nm4NmBvSgUOHFUYsHKUMDbS0y/J0KwvAqXjg5vA5bH7kht0MlZvC03nGVTd9qm9WjminKPTayZvyQx5mVQ+0V1ZOYDDkNTpPSb0F7ABuvxmcZCstBYfc6aB1PIhT+FcTf4HpJpycsrUJWt/rUPL8H0spU4el4js3dWel35L7Z8KXUcrARp1pAso4jzkdnHh3mqwoZGQVXTViTH5OL8JnHHjIjkCGvZRhBdSN3IlXCW0CK2XUJ4xWdrDaGwcg24nptDO0ogfqpVa1uaUCtkBQZUvEUxTEgi8PNcIEvNVpeTpEKm62Tpe8y0UGOoKuL4GnqWCqHzlTnqCLMcZp5fIoeS5RSyolzVJHQYct0Z71kr0MVijV+t3TINpF2OvxgcBPEvKo+cVArPR56h8cjJfwUcTKQiN5KvUNxCQPo/znducL4SkHhWV7fUNoFWCXO9iMi8Syc/yQfCO8Q+a08cenSSnzNChhM06gLtyUNtNIX8+Gt2krzxzCv/UwAK8YgoOjaoukb7fwI0XKiifvBWvQSR/Owg4RMjRsNbvjRrBCe4EoK/ya3QHilDzZX7Q08oZ73NMQQYQ5t+cGxFhK6w6/5jQak6Kod2w+RsCzRo/TzO+V3a/6icQraOSv2R1YKo8B4MxWQclz1QYzKifbgqMehnj8uXbyuEKfLNCgm7D5R244RxlFW8ALe4SXAbfcuIfPOxvoH48e2czPz6Y5dlTM6Tkz52PvD0eGLWeyW2VO8ujs9LTlQeQBZMQ17JhA2bBubVqjJ5P6zs6O2FHR0e6FHIxJVfrIquAyfaK5CNnsZlvF4qD6bteqVWml6HvvvffS3/ztrxRXYZavSDductR8Im3cwt0vh72YSC47urq8a4Mv/CxbxpF+jgdxt+K80n4i2XVVOnBgrxcR161d7d0nHOFhV/iv/vZv0917PVYwIcsePHwobdgQX5KENugO5VG0FdzaVsCR9CeGSFkP9t1Ps1MTqXPlitSpPG+QzL9CshLKK8KTf+VQ4VmoE87l7aLzSZpdmPNuGZQqUzMqc5XruOTIsYlxK1yQP7lDh3tbWDBlt43vGCIsu98lH+ZizfySr2cpb8oLShUUP9TL1i3bfDcQ79DSIdkbxQx5ph6LTOneAjLsKkPXWe5DAHwPZZp7Jmm6PdK2FAarGyLtL551oB37X7j5i/KLcC7XPG4Rlfew+sX2OpQ+BZSwXwbq8VrhaXiKO0/o4ReXkt8YcmpjTE4DFuUw2AmjciyKb+cdPC43AlGGERUaSau8R/w8EcfwbrewA2VsrB+3DONXQ+Eh0WIDf8FRlYveG1ip36IAWBqe6Vd4r9JrwlkjymWGkVMzLTXCTWv41fEUaKKBPGdrKxCOuTRh6jRUec9gckpbFBT8bvOCpvS+BEQfiXitUUv7KLCUUqbQEnHhmUvXSXEr+amHKW2hNVpgLjl7NiwOFW2sossujbqqgLRtoe1Hmyf8Ygg/8veo5k2cpsWk/AwcS+FphmV//Ce//4Tb8V988QXveuGoDppxH/VpW+5JLYy0HNXhzhDulfnZz37mye2/+Bf/wp8YZoWBDPqCMWXy+ede8DZHdmhwrIbtkISDQXeJ8XMkBoGLS3Fh5mjgOTs6pAGVgWPVqlBcFKUM6aOUEVmUhQucnR0IszD+hw/HEuePvYVzge2ZbenAvoNpy5bN3rI6whlYcaMuDUBo0nfv2eOjVaNjo2mt6OHelqHBvtR997bSak9vf+Ur6R/9oz82PnbksAJy/0G/BqdlKqPP0vMnjnvb7Mcffejtp9/+1rcVVp1alXH39s10+9bNdK/7bpqWUDAtYWFGZXjw8LG0bcfu1PtgIO3ZtTu9/fbbGnDXp4mJad8lMz0zn/6rf/pPvYOHnULeBaSBk8/ZPrjfkzasX5euXbuSBgb6LIy88847Lvfx0ZH04Qcfenvu3n37/FWECxcvqj570le/+jXXx/DwQyun3n77K+n4iee982d0dIwm6V0jDMg0HsqU87YMupQDgyHbWs+fPZum5fbhRx+lvoH+9E/+y/8yHTp82Io8lB2jD4fTPpXp8ePHlQ8Nvqo36saNTD3pSY1pLAVLCXEFLLzqyWCylH9AdEGUgMNDQ96STD2v6ewyQ6MtDYvGRwtP1Ca2+MI/YrBTBuUjYZ2IO6i7qsut0aFqoCCtHdnh+Fc+K+HAOOi4cncenoJvCWhBvyS07pZYiq5ngSexudwLtMav3p098qL3bF8KKDf+gZLX32anjD/nWcONjbjgytgcskbWojJ1mWc7gG8RQNg1hX1xvMBbUsHPeZVBCAkcajEtafEW4fivp1oHxQeHAoOppM8PUb8YIlC9bhZHM/Ls8aWQGhaVnX8ifsESAmvpv7ThbAUI24KjFWJQWwwlP4UGl3IrPTlu1EBACV/owwYuTD0/xIHqZ7GeOg31+PCMCr/cQxjDT4Z/+deVMhguHyUeQxRPys1Jg9P5iHDEZzwcGBr0ZGnz5s3mP+NjEwT25BDlPmVeki10CoPQCWvGY3f/B+6i2MEvwsdPpuQLwdGEp5GewI6030Ba6qSkXcBl6KffZDKOlnB1+gBbHYS/CF/SQrgpk2CjQNjRn8PIPQB6c4qyGEd2J62SVLg1g331bxpbIaKHlfRKECfEj+qnBGA0MRH1diTjcACToBDUIqlaHv3aSB+lXGl/1FvhXQXsl90qHLUw9bzgTwhcinvDt0ChKSBoLOUYbYpnKMiaocreswBcOSp4GjVCWvauXCof6MYjG6LbT5XgtoybDIoC9wd5Uj+eSBJQL9CNHDszNeX79jh+g6zYd7/fR2KQ7fxZbtIQlF0WfK1z/YZ1VhL4CMy6dZKR1ls5QBiUHytoe8iZqtMVir9Wcka75J1/9s/+Wfrok4/T2vUbvTNmXLLcvMKtWrNeMu7WtEZ42jleLzy+05By1QSWNo7+g8W85W2SUTavS6va2ySbdqb169akTZLRuFwWxQbHw7du32GaVq/u8o5g+gI4V7RJjrGMpPJTQfjDEQt5F8wKdpIrPcmpjySXLszIzMXdi8iaHLXnaDq7VrgzcW52Lo2MjSd/1XT2UZqQHx/hYFGUhVyXH4Z2Ta2IBu5bQYEErZQl5cUVBNwLtFplxBEzyrRLdnY1URYsSDLXgH73aYyywBUD1I0npkBuf27HhFf9mgfLRAtRtNygXAKy29UNwiibgLZb2rqn4S0B3AfALzDe8nSSET7cKetw462SZXOc/1hQ8DltaPPbYjAdCltoh09RjnbL8jN+njjyUvDCwmokFzwA9csfgKSEcz2dRlqFzjx2lboTEKKgdzwsi3YhZMgBHU6CLmHr6ZR06xDpNuhaKkzreyuEv1tDE9jd6PVjezwdzk/SVLvNUMbIaAr8iJ763KXEFdRcm4A0G0oZcEeMkk8g6OV9MRYoyGQ+FUp5BMpmHMWvCVrmX5HjRh2Do+z2rMNSuBppR/jW96VgcXqLIdDoR3ykGVVuk7luAldpw9js6cKIaMGXSa/iQTUo8QKaaV4qvzErDPeSR55Yg67s9/f//k+f3NdknTtRenq60+lTp709saRGQBg2F7d2aCLLigMX/nIhL3fFfPThR74PZfeu3UL+JE1NT2rCv12DylYz8HFN2ImPdpvUudNkz569aaB/0AzZigylsXKVGLnwj4w+VEPm88vsjhFjlvDKp8tg8ChvFjTAwfi5sI37WVAoMNG6c7fbyoGB/n5r3lEmcUSH+1soiEcLc2l2alJWdv+ktHPnzrRNdFLWDFb37t5T+LWid8RKlq9/9avptddetjKHY0r7DhxM3/r2t9Pd7ntp0+ZNLp8zn3+ePvzw/fSD730v/eD7P0znz1/wkaD2tmXp089OpiuXL6UhxedTk9t27Ew7du5NN0Xn56fOpv/j//7/4DL3JcAasBHEfv3e++m/+Cf/RIP/SitFTp85rYFL+dQgdv36NeV1rY8IPXw4pIFz1LtjJqcmfFaX/HDJHcfNvvmNb6YPVC+3b/HJ7YNp27ZtVoatX7/O55tRwO3as0+D7rwVWWvzDhcGxW07dzn/4xqMaTYcmULYOXv6tJUzv37vvdSugfV3fvcn6dDhQxoUH3kFY0qD+K0b15XHnenAwUMWRFDeIcjxuXUG4hi6qY0Av0XbzANZjVHlRgtUShkZdxK9l3CAukYVk7bEzqlHjxecD8oO+udnF7yKNqd8bt26zUfGOAa3IAGD7oIQ4dVkGp1wPVb64CIuCdfTawKFIY+ml389qUuepipHNP0ZVxMy3v2I9GxXXA+YGUeUWg4oKOHKAFuBnIvfl4G6UsZpKW5Fg38D8ANiEA+agKVSquhVHEdToC+jlHFYF5CiZJoMGUdYZYn//E480sHWAOcj2w1+xyVK0rRlllxAJR4WBaNcEFQRZhHAiU8fRnDky2jGRTkZTxD4xeUedFbla5qJ51dDcy5aoRl/a2qB78vSUoeS6uI4xYUT90ClIFmC0HodkD7vdpPdyqwloLksoETPFjz6jZdMp72zU/EptpJuA6hl3PJrC9h5UXo4lVotPzxKag2BzenJlHiAlbKKvEIG1ChmwBfCKfyGVXdNEjUp/Iu/+gtP9OLusA7fodGpycpXNfbcvn1HYx6fIY47yLx7pkqZdtQo05I+z1DKVGRH2nppbe9LAnnRH92wwulfxc+8hpIpZeEwJUAL4EwM85gczrhxpWAoY+iUX2AOgJfyB5/Hj8kESgjXiYwn0MTxe+SJOmAxqLSzopQlDOA0BUUpUgf76b/ktwnkVIJ7UqMndBUBbRmrwVjwy/GtpHEcfiLH+LsHya/UIcErJU0ENfhdnoUeTxezvQDl0Qoulxo08k6Zit6Mt4LaezwaOEvcOkZy8v+XUibzV9Ks1wHl71Iyoqhjg+PweJzv6Yix5zH7Q6FDTrR1B+dHbjFmRptATMAdpQxEutyJJjdkIWRE5EZkGhaz2FnDUXQuBnb/lCy1INmA4zWTk+PGjQxKP0U2XdO1Om3dtDFt37gp7dDz5eeeT+//+r30f/lv/9vEFy/XcixJ/XbD5i1p645daWVHl5W1nV1rfWfiQ75INTcrsjmehiy71jt2vJNnTWf6yluvp4MH9nkXy/zsjO9MwczNo0RBVlshvsDdjdyHs8K7U7hPcHI6LrplxwpHgZCZuZ8FvsPHMsgnsiO7ZGYlqz8SrvlHGutUTpQwH8CA33B8iS8LsXjFruqVq+LoFwoqK1VW8ynvuEcHd+Qsyge5m131KKhL+2JHfbY6HYB6iD7DmBrt09WsH8s1+NPX5IISye8On/uG+VH4R5tiHoFL4DHPcJqEa25zBaLJ6UcRS7wGRFpVX8/xy7Pkzfmouzlaw+8/FkQem9N+FtTpgx8WvooyK9w0J1Le3FsKXmXVZZKhniagKaqf9KXAkflXTiuelAdvERanopiJUITIZeNw1BuBsGeQX+AIWEopQ7xWKLQSBnudtgKt74sh2i0tog6OZ5Ib9R3jTaQRZdEcBwi+jGnEq8DxgSX8AMUt7Y+5GWmQFjTwD0S96nWptGVAaxKeAqU8IvlAWtyWhCwHFCgtogGUR3OYp0Ej7RKecszWp8Di9BZD4NCP+Ee9WJnfubwUwOOKy2xpXEFT9BXClHpYGghTS6gG9bKkpvgDSp55YiVYVR7/6B/9kca4x1YEdHffS3ckDLJCAGNFYOT+FwYxmDFuMEi03whbKA7w453JPZp+LlflRnPOg5II2nYGB7aHImTev//A95gwgHCj/5QGEdJj0Oamde5z8dd/Hi0kPmPH7fpkGK06uyC4h4ZdEDNK99iJExq4Dqaz586mf/gn/zj98q//Ov3yl7+0koKG26WBkC8LdXV1pPGxh2lqfMyDHGdUX375Re8IWRA+LhDmnCuVxCAOC/ijP/iDtG3b5nT61Oce5GBg73zt62n/gf3Kz1R68OC+BqCVVkSw6+eF5190Xhn0HvR2K++PnOexCY4hcW+MBreuNWnNug2pu7fPR5GsNFKZvPjCyz4TPPJwzAqfjZs2+WJk7kYZM80dEg6GvdrADhnKuLv7jgdcjiBNjI1Z6UWZPv/888rba+m9X/9GYR+l/v64LI8jVwxy3d3dVqj95Ke/l0YVni84LVdcdjWhUCmTgHEJI7QfPkvOF6wGHjxIn3/2mZVoa9auST/44Q9VF7MaxBdcz/19fekv/t2/9W6qH/zgR77Qjq9r3b5z28LN8y+84K263FkDVAyGRqk/2mDV8OVmwVNGzmoZMCJaQTRgbKVxR0NGnAjgXiTu3+F8NqsxXSo7dvjMqJ1555VCrvdWXzE5RSJdcNAmQoEHIMQFcPzBl5FVKQRAfwHTgAniMr3QqHe5QyE+wVAy7TjGq8PAVI1H78QlgIMUvETBDuDtH1t+a8hYmmJXuAWeLODr/wiFbz1MHer5cUmJXgTm4h7HrBqpFVuOYsilZXhKMgI8Gp4VRqVX6ATAVNKuaJN3hMgh9cPgUezEUMY9iNKv2VU2NT4hvr4sTUhI37tvr/rGhjSnttyoe8V3nZPAYmgtr/IWqx7401KaIXxaoB7IBMsptwl+infkRTlRuhFMv1j03poOzkE74EAE87MVmHwCBUtEk93/pCWHQBiYCCZLaQOVwjWiN8B4qkeOX725HSpaBlkK/nAoTk8FQkN5OTZYxatBKYPi5ze9OK/Zj99Q76AYyUBmiCRTJuzE8WRAbYaouDGmzIsncVkpE3omMB999GH6zfvvpY2bN3rnKV+RWb9ho1fB3377q+mn4s0///nPNfaOp91796Wjx45rIrTWfEXIlXQk7Ho2jaVccNdTjyIX2d3OEebLgMO7zjIemVyEAblcMuIKeHN6fsl+JSyAW3n3o/jlNoRNYSjPopQJhCWvRUgCAld4R1pVfyo/uZ85lP5LuCWh4JApKdiWX0pcXsOK2F76haBeXrJWdOZ3W2UnbqknoviIiewVbQrkvOKGUSDjsnu0PvJDGPwJh3/tzYlkbM+EkmZMHIgb0ES7AG+nR/lmxCXIl0on/+UX43UeeOFfSEHn+rUtoPh7hwd9TzJl2YnNwt0KlAIrlluJsnz5SsdBaY5CIdoPm1keMQApdgMvOOFNbRrcOeqO/Eo580f68J1Hj+J+FnascYzbx+5Z1JHcaQXO1LTGh9E0rzFiz47t6Y9+7/fS//3/+n9Lv37v1z6WxDH8UclmR44/l7bu2JE6VkvGVaGNjk1I/rvvModPcMcgF9Oy0AW9UAo9a9ZIdpXssqJtmRUnKGSUJSuRuC+QJ7tgWKBkvKLOaE+uO/iP/vz1opVcfsyOZVZ92+LotmTgjlUrfZS/TX4cBUI+ZWePhXjhYMGURVImMsQjDmXKnMDlL1mNd2h1L6D85Ea+kKGdlchQFa6UMfEB7p5hkgTduJMuxopcPYOHSSZXePvn+M4jKHgK7Jej6zfQ6I9foNFv+Am3jCCsghgjau/+FeZMK2niVviq3R0l0jNkN1o2QL6BguNpUPW3GtTjLIpff1XUWkiTEPjCbl/u9pGtkjZyetRhc9rNdJBu3Z/eCTTSi7TAE0lFeTXy7UcTLM4rPMU1mLE3/EtQeiVhQilckC6BvNCXE25Oa3H4On0Erd5zJZddkLhXOP0TbQEotMvm3wIFV/FtipOfoYhugYpmhfI/dRDlCVK/68823l0mAsrciSp+RlHSAQhfedSg0NkoK/Bmawa8KjfQV2EFtcB194ZztuhR/PnFdVE9VdEbNNTQGyiJnPtw0KPYHb2koYfdw5LDUHLqC7ndl34KtNKCr8Pwrn/0HlWagkW0E6gFiizQiFUfPyN8pAG+Gs5vffsrTzi+g2ad40FcpGvN99p1acvmzTGp5n6WNWt8VAYtPcoHBiiUKeyKAVmcFeWrRuxsERNf1UmKVggsaCLDHSWcP53WYMaXmbjLRGWjSTQ7F7bGBH9hVoNBKHzKTgd2c4BnpQYDdl5w0S47ecgwu1deeflVCbi/ST/+0e+kjz/5JP3bP//ztH3bdqfHJByGzk32XZ3taeP6dRqIOkTzVtGwyhN4FBcoXaADoZh7bDi7++Ybr6d9e3b789Pbtm9Jh48e9U3w7P65ffeWb88/uH+f8rkqnTl1KvFVJhRbfLlKNWhBfMvWzWmr0rp+45bizaRVq9emDZu2poGhYW9/3b5thyZ7+9OM8nTw8OG0Te8c2+KOFoT1np57LmdWcBA++MLVBx9+YAH/7l2UZ53p4MEDzitlxYDJ/TA3b9xJN5TmO1/9epoYn0wffPBB2rVrl+vlxo0bvovnZz/7z62w4qtLw6p3hBcu/OW+GBrtFJ+S1JPPm3tFSva//etfWQB67rnn0iblbf2G9Wk5R86GhtIvNInYpno8evRY6nvQn67fupleevFlK7O4u2en0ncDVN3StXx5kuoGNw/KCoeQURghjB1bfZeFfXLDDUESQLAJRiUkrh+2JndK4GCX0ToJGj33uu3GJXkblXd3bQkaXIRHO2L3V6wCrRUOYaT94SE7TGAppQxtvQLRQh+AoshPpk3lhhU/VnlihTNYigMDOOHvsHLUO+GwAqWjAiVe6dAR+beHgrOBpzkdD7LZ72lhmpLOznW8KAAtDMkpi2gV1HEqkH1Rfn05qJV7BjAURQfAdKmUVYMmP1qgkUds1BFPBOBrV66qXcypmSxLD4cfpkNHj/jLaCiFEXoDlkTaBEFHc+Zc19m92WcxRt6byr1AzlDx4+l8yNTrAVgqflUHxAnbkuFwaRUeIqp89G8FXh2X7dHGsRmj8D6ThgLEr6iJdkiQgqM1P/zWMbTi482DeHauBJgCcq9w8ip7cJ2ol/jNeYIPMSHM4aAHoIn7Ak3HiwkV7d7HBBj31JbYuTc+MRr3qilufz+fzD3r1XF2OjLgM3m6cOFi+slPfpqOHjuafvmLv/ZiAak89/yL6Q9+/w99jBbhq6w2C5npsPIqA+VnyiDHT8LY4tcCzW8ZcrgyiQFK1TNnWaoOC5Av/MsTKE+XVw3MWjMql7H+UU5Q9gukjafiEA9e6IkebYEIuC9Nvf0izWIiXHPop8StQdR7MyxqO4YlKGkkm7GQB9lFl+umZFxAKZNvT2myM4+ystxabnUwj9azlFEAz0ijkUpJW9CCz7TksPXwJV3jIW7tvRUaLeVZ0JpGLgv+VK4lDVOf0yqU0rbpU8SJBTN2ljxJkxNj/hABn5C+evWyZNfR9Oqrr6e+/oG0QmP5kcPHfAycndUrVnJciMti486VBoh6/Ve1qIfbmQmt5+yx4seuELdF06G6ox+qfz+emUo3Ll9K/8O//JeJD1bQR/lYxSMFWr1uXeqQvLqqq8NjIrIfx4O802UVi0DLLJ8uR76VDMpuFuSR4H0sLK6Sia+hysGKGuTV+7096aWXXkiHjhyRHLjai6I8y5ekkGdYqFuhfLPT3JkDn2T2FdAmOZ1xiCzQtB8/pmRRgBCUsOac/nPNLZujqehNP4RXvdDuuCZgmSL5HgriCsyPsj2SBQf+xTGAN7cpvGtghQwWPxueDltDgZxGfThEdoe3VP3BuIUj993i3AQ4goNnzb/IAq0QclFuzwpDWqXNuh2TZG47pa1Rl8+CEr8C4cnZETzLL4B3cFTlriguqwxwVt6ICSXGwD/0Ftr1RzhCF3Lq/kD0CywOFRZBKGuFIZtWZVTBwbOODwiKctiCPwP1S/iy87Hg/6LybKTrX9tbaQGKGxDu4OetziMa6dZhKTyBoRnKe2t4x8l9LNzIU618Snp6L2Ng07ic/Rttm3LK9VVQxMPgNHM7WApKugVvHQru4uckHL4Rh/fiHmHtFX562jhOA0q8AsyzDOCxJRQoBZdLS3b4f6GFXAVEi4SIQBkK4oLf4fLiYqGxDg1awENYrFH2EbKRkp85fhP9LTiXaqUlTInHEyvOxa+to2PFuxzp4L4XdqKgWGBHCxNUVhzu3+/1LhkGNJQxRSAkw1yWunnzJu8wMFMWuSTCQMCTgcSaeP5ogEoztPbJuBmIAHaUzC+Am6MkT9Lc3IwvCtu9e7cHGX92W0+2nE5NT4PE94JQgCiD2L753m/e9zEjzudv277N9KCUASeKni2i89vf/mb65je+7gK4p4k6O0WsmJHwzI3uXFTLNk/8BwcG0tBAf+RvFbtQxnwJMheP9apMUIqw1ZRzstBAGVE2hw8f9hebptgKOznp1QbS4YLZr3zlnXT+/Pn0+aef+z4bwg5IiGDQhGbOO/Opa94f9N2X4H7GgyjVOzjYr/ydT7fv3LRihLAcV2LlpvvuXR8JY/t7b+8DFQuD7WN/PpAy4jJkhAqUbBxDO3jooN2pd3YEDD4cTvsPHvARKCaidH4+x8hOFyYMlAkCyebNG03Tqo72tH3HduGU8KG6gAlzCfSuHTvcfri75erlq1794StIe/fus8LIzTA3Qvi2O1k0mzyQMsgv9+qyFUF20lP+bkP6i4YbnRJj4UXvND/7iUlRNnwxiwsAO0UDK0ncecOxJRSA46oXwpB/FH0o1lBqlUEAevhhkmDwI9I2DaoP0waQpl7cuYpT9Sz0EiTw+lkHXh237h72BhsIcKim+C24vgQ0YyTpZhzOY3ZbRGsBOQfF+a8evvIT5MSemabsvFPWPJv8loRWbJGenyWugjwLCwog/J1eOLn9YWfYut9zV/ywX2WhAUHti8/Cb1Lbp+9QPnzilQbn9BaT0wRgXZynRiTTUTOtsJQbEIN0o64A52dRWktDCQcl4CntdCmgxZuS/IAfEb/EKekWPH4nVvZ/Gu5CQwU5HkDZ403/pm6aJ1MZcloFWvHxZlOcW8mQ+yIaFKgEQwlT/J+ID2LlrXJrEYjIZrv4Dl8jvHDubHr/N++ls6c/S1w8ymo7l7SfPn1KPLrHuL2AoXbkyzWFmS/p3bx1M928eUM8ftq7N9mp+tKLL6YXXnhRY9Wcx0zSCzqcfAWmg79aPiOIQ9tWoHpTWNeP45QyxjfqskqkhrS1Pk1PjZin1XcBJ1ehze2F+DJN7/jnMIBdCKNyL/4++iCQSwQ25LbnyBE/VlnDXjcOEKieDRG9BrmcMx0FWl4jjJ8Krz9qDjtjjV1wz3gcFb+MJJyXJi5oD/9GGJ5Lh7frErgyeUtCPY3ybO2Hz4pfATTmeBW9PPXelA/bsh1nL9ywIyOlFcsZ53mfSz3dd9LDwfvqa4/SJx/+Og0PPUjj48Pp7u0bktOG04XzZ9ILzx9NN65fS5cvX5Z8yBHwdZZTocPpu+wjLScsY1rsh1uLESyIB5TjAvBfgC9twqN+8YtfpP6BvrR1xzaI9a5gPmLRLlnp8bLHaXaey4hnJE8tpHnxB+5PZKGtre2J8M4qjcdemERRe+jI4fTNb35L8uLb6WvfkMz6rW+mt95+O7386qvp7bffsf/tO3fTd777/fTVr3/TH1TYtXtv2rJtR9qwYaNwrJN8yXGjzrRCsjzyPHI3iiDkQvoM+Zh/pBJ9zIQPNUKb5iySxyns5bLnMrAC1dlX2dsp3BvlEu21qj2c/cz+DpNBVuOTteC1koP4MsVe/Bv8KEMUeQVOdwljUP24ikocUOtR2ls85ZLfA3JcwATU/QJQhTbFyGlW7dgm7LgV89tCxGnJvyFSqBuCur70hM35PRv78xC4vMPREDkpBihlKFspR4HjNKI51QqaXgLgEfV0Cq46zgKVzA3U06i7ey5QaMv04dzk1jCOku2W65Zwk6XJjddY2IMITPg/Deyb44ZVTxnyXncrWSpuBXjnT7bGe0sYQ3HL5VnK1bJHQS4ocf1cAk3AUz2WTjvDUn5BRoOAEqZW7RXgY7MEnkVuei1OgatWxjJRd5nnZFPCRJtxUEGjn9rPYajfRhjwN8LncDUHMPBeyhp8dX+g9b0O+NRNoQco8Xi2omjbuXPruyhF+LwcOzTYDknGOaICFhQxZIbVYxoEk2s08Phz0RiKEnCigGFHTRBPY6Rjst1xZeKLPWyB5Lwq+WOLKUeTUABwPIkv/HBudrkHKRW8JvvgYhLEJ6FZPUB5sH7demcMBQOrBUOaaPf29Fph0tfXbzcGHFYJUDCRn40b13sAGujvSyMjo3oOpUsXL6eLly4LJ/ezjIRyRmmwYwiFCHmCptGxEQ+SGzdudp6GFXbnTu6hcSZdJoMaiJnQ799/IE1OTaeNG9Zr4r/FnxUcGhr0Lpme3vs+zvXc8y+kAwcOeWcKyhfu8uFS3K999R1frvz5qc9dKZxnvnr1iu/fYXIyPTOZLl68kG7cvGYBgG2p3EnANlrOFLP7Y2Bg0HSxYsJFcDMz8/6E+ODgkAZqlYHqbmEBYWClL15GUUNZ3bp9m5aRysXCnAu+JmHm5o2bqpN5K+OoW+q4XYIEX5oaHX1oZRN38nCsDLy0cNrGzp27fNcNdB4+fMT3wbDLCgUe6YRQhIBFQ+WPJ7VKi2kwX3c+xeVJnai/BcOT4RlnLDkeN+MJE+HYTQUtHKtDucOKEHRwVxJ5YCcQR+Ogb2x8IivNOtOmTRuED1oaDJW0WXlYWOALYHLjP/vxiJ0vQTf9o4onYOAuSiUrlDDZrwSzn00phYZbQLiX9+LX8AeaXr4UEMNpZmO3/GwMpJR/9GJ8ouyhJtcT73ZHeYY79njyCz5wmS3yj0cNSnqLoEp/MQQ+2/xbhyZ8tkJppG26sikxod+Q41n0kd3rCBKYhwf7vPo6Mz0pnoDSdU5CbqfbCrwBBPxZMH9KVlohaCwUfHl4GvqCqeS9qQz+A6HCmZ8FTLn6AiGw074pNf+6ncMf6JuEU8m7XBRSpuAs4Pdn1HOECH/wkC/GjkyF3alT+/mtAa3vQN2ttKClAB+3kZwmz1mNfSiluSeM458sNqCg9kq5wgRFTHBYqHiitrEsffrpx+nP//zfpHt3bvnILJ++7b3fk66Jn7NDhmOVTMa46Je7Jdg5yu5P8IJzw/oNPi46PDySHsqg7H/rzTe9iIFCGcV/EXoxQH5kmkQV/9hVIUy4lgTi5HglzwHknRpWfcsfQSdca3VJ2JohRCP+l4NSeyVe5EE/OTO4Oo+8ZOcISnuQxS+UAW4NPEAoLIsb+cE1/Itbk6GMKiMnIvhZMxma6Y0ysdU8ITDiAOXFD0O8MBHGcTK4/ItdpoEnxr+cWBOAq/DcBlBrkY7fcjy/ZbcK5Ff8W+Fp7nUo+SmAtfDaErvQaAr4x9/u9rZbeYh72H+F2qyGYvellbIMDtxPvd23UvedG2n7Vsl/j+bSqU8/Sn29d9PE6HBa08WCysq0Wvz55o1raeThkOTT5WlyfFxyyli6e/ee5Y+9e/ZK9onL/IOOSLzePapc40YYCDWx+QmDk4nagt8hry53f+3re5BuS+5asSo+EY18xOeirURFcZMVTPPiFRyZBwXyEjIY5uDBw+m1N76SvveDH6Wvf+ObaeeuPT5OjuzZ2dEVi5N6sii4Zu26dOz4c5K/dkhukcwjHsWluL6fUYipPj9dqtBblCzwao926Qk8hMUFvT92vhRGeSRcCRN558EzdgcpgBzCrZgCeBXTCk3uiuJ3ojo6SqFI2x+EMM6Mt7TFWnqt6VZhMvhNPw4iOcYr8OZp+GCP3klSlRvpFSvGUFmWBPs2fgKYG3xBPINpeArII3zLDokIaa4se93UwXwkl4uzjpvfAoq94NGPnypNlxX1HihL7MDp9PVfyj3CAMSNMEDxLzQUKO+t7gER1zjk7fh5zCkgl/xX7JnXkD5yquPVjNw9ROivDBXFrXrHnt2gofJzn8G/tMOAki/7YdR/6vlqNU9zbzXURuQhG/IkE+USefMEovZe3PzE3W51nHWov7f6NeIVWApP3V6HcK6HhUb9xsP+S+ErsKRbZj0BDX/CVuOdy6MBVRqZlsBLuRR7Ad6zVdBsb4SVLcet2+MZ/lgb4QuYKmW+uJfx0MaxIp5+bC/Q6E8Bbfv3736XLySxS2LLZnafAE+8OwXhh4vFmPyzs4B3BhAGEy7Y3bRpo7drcmQExQiT4cmJaa/ozc1yZCkuF2O75qT8YtCIjk/ZLzDZ0eDF4Msk+tFjjhtpgq1BjMpBYcKKAzfM00m4sPbHv/MjCalfsVKIQYs7UfjSEEW1bu1an7X97ne+o0HuYLrfc88KGnZ5sFuDwfDy5StKf5kE3O3+jCBbxFeuaPcKA4WI0MtxJYRj8gn9fM2IwX1V5yorZm6xkqky8U6Zri4rqdhx0aW8vPnmGz769fxzz6V9+/alu/e6lYfVaY/SpwwuitbOztVWaJC//fv3p9988IHoupiOHTvuMmVlfuPGDSpTji5Npp7e7rR3925fRHz/Qa93xLA7B8XTwsJCOnL4iJUqL7/8ileE/uZXf+cjRFMS+AmHkI3yhjJB6XLz5k1PMjgixdln7rC5ce1a6lq9VnleaWUOk0/yxc35q9qjjoYGB7ziiwLjliYdXBzMDoIrVy5LWHrksuZT3R9/8oknELslWDChYkKLUMFAQ3N0m1Qb0JDgxhqCW6OtMtFzO5WDeSOx8OSYkt7JzyO1O9oQEyYmSZQDSjI+vWgln9oWyjLC8lUxlGSsSI+Pj7n8/JWAVVw+HUojJASUP9FpSC6YMxcekzblYSWEqSnMUXbC6Qm98Z6ZB4Z2DvOs+S3+M/oGKI5fs6PLQRCvDo0lQ93+5cGDj4wHIhWiy1+d0tvm6X/2Ix+hACt0O+/Qp3fOgxfagsp48yTdT3BmCvVjN/0aRzg1mWcB7aakFbQ3x2h9r2Os+zkf2UBfg35iUE8o4eb9pTMEfBQ0KDSZRPOJec7ycxSPdoKyDwSBvTX9p0E9RYFpyeWbTQFsz8TaEr4AKXxZalqhtNtWqLvg7zREd3nH3/EcMD9L2bSOOBmWSkeOgQvj+NBDOtGHALcrQREE67A07cTN7lUUpxBGboFKdqWFHd7BnWVcAAoPHh0Z9ZMxEMU+QiMKYFolChnuf7hw/mz661/+PN24cTV1tHMxfZvvHuPIL7uuUMjA7zasX2tezB1eIyPcBdYuPrrRF/syLvA1OxQy2LkTa0I0nDhxIo1ogtnNMcyHD9MujXuQbIEZG6Qr70V4jsmOS4+MLQ3EyVZDLnsjyH4IniVQCWt3wubwxZ34NgWKvebUgGhD8AqnB9TC2UXxeZZ0AKMseMlrCaP6KO0RyBgbYXnKLNU+WoG4wW1qYaOBVOByl2nCpyDVux4lRnPMeF/kRvjsWHCU9v1laC5ADLd3osi4dLId39KLWFAo+A0RMax19yWglR5HlVOjlsINIKxd7R+mEEdtcSwSfm6Vrjo8qlfUB/4CkfrK9NR4unrpXJqZHEu3blxJA309qYt+NTEmHn03jY0M+W6UJ+pjfKVyveQ/dniv1riPPHr3zl3f9ceuE+RZAIo40u0FKMlvzi702aj/m0g7NaD+ooClz2FQZBCPI4o3JFfNiRbXpzKGgoEL4t2PFBjVrWVgcIBC7m2SPX/6e38vfec7P0gHDx2VDLuByJZZUZS4vJ0mfRH6KKsVqRNZTbKZ3fBzXw1TKThkQpUeE/HqGIhQRhgUMXKQXQj0KLVIzKgjINwemSdHKwqXAuAsYPxhrcDviuJyyaZC4YLIL/lZ4ld9ADsWfpYyAqIuaroQTIDFHnaODzvEe3O7JoeltzTA2FodBXbHKJ3w1rMJXw2cXn7kvC8uzwgEthIuR3NIUGNChpFP/DtcySu/rRQU2u1XpcvCGjWtN9yqSML8WCbQVbgiXw3sT8tnnY+UMOXZzHtkL2lYuAt7gRzTvwRtTo6IOBQD8CwI6SvkLb8LYpyol3jkuXLXiw1veiLnUs6WjfRX7KBkl2u4C/K74zlc1E+BKpzt8YywMoobaeqvFsd+eq/HzaHsTt3HG+Hq+Sr+DbuN/sBV8GHq9lajSI73NCh+5Vmv1ka0Bv4vAocp7YEysVvEb9Bpble5eY6it+KGAaJsGuFKGQCOJx+/5nRi0VlPfvXv91oce34ZIA4PW4stslRQVP5PMW3PPX/k3bGxEb0tSzt379STS1sfWNnQtboz9fT0ekLro00oHzTp5QsRrBoTBiUGOw4ggN0gDDQImmy/Zt5C5hY0YeaYDTsOuFTMxKrwebRLuI0dCQv+fHQwbAm9Gmz5bDXHiEhj546dflIJ06IFpcZ/8Wd/Zlz/8//0P/lume2aMLHd2/jm5iXgPvCZfm6Ef/XlV9LefQfSz372v0qvvPpaWidBmDO4l69e1SRrpQbDdb5IDpoQyjXt906V8YmJtGHjhvTv/vIvfL8LF9pOKb/TU5NpTgM7d9PwRaQ7t29p8taW7ty5bSXKzZu30/0HfWnzpvj88ubNW72N9MMPP/bqKAkh4LNi2q88MgE4cOCgV1jOnjmdbt266R0dN7yVfcIKn7vCzcQAxcrXv/ENhT/gMkEpwV0w16/ftPC+Y/sOlf2TNDjE7plHpnV4eCh193Srrsa9K4qJ5ZEjR9M773w13VcdQ+cbb7yh+KM+srVD5UveUHqwGkT986lp7rHZs2+PlXM0fMrkmspw3/59aa0EhT//8z/3rp09e/ekg6KPY1r+WpYnMUDUO3HNZPWHe/gJqH9cc6cwuE0oTH6S9vzsnGmig1EGhdEj4MW9Ras0cWqzMDandkU88nHp0gWX+/ETx9N+0bd+wwa3ac5xU65OSz+RZ+4wmhb9rG5zHh265Ks00WoXqtXczFiDccAoMpqcKbJBnMK0Sr4aQkcefoXI5VLhRotOWiFEFQGLcljK6L8KLxd+bC9uGGhrE/6SZtAadg8qeicueY1BJ+JgHK7+LhM0Br0xMPDEQ25yL2VC7AJBT5gCjtFA2pQvu2VjgdZ2KsKsVeVoyuQdrNlR/F7szaYOxi9Yrrrgb2JsPN26ed39hG3lGzask+tj75rjKOQO8SF2/km2FkR5xKj6BeapgF/DFHQAuDlqFYNOw8gn/GViwMGeI6kNxfuXM9VgBp7KPXCVd+jizzSCXE8//B6+Rcy3cbsOE/bcjmUjvWhLBXc83fYUNvAWnBkHz+xepVvccPAT9wbQt6g326twtBmeEQEs9LjY0i8+Kr4yPTPtHSrwWXByeTqr4Asan+AHfF1wzZrV9mNMgw7axS/+/V+mq9cupV3bt/mrfUND/d4d8/wLJ6yYGRjoJ6Tch30xPEp02mvb8pXeXfhAY8XOnbu9QDAxMWml9gZ4k9JAiXP+wsX0/vsfeXfljp07fGEnNJOXyGvk2e+yA7jG29KG4nBM5cU8R2M3ONwvwUMxEdRhwi3+HKWCCBJ9HYj4tigNyhz8uGUjB5S99ojYTYCr4xKWPIVLjhp2O0OWnSgD3AKXd3WFNUD+0Maq8Bf9VRGFOHK6NJg2nnWT3epQVrML5nq4nFJladDYCO+6lTv24kd+msJkUwH4S1gBOMDtu9EYYyifHMuhcMc0uS6VRoSp5xN7KacSpkD40az0dH1HHjE0N/vbrrFHAc0XniykR3ymWWP2nVvXJJOpH4oPt6mn9j/oEf9QHxro8w7ZGclhfQ/uW27jgwT+2IHkEb5+hKwyPT1juXDT5s3Vzlr6+pmzZ1OvZCsWrfiC6KaNm6I9Kv0qfzKUgd1qBihtmb/I75O0fceOdOT4Mcsk/YODkhun0pTkitn5R4mvPLaJvuUrJD/PLijNUdG6Kk1Mzqb9+w6lb337+xpTulRG5BIlC3UF7mwvJtPkZy5m00r56k8W02tP3LMbrzFG5tpRx2dDh9+MCJw8s3EEOGO0k5LHiJPbdKGFNIz72ca05PG54Cm/hHCQ4mqaSvq48p6N/cJY7igGt2x/7LjlbzFEWbVCDU+O2XhrmC8C91eeTqORZ8gmN+Sd3eM8y4hZL8swhFuCF2BMeoTBjpxf/Jxrx1n855J05NxWiKBeVRQy4R5thXDYoZ1mVDUlwHYcw2402d7kBrCIWg+r8o12FvZ6HPv7IYv/lX/1mxKfPFA//stP3IsfcTEVwTUT7TXCGr9BNvkVU8CYzB8JKX4hu70dl/zomU2k2HAr70AVTu8h70S4sAO5pjMvxq3aeS9DOIctT9xdV7jxxjs0ljzwrvj2I5CD2g9wvWZ8YYhjH/lFPwsc4VboqJtCU6txipRTPTx+4MzvBWc9rfo4hHG4xqsM74Er8gF3BHKZKfHw47WBCzx1eRnvYuo0xXutfrArQLzzZKySvaLh6Ya8RLoNt0KPacpl22oKvY6b3dr+m//m//zuHpQfGkh6enutiGCXCAMp951w9nVsdMS7ItiRwS4OJqpHjx71PSze3q0J7dq1GyyksoNmVUdnGtOgxO4IFB90fHZgsJWTjoYsCXCkhEk/R3lefPml9MPf+VE6d+6cVyX5YlMIrcu9S4E0WJ3sFY1r1q5NL770kun95//8n6eRhyPpxInnNZm66RULlBLcZVKO1rAq4q2lEnh3SPBlqziKJNyGh0cdBsUGu0fYqUIB+5OAmtijlLpy5aqZH8oAtsmifFm7erXoV6XJIKQz+efSxqGHD03jRx9/nG7cuO17S2BuHV1dvr9mcCA+e8pt9xzNQhv9ox/9KH3jG99IH334YbqvuChfBiXEUwfkp6N9VeLOGdK4dPFi2i77n/7pnxofZcidKQggPd09VuRwbIvw7MyhfNkC39G5Svmcdx197atfj3pR2R47esxfbGKXDjtG2LnkrxbJnx23Z86cUfkO0+qs5Fi3Yb1xo8BAAGEQYILALisUYpT1a6++lo4fP2GFDGXDl43oXwGloYJST/4ZBMxwsruZS3Q/C0ACfj1Mu/GgxHvkC46hw5dMCxdlibDGRciUCRf9Qg8Tos2iEYHt+o2byu8J73hgwvNI7Qpc3gnTttx2yon6tiKRtqDyR2PO6hV0mCIzFSxA0BjvOQ+Kj3MMekDELEwSaDDGZqiHKfgi/rPBKbQgDEYdpnR+u2W8i5iF2pyfsLMWXEDQHO7+JWx+LwwtcJMWfrzHM+I6SmUiXAlfjP4gOYdphNXT9BEiv+cn0ETXU4A2V8IBxQbtHIPjDi363xNNDthxtVUCPcpN38+kutx/8JD6iPqG2mzZRQREaT4LnkVVA+qhYjBYHM8ulAHGbzn1qkGG35cBB2sNW3DX3CvM2S0e0OdXU/GsNBvxGk8maryabMwz4jtAyZ+CwS8KTc+C4B/Rqgp4hRQ3IaCfI7SNjoyJP8QxVu6AYYwD2O3JUVGUsrFLULx/zVrxGXaOxvGFkydP+hgrq/bXb1w3j+7t6db40e5L0cE1/HDIYw7HQUmPhYtNGzc7fcal6Skum9ckTjwHpR87RNlxym7MDrW3a1evp1Uae7gzjRX+g4cO+S40ytGCuEy9/BeVjfwWlS5u2cQ7IgzFTGzbqjAFmnDIPSaK+VV903YCZT8AtxIGKJS4/sOhcouXYhdgr/zDbqgjFEBy0A1EoCa6oafy/w+FzPOFq4G5AaUeMCXtJVOs0QVUVEOjnoXOeC6V0tOhnucCuFkpg70kBp08ZBBnI16kF/TL2pJ2+MqtBAUUsIQqdAfIbjzZN+elvBILP94tGNvwtc1pySwseE2lof77aWjggcZSPr6QJJesSnslM22WDDKMfCQc7Ss70oP7fWlhbsHKVI6ik/TqrjVp+7ad3hHdK97tT0cvZ+fznGVdFK18QEGNVPLR+jQwOGC5EnmqlrVow5lo50D24k/Gnfs8JrHj+PkXX0wffviR+m9X+pN//I/Tt777Pcmqr/iy7u987wdpm2j69LNTSm84bd6yLf3xP/zTtHPXbsvEXrDkqCYyQ42/wbvYdcN7mKAn+CfyRW43GH4yjY7nZ6lr/To/euFdsg1iSrxjoSU8zQDRth0UNI5HGgX/000Bv5d2QvzcLgqAM7DpaeICiOO3ElUBnX4jaiOMwPWU/WpBDK4znpGBiKeOQVzHz+5fBFU+MhhfIUr/8HmuasDOk/ChaIm/sEe4VlPPC1T53W5y5V92p6GGU/xI2e41KHmklxn0ShCHz/x+SVA8/PiNbBExvAJy+QtKmo20MhCPnwK18MU0gfwrP7/X2m8uP8dpicacEnfSb6WB95j8BzTR0wQghYCMvhYHmZZYUFPkUgeFFocuRs45/fpzKaPI4V/C5IsO8bKxO3JpjmNP/vEJfzAUGbTCS4gI2gThI2O/jCWSNNgNvzxAkOfga3qaVsqDZ/jb3RDvzf5RF0sD/g1+0hSndNgWABflQLAIkfHL8Ix6+O2BuJUp77XyrIC2xaPm1AoNPC1xvwDq8XKrT21/9Ee/9y4rcwijrN6x7ZMzspNy4+4RT/o5xypBlPtK+IoNsHvPXk/KETS5NX6ZBjyEVy5V48Z78DFp9qeINcmNb4SHAof7ZOhkjx7NiQExMDzSJHlreuHFF9L6DetSR1eHVx/jgjINRqpDdr4Q74UXXhAt67xT5n/4H//H9OEHH1pIZvLN3Sp8Zeh73/2u8zHQ3296WTXh0to5DdwXLl1KZ0+f8VEbPkkNPWMSyFH+cH/I1CSfjk5WQPVr4Ge1kst2ETjZrYNiYv/+fRKu42jHyMhDlcaTdPzECSusKEsqljJAgF6zdr1XN1H43Lp12ztGfvijH5u+s2fP+xI3FEh/+Vd/6ckgn9retWuHy/qVV172RICtuV/96lddeZcvXfHW942bN6WPP/7YX/R4TmmzistOJXaJdPf0Wgjh2BfpsNODLe+bt2xWHnZ4RYmjKnfu3E3cC4TSAdrY+suxMI74IMQxYbhz+7bK7pHLlsuVUdpcvHTR5U3bOKTJAV9d4jjX9es3XF5Hjx1LGzZuNL1eoXKLp8lFZ8S9MFgm/0A0RxomwMAUjPaJBx32LWGPju+vIFjZNms7ZYViZtxHDGbS+rXr5NZputnVRB1BI1/MYhfUgf37reDyZyUVBmCSRBtwWmyDUNrk0ce/lC6XAcfdFqKjSLZ6KCv6KQJUdgdKv5QTOQ+gAzYYaTATAuYVAew5Hg+87WzIg+ozwEGr8Bn8HulH16/jxA5NYfzuXwGdwPRFmKUAd2WlwmtGjo3/HIdhHytMFX9quLzTsSNYZrI89Rtu+inlDJRwtma6KB/sBJWhnPkr/q0Qg3P2M76ACE97X0iD/Q/SgCbYC/PwtnHVe3u6feuW+iB9jq+LHfekmRj0EeBZzLoBXxyIEC5L8KrN+SmzKKbcTLH9eeotshDxc5hWwIU4TUZutCz7LWX043SUgO1LPZ049mbwO2EUMP5kj0aS35aGwNYCzqL+1CZNDybjejZEGPc1m0yx7AviIShB4CMeh1Tm8HDGBNKIhYFkpQpfGWEXIryS8YDdL/CEqekp8+jNmzek4eFB80EU4VzaiT+7BHkytoIbZT/HZlkEYDI4MTHl+704yooSnV2Vb731Vvrd3/1J6uvvS5+fOq1J5FCaVhrbtm332HZbPJnjxii9S9U7a+TLuaV8siMZ0DN4TQOiTjNg93u4ub7s1FJLfq+5FCtP+TWlAALT1HCt0+Ao8iMNu8qhiaYaZPQZmlKpgRHYRPjGexOCYBrPNnVoeqdc5BD/kTeXcfi2BDYQpspXzj+/YQvAvx6z8a7fukeJlN14tBpDSU9QlTlP/j2GBtDeY5cpvIYxjLCRR969o0WmkWwDbxNk5+CDtEKSK7EaYP6Ls/zsT7pOW3bxXsZ6lC9Tk2Pp4oUzqe9Br3jTgsb4lEYfDvmI9LzGdxZZhtQnkA+R/dglHPfOlZX/JBlxvY8FDg4Op7NnzqRLl6/4SDf5QR6cVF/kU9Tc60RxYfjQg+VNxY8yyPknQ9j1V/JVykUPGQZBjR+SMenf7JLh8t13vvZ19fENaa3M+o18EGOV5Wa+EPXhe++nb373e+mb3/6OeI+ieyAlISDSaIAH2XCFDoysJgV3e/AT8Vy0YY1wdseGwS/CNsf7MiaD0QSuJvcloGoHCt4IWWx1GgRV/lWW+sWvCpkt0br0XKKssDmv+kexARAqSqsBrknFLzHDXt7iHViqDRtVdsYfawlVhQZf5ZeVLNhr+MKGu/6EM8LIVX0h4kVSFfAi0+T2LCAPMo3wjTxChtuQ2q3zCr32CXfeG1B8BHbPfjgX4weWWry6tQkf0MBZ94KuQmOEUdnBrwrqRrQqHnGK4gLHeo4B3I3XcQkXqPgt8mBB6/finwM2wheI0LixSNwMOSSR/GiOiXu9DeBLmAiX8VbvAebBWfaPuA3/In/WIYfIv3pTHOPERW0r8COVA6U3lTLkXX+lPAXFP+I1m1Luxh2Bsjvtyq+Cer5srezxrBnls4w5+sl4cA0/EgEF3hXUyrMJMo6mwEu9t4DTboHKTU/TWTemCMh0VEHDJ0IsxrkIakHaula3v8sRlLvdPVYo0AkeDg37WAp3wbBzgN0w2FEA0DCYuKO44cgNihguVGOnxjTHPWbm0iSC6XwcBaLQYvfBgrdbe4VZzihiUNpwXwOrkKxecLyma3V8zWhsfMy7NdiNQ7pxjKbNF9OePXcu/cVf/EW6dOmS70n59re+k378499JP/zB952HQQ16W7ZsltsP065du40boRiFBYLvg74HTmN8fDIrGjQ4a0KPUIDGkh0wfGFpdna6ahhceEweUMi88frr3vbKPQHQxO6a8YkJKzBitYMG1WaB5153t1fZKT++/sPRKdoROzwQ+rlDYJYvAWEkyL/++qvKd4cvOb527aoEiQc+xkUZcZ8AEwQmEnyqfO/evVaKPRx+6HyzQ2aTBBTy6UuEFXZufs5KG3Y6dffcS/fu3bPihCNbbKPv7bnv5sSuIoR+8nr+/AUf6VmjuuBrVwf3H0gbN22oFDKnT5/2pICLl1E2nTz5idsBZUz72Kfw1D0DJ0qZCtzwxATdfnMjVnsgzexIa1bbgN0FwygDWolLOHa34BrHbZZ5ojQp4aq/77791q6NnUu0T+jjq1EoBqEFxRM7ruZV3iisEKJAzuozAl0Y0a1nT/c91wtCH+VTaCjMy6CHYoQdQnEuT37i3+A45V1p8NSw4zz4T/kBHJ1ysAAtdzvnNJ4BEbsVhA2hVxCpgNuvBqdddxDEu0x2b/UHSrwYzsPQVwoYg/zNuP2X3bLxgKK6DHsJrx/wYIkXvwPgom0VV4cPa+0lwvJS+bWAQ8iz7h/2J74fC4GfXQ98DYPdDuy8YucfF3IjUL/8ymvq19Qa7RhsBdPiPNZN+X0aFF9jMV5Bzm9T+cvud7sROtpilE34VTsQWsBuNVzYqDGX/1MM5eKHgOfTjX7VZ4CqFgJB9gtT6raEKUCfN+Q4i4Bo/Dl+BCvF9CzwGjzh9JNL0zwbBChl4ZFT4hEcIyUYyu1JTQq5Y4xFByhlVwz8hGOZq1ev8Q5QeAifnmUc+OSTT9L1q5r09T9wWI54rtTsEp4If6duSJMn97cdOnzYR1ZZFOjvHzQ/PnTwsMcI+C0XvR9/7jlPOhkb4FN8PeUf/P1/4C/2vf/BBz5uy31kTOhc8xa0yF+UU1U05q+R83Cj8HhEm+EZr7yHF1DFFxQ3ty1eiqfsfi84aga3zLkXgf3xcpgMsji83cNpMdDnsrUFgoKIGnQ2aPLv0yI+BaDFAmJ+B3CLPs+LqfWzSqMpdECEkinJC2cruE0LShDDEuFak6ishK2bAtDKvxUf4W76nYdliZ0iLFIw1pX2iTumhG8AfgGUSqPmCNfwC9wtYKfc3rAZt8rNk6DANTs9mWanJrxD5tLFM+nm9SuS43rTNslxjx/Np1EWvzQecuSIL3NCM/IG7Z4FMe5+Q15EHurpvq9xfp362ZHU0dHlBaqOzi5/LIKdu+yIQ5HKMSJkMxSnR48e8e40xuCShXoZMIS6ZHAjTM6z3bLNyhn57d23P+0/cDAtCNGcZEb6KEdW2GnN4iTH1F996630+htvWrEKpqpdCT9W3knLrjU6gPJWxtviTfiYKIXMalqbo6oIAy8eES/sdVP8m83ToaS1lAl///oZBrpzfgvu/Ci9qV4mRQavAhXQazmqVAfHDauh0FFAlISllDnv9SB+bdRxgSpehjre1jSAoL+GgyDFCMSabYfPUC9A1B3PKpghB10ES7kB0NPs12jXgHmb6yEg3iNOxFPgKnymzW3L1paS0XurA5DHnaXKBljKPegIOyiDooCqPvKcwdgdOOT1etgCJY1SFSWEMckxjolVLtk/aMBewi8FEaMGOOT06nkrdtOcCwp73ditlm7BHX7hH56lz+d4JUJxy7FdOrJSZjxxjqARwnUjC+Vd5gdA4CAc9mxynFbjusKe24XDyQKFuAMlbMELFLeqzWXDOYTqHX/1+9Z2aQV+K8i/1RQ8dSi7YJZurAFVnHqYChd0NP6ABo9oxcm7whAv/pcE01nzpX20dXSsfHdcE/pr1+LyV2545yhHl4RHVh/KtjEUDPh3rV7tSSqIUFzghtKFPDCBnpOdbdiZFscL5YsEYfkzaOhfwICMsBp3dSCMDgz2h0LnUZzf51gMl9uy+sjdJ8DY2ISVEXx2meM2rCr+4R/+UZqQ++effZ5OPHci/d5Pfy+99uqrqae3J23btjX94Ac/8OonX1xinvvWW2+n//r/9F9bYUFn5oLgmzeu+6gWnyxcwQFn/dMgGKhRoDBp4C6W1197PXGHDOXCfQMM7gjfN2/cUB7jCAwCPEoZH49ZiIuREXrWrF6bNm/aaOXND3/0I3+i+uyZs1YasMNn3749Vn5QPByj4BPcCOzg/vgjCf7XrluYx5+jYHv37okvCSl9Bvz79x+kWzdveYcHq7koitgVs3vPLn/KGkUb6XBcae+uPemFF563cg3hfsvmrbJ3OJ9MAhD62WrPbpvdu3ZKsFllhdjJkx+nr33tq84j+Xv//ffTRx9+ZOUYn2vcsmWbd66oALyziY6Vm6dMlCvKBjdGGTdlT8hkU3ugHdHeHL40WLnTZixciolSL9BWduu0r4zyRfhitxNHl1C60TYx0E7cWD2JL3+5LSu8V5uFj1UzwhAEXByBYsfQrt27fGRNQRy3qRNBkzk6JvLjQTXeZC/58r934pAPh/OIrPxEiBw3B6wBec22/Hw6gLIluiDSB0wTz1qgKt1F0HBbyr/hBluKcgkhsdRdNg4T6bpwXQc5X6We+cv4jKcMPDKEw2CPmIshcAhKVnP4OtCmov4J00ivAtX9gvgUirjR4SG1gVDKcXxko/opX3dj9fPwkWPmaVHtwZJL+l9knHpruhmqcC15WEQn7jKRLu0rwjic/6O87J/dG/6By+UpE2VLyyLW0n8lbCP800zeLSZ7lZ5fG+kC9stPgLiOR2q1cIsh48EogoUbB2/EqU8+AfDmKo8de/AA8WOUMRxN5AJ7vrDF7joWCVB8zM/P+n4XLpVHkQ0/RMnNPS5c9s7Eb63GHZoofPLy5Uviwd3i8/O+b4Y+jpJ4+/bt7g/e5aKxDTrZbcMYAk9H6Y2iD17I8WF2S3KZNLzz4OHD5kfcdfG1r31N/GyVw7z08svp8pXLDrtp8ybvFmVHaWPVmOJp2AtY+LYzQgl9ixcMfBWlefRfemMVmzLmR9CEM5enITsbm8IEjgz5vR63vDt8CAFRj7aE3cFrcb48/IfECWhtNwbTgyW789C723lFc34asDfjCM4YYcKnUT4ZXSNd4YI/LSqvbF8ShKDgr0PBAXmmQBbkAxwsq8mPtolchdwVR8TjWJ1TJF3jaOAueY7RLYPc+GPRDl/acowBNZCHcWGMXw/Gf/Mu9Tk9+az0LZQwA71psL8n9XbfSVu2bvSF2exynZ4KGZPdzSgqn8jOrpTBoQHLXrt37vZnoNlZxg6aGPenUnd3r/xZXBy3XMmHAODbR44e8VFmFsUY61nM4mMO3EXjHStuD5CLPJDba8146MZuoYSswVtC/vWCku34o+ziU9ShBKbvUQLIZDvUhzvV1ykbylbBAycJ18BjuvtsBpALovuU/hLlGoB/mEBVMFM/yN+Bi3RKUjybDH8OFzieZhq4o40tbWInFqZAmVjh3wDSMlKBngrP0RxcmB/gFuFzuCpuPEtcnlE/uEfdLQLqtObhONneBFUaJbDeZQUrtBCvmDpEXpfEuCQ4/ZxW4Iu2hEtTf/stYBFNGU+h129qV37mvIS1le5GvZkgGShrDVZwNplczxUt2aOEjHbdQFSCFXAo/RS5kpCSNNxnST/GPcqOcM8uKdNLgEZyAnGhKlJ4GJf7db091kBu+Bud7HV00FDkmda4Lh/8TMhiIIv1OIGjxMOlOa0CLpXikcPbqid+8Fn6j+34O7AsjhZ/1DF+ZDv8wzi88YGnvMsoYCh/8ztBDLV4+Gc7aYC70FAPV+x+h666n0x5FtNUfvIsipZWsxRU7k+pA6CEqaeDW3nDvfzVoc7fCgQqwsnYXqNLTq04AFGf2r7yztvvPtTAxStHlHxE48lyKxPieAfMMRCzm4BLc/kaBQoDdo8wEEM/YfjkNemGAkZR9L56DZ/zW+WMcTdKdHKRo0yw0og7FYxCgFywfZtONzM364t7PdnWYIwi6IMPPpCwu8MDLJMkVjIPHjxkZQU7dbiImB0mKBFQjvQP9Hn18caNm2lyctqrKQzYf/Inf5JeeullH93hsmJ2T6D4YCLOEYaVGpw786oJAzoVgeCBcoWdEwgwfIWJMoiGJ/q7OvxcIQGa8kCIQBhHAYAwzi4XvmLE15nIJ2ear1+/aoUVQgEXibJqxY6Ov/3V35pOVntgy93dPcaDcohVWjr/guh8cP++V7vYJQKd3Afkz6yqLDgOxi6j3p57qbe3R/XISvATldd+76YB5mbmrIDbsnWz70xZ2b7SZT3v1d4u5xnFxPDQYLpy+XLq6dWEVcLMm2+84bL55S9/mT797NN09MgRleeLPlZGvleqnQSNj0zXgvII7TBXaFBSLisai5+2NjoTZUonzs5uR9SBfekUDNbCD81uf/pjIsTXvCgDjgZQ3hiUZux8ou1Sd1xqzdEDFHEcy2tfwQWB7W6v4MJvVpM06GYihEIGxYsHBo/2QZg7J4aIAOOGByEZz6zDPRg1UYib/QHR7tg5X8Xw7jDZHQj3+In0wpSwDpfLDhIxZQWJdBnIgkCCNZ5hJ54MdtDJbrRfGhRYeSWPFS1GFCZoBLJbLhvqujWdoDX+wgG6svErvKI2+BYEOUxx5y4Wp1s3AmLSZsBD2CajHybkfFltcmJM9d7hnXB8Eh8+Nzg0nA4dPpoOHjqsNiIeRoQcz/n6QiPaFdY1oadrH+cMhSb7VQZay5NajDDgQ+AJXJSJnooYRwECh/HonR5XTLm4OXCGIb4HUF6eATVSnwptPj4QNFLNpi0bV7tDFYEVQznqCZ3QQ4bkjiBB+dQN7owZLjfjCAzxm/3zb9hkV38uqQIkNTM7nXrv9ZiPzU5Pqc/HJJVjkPDeabmx65CxacO69W4vPsaqsYLjS0xgWSyAx7DKzmXy8Pm25U/Svj1702G1jwd9fT4iySXiB/Yf8BeUJqcmjZeL6zlSCw8eHn6ocW2zleLsIkWp/uKLL2nSeNS8mN06HP9l58yOHTv8dUMuCmYhgotFqTNPpCuT86rCdFm4GPSjcE3loHeXkQOEMiD6aSnpZojwgkBYC0ClZWuGhleLhwA8NrwooAUZcMPf9RcxGm0RmprselZttUqoQIRbCuo+hYYC4AWV06/cG89wk9GTPuQycNoNAqLsAkdw3cZfBUIR7VfW0gkzYCMkJWNX+RWcdShudfpboZ6/YmccR87g2M742JjlOkKgmKRvUv8oCryAprDmsbUkXPZKunLyO2H5gAPH1OfdH+jAbXTiOnnYoUN/8SVCeBH9XSX1WPLO/JT63mMrYwYe3E3qhZJBVngs54g4wO407jkcH5tQn53Ocsl42rVzl8J2pLHxUfeNB+o/7OZFRkQZwtFllKJ8EGEcRY3CoIhFVuCuP76sx92E7ET2cWv9IbPEMWUT7nKgfIodoJtRrrRbnFwryrfdHFSuJp3cPvEumUY7c/GJ10TbLztXMIQH6nVvF95lwFZCRfjF0MCFXUQUnqBY4R646+kVtwKNyXTDLAVVWvjnMK3ttj5paoQpz8h7vFBkChclpH8+6kEUjVsKg1zJ+EWZF5nP4QRGXfAAVVllf//WoCqTGtiJH8WSf6G5mJJWAPVJMiV94jD2xhMo9Q0+R28B3Apu83AcFME4sGTckIrN/uBZwpCiw9UMHlasFXwO7Nca4I4vfyxa0iazm+nnr4QS5LiZtAo8vmMyb241T4fsLwPNqlqPrzm1/It34CgyK++RxwYEpygxeBYTEDgoi5qvMhJyUShT+Bw/pUmoCAlAX8PqElHYQred87v7G0+5UUYuv1xYprm14GqQUTlcttge8YJWU2UcYQhqWnmat0a6AOHCvYEn+hfgiOFGvFoYhzCOwAdC70KKiHYr7nVT3ClH4jeF4+HfgHp6VduRKbUYkYtbgPONkROnWfDKzVtQC4fMV8I6vPBkHlT8ynsdWsMA8UuLcE3GFRp69xvobS/hwBcm/GQHn1tYuPEGf7CJXmsTlIQd97Y9e/e+i6afwZgnk/+HQxyHmfI7yOJyVQqJW9vjLD4mFDIwSaHTk4sHmdT7bK5SmtEAiLDLxJ8EmTg85ry+3iDLEwk6hAZBlA1Mdhgswc3FWJyz52soXMLIDhC2qyLEIgSPSlBFaYECYHBgKN25fcdCMv4vvfiilQoc2+GyTgbsH//oR159PH/hgsIPJr6+wz0pgxJUJsbHXGA9Pfe826UwFxRQvC+IZu6SePXVV00r6bNLBsEAII8I6h2rOtPU9KzLjs+dUtzkC2EHfvfqq695dwp38LDLiC8AoLDiM9JXrlzxROCll17xLpTVa9aktWvXa6LI0S+Vi+L4Qt0tm+MctGhkoNq1e48//cyuoRnRxXPr1i0Of+DgAeFY4+NabKmn/taoXLjI98plpSfBBWGfhsinsVE2cSmv78lRfXJkh+3A7Bpol6DEXQZ8Xeqh/BHcfvGLXzj/3/n2t31c6vPPT1kIYsfK2vXrvFsFxRVtgxVgyjRWrGmvlDEdK8qaju/OnzsaYwOGZsqEBY5NB+4QTVxoTB3wVQVWv/hiCsop6gna454jCYsSGlF0cXcDq9oIabzTNlBAIoiyiwbFHyuJ1BPH6RDcmBRRadQxZY0gx6BB43WHwu7XoB93IJhhvLAKbf/MDj1xkruF8tIpyafClzju8CSU8QEegJ7UGFYBChI6HB+HJk//Ot3sXnxzUk1Qdyq0fBmwEAIZ2RiT49eNGFPxc2agF7egcSmoUNkWBjuoKaPiXtwoUtuze6uxP0WoZ3Er4W3kxBHJO7dviv8NpY0b11upBz9BCTzycDQdOXZcfepQCNngU8L8QQ//dbBbDUgFQp18BkJUdZP9/FYsMs6biHfti0j6AH0vnhiUIfFOBFpa9KUcrm5wW2SE09RFGS1lFOyZ/pVx3yVXMjxlHFdP9xne9efGgIcetAFiRGnwyM8vBMW3qUHG1XAljShXT6Dk712L6uNMTuFN9MN28Xj4I/wTxT077XJs4WMcQtH7xHyFLxHCn9mpCZ9g8nj92lXvOPz+977r/Ny9e8f3a8Fj+LISvN3HJylv8RqvnquO7t3rFt+aVbgu2xm/4PFDgwM+mgtP+/m//7mpePnFl823uK+LI74olM1LTSkhAFHsfygP+v1GWWewzT9RVoy1BtHtPqmwVWgFIJTrSKaBMX5wiXT12pJG83sNZwE5lDAlvAWjbK/caVQ5ITsXvCXhAu7ceEe7LuEcxb/RFhcBQfXnOA7nkLKGqVyVf49DStcll/3s1fJcCurlERBl2uSerfWQ2Ms7KTrVeoAMdb8mb+il7jS+sbjCLl12ltIfYxEo7vijX3B8E5kPOSCQBDLHd+bEA1TM87NcSj2TptUf2GVGW0YWxJ8780qeCo/Uj3gUD8XXZDs9WUjtEqwXZidSb/fN1H3nWhoZ7ksPB2WG1CcfIyNK5hE/9v2G6mdbt2xJmzZutMxEPtnlzJiMEpW7D9nVhhzDWM8iy82bN91POWLNO1/QRDY6fPiI7wbkLqg1a9elGzduuO9v2rTZTKxeh+VIScORTIQt+kNAKXtn2/mNB0CobM0Qwj/t2n725AcMBRq4WyIbWttSpB2mAPzekZvcsTf6SbyH27NNc3qtIAzxl8MFzppp/cvuAXqqLL1YonxT72UxgSsFuDuQhTbuEmLhFno8cXLYSNt81TZAZad+yo53+5NOrTgD6ulnqL3WvaKeCwJjtM08QMAbaZOHEoy5TQWylnbkINkQ06SFV4Ds0EV+ShkV70JvJBOpF7MUlNKIeISK9MKn/AUuoImOGuRknwmBPVuKMdQdKkcBdmKIhhp+j9F6Zwwqoc0j9QedplgejlOVKQ5Y+GcOa+cloOFhnApoF/EklDLsxhsdGU5dLMYLk3tJiVKjByh1UXlnw2/lp0eJU9yeCQpSQkV4HJSuKzxyj3UpcGgnSICSL0cPO6AX7KU/u58VCnm3WzwL5WEvz2a/Z0OmI6LLtjiWMZYAFTQiQOfTIfAHYK+FbS0kpVGlk/0Wpysv8RS3C/gm/sSTO4ZxzPXwJYBQmIjLbw3sCbLwjTSgvfm9beXKVe+yPZtJLgIiE2nO10M4OwwKMUwAQpgkPj8oYyIjmLKawINjJb4kFYGvhJcHk+ZZDaadGgTZNYIChlWQ1RJeuZdmUnHAaWWQIhKeXTncAwOxGzds9MrMhISB7dt3WgDgy0sM3vNzC84Du19eevElxRtJ586fT7/8xS/sxt0xbD8/c/qsV1ygmd00kHbpwgXFZSLPJ07j06jkl23m3AGABpmV1d7e+xZiVmiQZ5UTO58Gp1Ozs4jFD273nxPdMGK2uq9oW6k8z5vWm7dupr/79XsSuC+LlrtpTBP+/sGhdOfOPQsOhw8fTX0P+nz+GSEBxcLE+GR67vnn0qgGqFj12e8jFShrmEBwDwxb6//Tf/Cfip5H6fXXX0/f/vZ3JMRs9hcF+HIM+ZqZnGa0cB1x4S9fFaE++QQrd8sgsPBVJcqWcmQSgQKGScfLL72k9BbSr3/9a08c+EIW24LZOkw58unrX/3N3/ouGiYje/fv870JtAi2+u/ctct3KxCenUmUOc3PTSM/AQttWIioOmB7NcIiZS+J2LttpsYnRNN83GskXLQrFCq0AeqJHUa0XwQyPum+fsN6tcM54WIX1COVbUfavWu30kJhprpTGUABeabNoajhq1zULYocDF9l4NgeSpuKdlmaOrfslMUylCfqdFbIOIzcFCz6TRaWcrxwCtZY8AmF/f1OIH6xuCPHawWEFTSccCgmQFNx/UYfNV7+6jgyNOVFUOhpdQfAVUxRqhHMQ4fePV7yrrJwfmpxCr7q3cURNMcqUzx9/l5vxp2fJOI4egci3fKWIbu1Gv3kAAG81YUfBCsUcnwO+8GD3rRKE5eV4g8cY+GT7/Tnl1971V9vg2gGDSYjFTGtkMtA2OM9PyOnAYUuP6uQjTIqgIAa5RQ004SoVUL5M4q5/OxGezOOL2kUJzA93Zgy/jOtTzMG1zHBRQ8Wvbuc/e7cgSgHpcUQPsqTUBUewjWZVhdjbHFVOZDe8uh72HHyzinak4tJE1D1eRTyXAw+KX6CUhZlNQoXeDIDM4oZ17HsPsYpnozSjskhdLPrABrYeQev+clPfjftF2/miOf5s+edNDzj2rVrPqbEXWRrNUGEN8FHuAyU4587xbsh9fPPPzcPgqe/8/Y7ViC/8fprdmPHzuEjR1yO9+7dTVevXDEd7AolP2QLoETIpBVg+gVvFKczHm485Vbqhjtw4HWUAeVWQhIoJtog0X84Bk4c/BIPoMRzXUeiFbiO64ELZJw1Qg3RHnKMgi97U65VvBq4LZsXESbalcPaD4MH/+Fo/BlvpIQJoCUSOVwagj53m8CbfORLbjiH3LMYwG1eVSIDBCVeduNRlNoFmsK3AuH196wwMbkVkFfhNr3KA3x6ZnJC8sX91NW52u2HkChi6BssnHlRRnIIhJl+yjQnRbtBkKcPcwE6O2/m1DZRsKxs5/PO8YEIxk8IYGIaceOJFYXM/OxUGhnsT0/mplPP3etp8EFPGh7oTQMPujUhUlz3U3YFC+f4aOpc1eHdYSx8pUfqd5qg08Ywc8JB/uh/LHQhu9Jf2ZEGw2SHMot2yDXIiyh3Dh08lNpXdaa79+6lO5LHUKwiO3CciXjIeyg8o+7IB1mICnLbkb1WXYZc4i6z2PXg12wvvgWQlSlNYfHx5gIK5YA5TjH81d6fBYvDNcIX98hX4ZtLQ0Rv9W/NdQPns8wXAXyFULE4QPta5ju+uGj/4TBHP8Un1c6QeZHfaKO0QVA34qmsHy14x1YsfCEHjrk+WbBgB33FU55GF4RkcJ90fpvzHOUWEDiES+n5ab8IX/JUT6W8V6bQofjUCVFxN//MYfgJjBEeoN140Q6PbIiBP3FLeIOjgF+/hCu4zScbJjAEugLQVMl2+gs/foOOVgg8LVAr01aI+iCdUtbxqGJQLtmKa1ARaTgte+onJ8sD56XIKOD4So8wKInhXbSfJ+LrPfdu+9jkrp3b1MYYAR6b55AM4yNHm12IGZbMLynU3GvBbS/vxc5rI7zesNciYXPbMMivKU0UmTxYTI5L0u3tIKo7gtfoCf4tuxNt4KTNRJuLsG7PThjvHDc/gbqd+GGawXiyKVBSLGD/bG9AdtGjKa7lkAbQ1Wregka/rJdfBc5Tzb31XdBKbwHKn5Dl+TQoca3cCQcbXKs6dLphBeiHYHV/FpRn28ZNG9+l0bEllBUTACbGLgk6jD/7LMydHe1qrKzycTSJgYXtqzK2M2fWU2XHCgaD4+MFNQKVFXQwUFpxoQAoDlg9ZAcJx6ZQKmzbui2NavILw4UsOiwDGhNmdrd0dqy2gMs9NwiKHElih8eIBlJvR9UgOjvDRcAr9D6dTn5y0l8m+tVf/42VH/5Mtwb3f/Wv/nXasmVr2rN7d/r5L36ezp476ztSGHpxW1DnvH37llck2eKLAMCAzQopK5gvvfSSC5pt5hNTE1a6sF2W3TSjoxPOD2WBUmn9ho1pjYRpFDuuIAF5wZBJFAhtK/is9Lxp4pjNpUsXfQ/Oyy+HEuTK5Wumn086ciSJetq9e1fas2d3unTlsr9E9eKLL1r4YEcQd+pc1SSAO3f27z/guqKiDx046FVVvkZFve7dt1flt1MCSJe38OLHyhf3HTDwIaivW7smpzudXn315XT6zNn0mSYOfEEEem/duuXL8fhaVLcEHJQdUR5d6fv5Dh8+WU69kfsb1697ZxNKmdiiGFDvCB7WqHeYhspnaGhQjJEJ0gqvzmFnizIC4Xa1GzdohYep0C5oC3xend1BZXfXqnbuRXqctkkIZUUMoZN2yASEYynewSN6UBoRZ2T0oY8asBrNfTocxWOLdPQHo1Sq0Zniv8HsIi8EkpvsTBSKPz5lwC2dlDD4ypJj2ZEfPVBoBJ5IC3d7NUDOTrPu1gKeYGQwTX6P9FvBuH5LKFGqyUmhye8NtwKtaZgic1kFIpy8URjS1uO4jXKQhQM8XRbY9N5q7L6EoV01hdWfywXPbEcAmZ2ZTNevXkr37tz2hH3HTtrYY0+COWLIp0s3qx35q3DwwRzbzzp+GUOuv4B4EtrpYeTky6qVSjU45mfZ7UJfKO3GprK75ei9ZpeheIo94jX+CFzoazL8LeEONOxKQ7gLTjlGvOzWSLfYbTMYB09+yRd5zmEYG/A33mywtxr/8awM8aKMigF4wg/9TvkrHXg5Bh7BmMX4xBNezEosPA4lzGrVMZeIjjx86Mkll4ZTD+yqYcLJjkZwDg0NWGDbtmWT3Ti+eeL48TQ0MJj6H/T7+BL3hbFq393d7SOr8OPPPj3pXX10jfKFJ9o5Bv5PmhylteJWhfjyy6941yf8jF2J//pf/c/pnMYsLlu/ePFieu65E949AEJ4HIpDHxWmbDEUt35krcD1gB9/mY7pyWnlR5Mdjb+EJ23/GgdIIiJWcMVrdjdyB8RSAc724gl9OUxzqMDT9AfaOq4WvM8ChyR8TjhwYQJvcQx7OOAXbYeAtQc/6vsGCkpjA4tE1BXh45P4BAYflBMu27MxHfbAK1sE2BxG/i4b4WqK9xQo4wawVLiGC+GoQxTbHANRGpqwPpZh5ycyC4HZYcvXi7ywpHEOxQzjHbhpgqVPMY4Fl2NMfZzGRkdSm54LkhNQHpKGiDM+Fp9ov7QlUwHNMj5a+Xg+Dfb1pFvXL6eJkYF0++bVND0xKpTzwv9INM6qHwif+hy7IviAAv2UXcl8zABYt159VP2R/kIe6RsoWzhy7Dv91Pfbuzp8HAll6IL6BeVLGBbAuIeJHZCMKSeOH7PMSJmgAOD4Kl+nRP6L0iQHqhPbKYfGE1u8BUToqJ/c2iuwnbjUtV1oP9HHAurY6jEXQ0VDzRQwXdkfCH/SiTHEboSp/JaGCFr3BS/u/PitKZ0CuDCu1aHQhIGGiAc9PJgg07bUftQGmBxPT06oXU27juHLxKFtrqZtMW7onTZqJbJwcAyOxVVkQnY7PNb8g7bqiarKGH7LAjD13IA6jdled3pqHdTdc75kw5WaxW7jPAb4nf5A2LqRO/EqxZ0MUPxsx9T8AmTnH7dMTgkTwYgf4W3DSniVittcDrsk1JwLvhiLlFSV9Yi/CMcSKJ+WDAC+wBGIzSf0Ksx2d3s1vfYOd/3Zbj9bK8CnCot33Z8XO4BP8wvxrsfiNT09d9K8ZL5VK5f5IyHcJTomuW9GbqvFI/k6LScOOIbM3MDpyoidVPipv8AMBAGWhe0oP7Vxt/MSKrtF2yV00BQ2xdU8HDThksGJMRZFfO8k0/zbi3Wyc0n6I+7ShP+BU3JAtEdwN8oDr8KPKYXW8g8/vxpKiWMAwnNE2q6Mf+LTHsRawGnlSMaZoakPZLc6VK56BG0ZCo4clzTreB2zhG9y/+2BkilQ6KG+AR5PM6VcHV1P6gF3oArnfNc8liDVNbN1+/Z3ES5gbAyoKGRIAKULX5BgAN+ggdCNRcAuBcJu3LjBiofR0XELg7FKEZpFdl+AE0YIneEuSiBWzJS7OrgIkbB37t7xTpjsLWaqDkNCLoloyrF6s9yf6WaAfvQ4PocMw6UDeJVkjvsA5CZGzmVvKCBOcHxJwji7O/ha0OrVa33JbZ86IBXLp6Zh9Fz2OD720Np28oHfRgkEHH+CNhg8F+T+7Gc/S195+23TeOfuPdH7WELBOjNdr6ZKwGHC1qnJPHSzY4Yy5V4A6MeNnR/sSlmu8GPKD/e+HDx0yA2WHT2+52b1at+Zg6afLwPs3LHLdxWwakBHYFs79xx8/Wtft1BN2uz+QWHC0Z67d+54xde7TEbiCyDsOtm7e0965dVX0759+7wDgLJj5w07Sj777FPfp3FP9cGnubnMmO38KFvYSo9yCMGGHT0MipcvXxY9My6ffXv3pj/7sz9Lr7zyqpnYug3rraBB8EERQxmwEk2apVFa+6lnYfqufDq4nmh9uQMHeyhwon0xgUJgYhcPx6yYVNFW21G85LAIa7RX7sIBD2XFvTAjw8NeHexTWTyUfePGTSqvCSvbUBRyHIGLA9kZs2PXTtcDbXjz5k2e6Ljy3KliMsjEj3fTKxMA/TjTdrG61WdbMMh6UPzM4O1gFpqfgTqAmBE2fhohbZcld/VsCpZi+I3EsEVqkWIFLa9Bf92xJQDv1FUkkCHXo8DRZQoDzS/NTDmbCK+4oNPDjF79CiUjijDeI6yDRjg9ljQOlAd0PZv+5NQIB5IcNr/bXzzvzKnPfYwRxeRajpWo3aOAfOPNN333B5/VZxcbEwBHUgWSQ6CeRvzgFmnTjBFYXT+Eswna+FdTc3/BH/qjrIK5Y8i4Qzt4rn81JqfuF97D6nC819yB7NoMEaHZNCI4Dd5jBVJO+rFz9gYiH7xnuvQM/wYd0Rf0h4M8rZiR3fl0BiPfPFF3US91A45SLnVDDD30FH67OWjEgWaMHOFlfE2Pr2lxrBZlCiurTPrgGfATVtzhDexIjMt4Z9QGV5onoNAhHPFR0qM84d4xjoCwGxB+7U/takyhPa9ew2f656zUPyT+zr1e3BvGrlTGM4qVnS4sKEA3vHpB/A0ey9cGSR9+z/G5v/27X6UPP/zIYzCXke7bt9fKcBYQKAPf+XXlio9AwafZYcnuSZSbKhFKQqBSiap02vBdJqMLas/wL+8OcptGYU0JEpQyjfKMkm4G0JVn5UsEAYsTjRANsItxyqb2zW4M84hisn+knbFCcFgK+iYwjfANUwFOrODDNz8LCrvpx2GwR7sqYGe8ZVwuei5XXO5MgSewWwq6kBtioldKJtozbxXdvMsebjW7/+xNIm6fmraZRwDFrzJEzvRXsfGovcdkWIHAh7t46NTkuAT2ibRCeM+c+iw9HBx2e2ZMZ+cB9+DRrsHPLkHLa/oDn+8FhF4Zy4fLUW480jg6kCZGR5QeR6qn05jGzREZdhqzwNamNrSMhTxlphS57wfRxHtG9PTcuSkcD9LK5QtpbmpUbRSF4GP1+Rjz2SXBMTGOwdMn+PAEyh76BmMCfYN6YPGP/khY+iNyCDyZOwmR86w0l0FGRWaZQlZRn/fRZ8kEHC2kjyErbZS84kVDpY+8yMIRR9FZiaYszWewx4/Lp/5X5fMZQJgSrr47wDgrCDfqoA6kUQfi4FJcq2fGRXzjULkX33o6dard5RpehpZXB6rzdp5NBnpkifENt/jDMfxon/gDtDfCiN+TtmT58bEhtVHxfaXDwgh8j2PoMYfgwxmxKMZdj5gVy5H3KMOYkxAGXu7Lm8U/Y+F23GHJJv3LMpwBCuPpEsivUebFBMB2XJI8swnvyFMF9pBr3a0A+a+sxItSiBgt4IIJuooJlIGh0FMAzKV8CRLvESfcq1DZP9yXhOxc4tfDh3wb6Zb4DTwNeppAdelWk4MF7TL5PXbSsfgue/GzT3P+7VaIouxUl0CMLwI9qxgEsSO/1JvcxB+Ya1jmU1tz6es5Ojroi8Vnpsf8/qD3Xuq+d1ftZlTtSfxPc18WuXt6etOWrVuNi/smfWeo02vQFmlGqiZTPqaANqr0/a74KzVnMK1yh99AS7Rj4kQuXKxVfvGRK7S7D+pNPIodm8SdEW/nWN+VixfSw4dDaSdzauGbEJ8FX7v4n+P4T6BC8xMQ/vq453QAnGxC7i4fEajFDMhRW1yVPgZXUVChh5p4N+qWvxi7smeGJtJIJTsUBdZiwJ1wYXPwJqMft0kB9OEmqIer/CrI9hL2Gab8No0Vil7KjXz63wk2g92yM+HautZ0vesdLxLg2MrKIMfAhGDn40t6Rwhkck1hT7BaqBaxa88eNdInatx8rrPNQu0mTXr5XCxKC3a9lC3RMEkGVXYoINRwjOV7P/iBd2lwxwuDJeSg7S5Z0MjuybIVPh4s+Wz0nHfLQAuTbSb74C5xefLOjgrSfu7EcSsCuDiRPPG5Wy5P5FjP8WPHPAlXBOGRAKF80ukQVrhnJLa5tltI5yI43zOgwhuQUPDvf/4LM38UIigL+IIBN/mzS4cVGi5rpDFz3IZ7ZCYlsCA4MFDwyXAUOXRudiaxI4MVOCpm/4F9VjqcOnXau3SmJuNIGfnmU9YwCHa0zCrvQ8MPPVm4fftuOnv2XLp146YvlKS8Ef5ZDWIHCwIMyhhwbFVZ/PSnP018IQl38n9d8Tiuw24AzmsjpDBx4LPin3x6MvVI0N+xc6eFfiYrfOUABRX31rBK9fWvf9339Rw5ckTtZL8nrwhn3MnCZZRUJZXK5IMJtpUwNFYxD/LMZIB2RTAYDRrp2Rm+ioICinqdtyLQE3XlnXLngmPKfZtoQFimzbarLVB2fOp6oL/P90Ws1cSIlWQubUXJgoLqwvkLsq9ze2XC06UB3ytpEgbLrismTbQXdkeg+BEZog/q6HBh3FBFNzuR4osL8aRTVQyMfEU0G72GPxaAo07CFbnPOHnAeLCXcEGAHhHSeHGWKZPbHMRQ/GzAhV9xWALqzsEgigt9K+KXQOStyp/AlNg/FLK88LRdeMDHOBo7SxoDQSnHUMrlNqDCYrKDQhDlIPVE34CXIFjl3C+CgivsfvjZMOHv9AqVtMUcDvoQCkc0sKGUOXb0SJrWwEYfYsLLROb73/+++zdKaz5tj1LO9cngBWXG3UjHxvlVOtmuR4Sr6qw8sxE90AJ4QsAEWfZwCgVN9haQZrYKXCf+jz9wRz3VTdRNHYyihgeIeFjY/UibrkPG5cERQ84KKCaFgrcbPhC+9VBhi9q0XT9V/rNbeVZGP80GjJSfyoXw+olyjjJECIJ2dsPBK+AhXIgeK2Gz5i8oTaAXXoTCn7bGZI8t73F3TIf5BPwEd2i+/6DHO2VQ2DGpW6GEGduYEChFLw7MiH/t2LHd/BFaUaAwTjIxaG/vEK2Ml6u8O5Mnd3VxpBdaOZ4LsGuGezEuXLiYrly9KhrZ2ROTaQt0MvBraGHsO3P2TLqh8PBpFiCOHj3mRQHqwSVNtVAmGlMZCxib+nrvp3Nnz3pyu06TVI56UHZlF1gBytQ/VZ0anaGsFJJRnjakFUnaRBjZcphoOwEVL6xBxug0Sbb+HsTovdhl7KRW4PzJ0DYiZcIpzUxQtBmcil1/RhV/BqIZIj71i2zAuIPSjSe8iPph0cppYQSBN/BZuew0Gvht149LkTIxXaJX+Bpx5cQPNjv4xe5VgHCqvKmz0h9py0xCHi3Mpv77Gs9R3KVHGs/70jjHjZWXTRs3eFw0ahkmtbHYssJ9BHmMtsbYTBC3iWWa3Dyak5xxjZJOG9S2pybG0oLaKzIDsuPuPWrPxMtyH+D4oomJxOO5qdS1Svl8NJtGhnpTx8plaXZ6PM1MjqldzlquQXZk0k0pUdb9kkMAlDVj42NpVDyZHS0sRAGM07QP4iGzooTh+FGb+hW7r2/cvJ36Bwb9ZTOOyzNhQZ7jK40oZ3dIhqAfomAdHx3x88jhQyrK2BWEDGxOKtnQfDuP9R7HZFyGBsoep8phESzV1htQ82sJ1orTbzn9ApUbkOMXX3JQR2G73yGYfzhEwwSCZlPi+3hDC+CHd7ST4BEOnt3DL3CYFuHzOKw2MT76MF08d9p3CXWK/6AchI8yJ0EWpJyj3OIyapR1yPZ8GZECt1yucMiJyK1PFI95gxXthFU7RNnIzivaSYCpqx7R3/Qq2qOsIxzhke/8Bw0y7qeEzQY3QreWcYF63VVjoiPrB1w2Ea5QV4eI38CREwvIXoWmpnAFHJ96zVYjWNrgX0yBnPsKdcOPOPWnAL9iBPiU/EcpAXrP/s6znPHhCRR7eQ8IpAUHPL4C20NOLcMKpfzkscY+GRban+RdWFcvXdAYO6X5QLva3bB4zpx41y3vinn4cDD1Pei124aN60EgOXTQC9rwmEmN6StWtPsDKtBC+3RWlIeiVIDCyBqEyIgPizOZHnYZwiuhC17CHAc+5pjCwRhA4cJzcXSxKUP8seMREJtOU+MjXjx/pLjXr172kav7vffSKo1F27Zult/NdOb0KckhKLuT5z7uQ2ixVFbIFxybxs5uX/N4JwbQFnnPrwZRoKitbg3TCuFeD+/82URa+IVhnNR7znDQUeIGnqhzmRy+hAmzNET8BpQ0HUeZIaZ7m3HiXofFeAnybCNsspg2/+vPg3K2Z3e/lwTdbgVVnGyVsVLGq9FC4sFGlcTgzAQTvAxiXMDLBJVtXDA6Br8BTdC5YM2rcWJ8KzQI0mgR+AoegKRRPrDKh5DMVkS2y3aLqTLgshrJBJ44CBM0QR+Fsg0lSzR+gCNPaL8RQtltglJkdmbeAsX6texsWK5OteDJE5Pzq1evSBge9e4YnmwrZ6XlvoTkYc6rSgDpUqPljDSrSqygoKVHIOeS3Ht371ngfvvtt53GhYsX02uvv5HOnTvvzrogAZyb/xFw2fGye/ceCQG3UocEbLYF84UmFBSUNFngaBKKKXZnkBcUOQgKCNd86YWjPsRDgYNShvt0uA8G2nGDFgYfVoIoHfxoYhbWVf7sbiIhBiXCzk7P+KsD1BHCFnk/cuSwd7HcUMdGaPk3/8v/J91TXTBBWVDdoeRY2b7Cu0hGNWBSzvv37UvXb9xI3MnDkSIGOY72sFMGJcYf/P7ve3cPO3ugiYkrFweTN59Vl502ZaHGJSGGwGCaIToJgPJuLo2NPFRb0ECr+AhmKMn4WhIrckzW2QXDygmreaRH+4VJwvRQ1qFkgkntlfAFneSdSRntwe143QbXNfdKoDzjuBk7ZUhjo+qGsmY32NYtYsDyj906TKZD8+w8qL3SnmmfCMLFzuTN/Sn3MPLcAOIRFcaDv56WCKjFCO8BRu0fwYM3p4W74plhOyQ0h7ujFMhB62YpaHWuv1dMgwRbwH20xT0EDeJgih90Ba35zfEKUzYjlnE5KE8MppQheUYoHpPgzSfhKTp2BqC4dHhja4YGvZFO/VmAMLiEYCibEBVsFCmCJkqZm9eveRurmo7a0WQaGug3Xd/61je9q+GTjz/2Cqs/H9+5GqKN1zhJg7yANNMEP6LtOH050RbKcaUcZZGBOJeofjI23rJfhrq9AGWY81SHulvUSQsUSWYJcNwW78iLc1BcauTkwHJwWjnsF5r6n95L+3hqGP9FGhG2UZ7ueyIDf8YJlCXw0WkJQbMIRaozjjGW8QkeAk9gwoeSf+vWrebn9yWgbdq0Qf7LzbfJG/EGB/s10b2t+of/TXlXpscttRMU27dv37RSjzvM+jTecMk6wh0TXRQwHKUd0CSRu64YG1DWoECG53g8QGASsCOUcYxL6Wln8DfGW8adB+obQ/m+hWHhvnXrhsIsS2+88aaPvr755ltxfER8hLJjLCXfKKM4isXiADi7NG6wC4wjod6d+aBP6TCeBr+O/i6gYA3UerHzlsHlTQXkV8UDot7ivQorqPfkEva3AfAuBrCWdAtO8k970DtthJ5F1ByftB0L+io6wk4Q/B5r3KAdTWkMiR2jtxPH0lgYYgyDFqQVI3Yk2mOY2AWU3wO5KIg0GadYRIEfcDyXMCgAGEcMejfOAn5vhqJwh0+itIN2VXp6ojFobnpCE93+dOvGZX9NERUGO6v4qAG0syDGGAvQF1AWkgaLUDMKL7kQpE5jpRIYHe7XRPiOcA5qYrzSE5lBtcU55YMvSQLbd+y0nMcuYCbDnjxBl8zyJ3M+vvRodiJ1trel26JrTjyWI0tjI0NpcmJUMsi8L+alDNj5S5sHD7vQWEBiJzATGfoheeXOQtrzZk1GkCNJji8sjarvIJ/2PnigfK0Uv96S5jUR4r4mdh6/+sorqfvenbR75460TzLCvPIwIJkQueOY5CN2FiEbru7o0iSO3XF80v5xmlR9Peh9YH8UWRjqzUBW9aje/yNCK86lUnAby6bxjvJIdn5wo+Xldo6dv4Bwexa00lCHKk3/CpfbJb0RvNnQltQ2mZzGJPORF0GGBno9UebeGHasB80RnwkkYyaKZPgSx0mZZNNn7osnc1wJeRgFDGnHXZjs5mcO8thyI/MNlMwdqstYPFPawl14Qe5tjt/IIzTHb1VGejDW2KonpqksS1RBxUsIF7YmcFj9lDGoQI7VBEFTDcsSCE1PtkeO6LeZJpd55OTLAqGj7lqgjkLeDZ6ZQa+mpBYu6A8geEWXAN7cimIpKDh41tM0LvIn/kK9LpefmzqKjyehjGEnyeNHc+r7I+m9v/uV5LvedPzYodQuXjsxPpJua+wcHR1OneJpHGHcsmVTOioewGX7w+IhPnmhucGO7Tu8yMGCMLtg4Ush4yg9pWuqSF91iuKFuQB8Hvqg6ZHaJPd5zUgO4ALrfskXzG1oi8gYxAuFZs6DDPj5GjBuHMtbpjwN9j9IJz98P125eE48alSt+HF6NDeVdmzbnIbF78+eZkcktPdZybx39+7UIR7IvA68zCU5RcJ8lXljJKQHtlIxcmjYC0SbqgJXEGFLePJRwhX3hn/UHRstAJzk42epVbs5LHUt9+pdT3DnMLaUSEjKcqybZshpKHxR6DmMw/o1Q/ZTQTXhwrkVZQ3whqNU9MhalE3l6T/jiNA2esfN8+KaaVu7ft27WChMBDEEUib0gFcKV7ZbwERbaCWMGhmT7dglApMMzTRpkGFWLAwQI0MnckcycwjgK0oInaxaOpwJjvP1XIIG7dH5OLYyaxqYsCEcMSGfkxtHirhAt2jUTYueaM5RoCDgkCbh7moAvnvvrvIgIXp40J+T5sJEtqCz2un8KiyNhd0y0EbjRVD/+te+lr73/e/7LonnX3jRlznyNSfiISS8887bpp0vAb3+xhupt7dXE8vOxNeduP/l9u07omdF+sd/+p95EL929boE9GmvzFKWx48f8/ZcFF0wllOnTplmLhKmsbHqyWSBvCM4b9u21fXwUB0OhQjlwnOzJo2UC8oZyg7BBsUFO3dYVSI/KHrOnDmTPv30ZLp8me3ud83CX33t1bRtyzbjudt9z4IOOIjPkQ1/Qlt55NPiKF7YcYRCDeEeHNQX99ysWtUpIf+2lT8oNVA8gYcyLXVMI6WNIJCSX/JGfAur0K3Bd0TMESXZctUhO6vWrVsTEyVNRhiAEcqoO3ZUsG0aJumJkcy97rsWHLlziDbN6uapzz/TpGdKZbnDZUg9IwhzzIpdTsMPR1UHXZ6QoUCkHNCIM6CbNjPM6CPOB67Oh9o+eSOQaIeJon2Os+3BQAy5DxpqdsoDpvxE8czAJaiQBwTdadUxDJ02HVvlxbD1ThmB11QIT9h/O9MKuJle0UO7ib4n95bATx+o9bPIi/LAk5yBS/QiDOnpoPoJN94RwObUN66kM6dPW/FHvfKVL/oQkyAmlLQpJ9WUlmujZuLdk3Phxaj4EMG8A8JurivSFi4Pno8lHPalK5cvpPs999LDhwO+6Jdjb0xi6Fu0NfoQl1qz023zpi0qK9IjDXAJmfNXSxOnbCfD8Q79MRkiI5Q7UNWlsxj5JA5o46cBrodcCNgX1QuvzVEyQE0LGM/TDEmXEiV2zqeAwRKwYJLBAm+Gunsdoty/hCFs3cjNfTAb3vHwgx+Rizv54YEn7hxJwjBOIWDRZ9k1Rx/HwHepA+qWiTJlyVZgJponjp+wwITCmu308BwmA7z3y5+vLnEsia8tsasl+GK/+T27qzjiyY4cdjRSvyhJOFJL+mMjo+aTXCzKHTb08+eef95HnaARpc+RI0fNt+iPCCTwLi5y/+53v5s4ftUuQZLjlUxe2BHKTpwD+w+mPXv3ulpZLHFN6oU/jnANDQw4D/BX2nbPvR7zLHbz0P+27dhuHsSYwaQmqpRCDjxY+KWQC59w+3OZZyCsHsUQttSf6ypcm6IsBYT9ojANaISEQlJgTOG/7J4hfXZFAtBubhCkCMio4iEwKtOUyaTKh11S8Ah26104f051OZKef+55vxtHbucWqPhz/mT0DycIu9yF1v1fFgRpBHP4HGXNxNLpkj4F7uj8BO7wI27BH3jCHvQ2UuOulynRPpJG1Y6HxbfIB2FQLN2XfLJ9+9a0TQaFIOM5O0wZq2lTHO9lhzD3y8GaPIGWfPdw8EG6d+dWmp+d1vg8qDFKE2HhRGkhQqyI6eW+N+WHhY2VbPOXv1esxe+YBEHXxXOfp77euyrfRz5axY6ehfkZK0yRgxg7afN8yADarDBVWbG6S/7aVixz20QhQ9kxRiMbzMzOCVfIosinyEVeZNm4SXb1R8mFHDPcKzmls3NVGhkcTF3q/71375r3Uzd31Yd7Jf/0qD9zX84myQfslGRXBnfskWd2HLHSjdKGu8f4iiZ4oYHSch3ZtthELX4xlHouphWMKzdcUqvCtIT1uINbDlvSr/Dyb3s8CxT/utuXAULX45Aeb7Ri+iT0lDZFn/KkWe0JmQ/ZB5GdsZkdU8iWxF/dtcbl6x0y8kc2XlCbY5KNUqdfk1T4mMtfEehLyDDMZeDv5B1+ula8m2JQrvRH0EId5QR1AL9hAxxCfowPRZ4r+avn82nl1OruamgJSj3a1NIFCObxTLbAQ38Pn8JHSwzsBa3tETBDFSo/vxgi5DPCm+ZGWnXeV9ol8es5CufgWYW8UDrk/BMg42yFulvBDz8FKW2Ju7JoR8ssy0m2QpHxBLlcbUly5NjYQ+/Iunr5YupoX6G52zorSdauXe35BO2IxWAUIFsYT+XGlRcoifvz12PXrV3vRROuqNi4foPbspXa0KP2JosXfmlrKIcW5mbMJxBZucOGds3u60HJDaQ3pTY7KpmCu2A4Lgk++Bx0sFjCePSYHT7KG/m5duVC+uA3v07Xr1xU3FHxoinNYTS+i3/OTKGA7/OuyL6+XtNFH5rUHGKn5IKtWzd7Tnfl8iXNz256R9nRo0dd/gBtG/lIhZfBhWsbOcO9qoNF9aN6lpOVHfLj6frMvriFPf8SrgKVC7hlM1a1BdoRjiW9yq+A40c7skcjofxshkhP9Ah3UcgAEb/RFvEirNNvAbdvhw0/sNimd2N35MDpvpmxFExVnvUsJWN+UoWvhRG07d69813vYpHBm50NXu1QhXHBKQPrSjE3jhyNjU1YmTA7V46UxOQfgZKJthUySqRA7DCIBGGSkGkSIEYZpQFDiye/coNgBlYG5s2bNvpMHLtW6DxMVBGyQInGm8n64wVo1jtpoxgSkA4rfes1iHL8gZ0whw8fkkDLRY1TZuBOU7jJK3fjgI8VVedbCbB6ytEFyo/dLxwDOnb0WDp6/JgVG5+fOuVPcKO0eP755yTQPrDAy/lntsmyjZfVyqL0+fWv/86fouRrQayaovShw6M8onz5gtQmMQNWqVgxZYIKs0IIP3DgoNMMIbxdbl0SVthiPCXhY87KMpRK0xJkmFTYbToutcQAlNHUFEfS5lyHU5rgMjFASUF+OZZEnjnShMIHoSbKsV31slyTmZl0+85dr0CxW4pLk998802nC60Ieg/6+v3Zcla1Nm3ZnLZt2eo6XTCj1J/rXIObyr1P5XXvzh2Vz7rQ1rodwUgJqzrU6MvuJZhWHCdr9wW87NyhPjdugoZ20TvvNsquF3b3wGPGVY/QwEWb5J8JEYLd5s0bXRYPHvR5ItTZtdqX/iHE4UadoT0eHB7ysSbuFKKeEPxQ9NGGYZwwDhoGCj7aEvFDIIuOhgDIs0CtOwhyOeBY83DXFn4YtD83qrpm5ch3GGBUp2yV964LhfWAlFGApW7ADZ3FZLbhZzF8oaMpjGnBQAbhBUqk9W8pCNdIo9kUYBKS09B/TNwzPrmx4kB59XR3p3/zv/zrdOXSZW/PvHnjhnch8On7QU122T1HmwUzvAOcLsdCr0HCngx+DEzwF/zZAfZIPAtcbG8G2IXFbhg+6coAev7MaQ3aFzzgpcdzaZ363ipNepmEWR8mvHyeH57BF+M4xkfS1e4lkQJduBWeCI9EOYwwiSKGsvZALn/q0NtH5eZ6kSUUOvk958slRZkZB4MYIXL5mQDe8Y6nnfUX4Wpg9zANyG/gKZ5LGYHx11Fme9REQPEmrKOJhvpgU0haRFsL4BvlUTOmRT9+yt9olc9cNxGrDowVclNAxgbaAjyNekCZDp8DuJ8KHmoBXgA/oz2iEHzuuecszE9JsOvp7XZ/v6m2eeTwwbRLvJM47MKDvg5N9NiRA1+6c/e2x8tdO7d7BZ8jsyjsURRzqf3xEyfSjRvXU28PE2S+eDdhwYw7r7gUmKOh27bv8K6sa9eumx8zwfzRj3+cvvGNb3gCffLTkz6+uX//XivuES4vXrxiJSafzfal/bRNlROXnfJknEOxzU6bkRE+Myt+rzz1SQBFebRF+NhdiMKco1fmzSq/6LMZcpsjzwX01ih+14vAFdTi2IgioK03OSwCfJ1OaUP1NGv2aGPR1kpQ90VjIO8N+t2HeOcp7wgVIcvCgPmwygYlRv+D+97WLuHAcgCC7nYJuvRvlAP+1LkYREwKjVD/5ZkNdOmPCSXHdCbGH3pnLBMFZA5WTKckV3UIB/mKHRiqO0WG3sflKz0gM6You8L/XBR6mhNpgjspnsX2/JHBPtVtjxXM5Jm65pjRoUOH067duyXzjCkPK0Mho/Hm3Nlz5l179+2RW+xEdRcS3VPjw5LHlILsKCbYKcM9cVxkTf5pK3x5bP3GTaGUaV8pClUZKKBFEwqYmUkmE5qYDPSKH0+qfMdsXCdkTUAbZfczAjR9p9wnQz+DFnZOshCCrEk/RWBGYU8YqhrlDvQg35EXmiEyAWW6Xe17vfh2v9r7Svq4Jly3r1/3V6nGkL0kK8xI/mIix0ctBuX/IPf79WskT65ZnS5fPJ8edPeYp/erH92TXMSHFfxVSdFf2lSuLP3GX375jwKBnzaR6z63B9pOSSKeuTMIoo8QPiYDzW5+raDet34bIJYpyNH9oH2SBu1Y7YDxj51HTKJXqhBHR4ZU1stV11PqB5M+9onMjPxrXixaGEdREJMd70IQHsKibGTy6asSJEcgj7M4S9lYbpQhL3EVQ/j7K02W4Uo+c7nZ3igvgDf3sZKhmrfD53ilTB00+wW+VmikS+15505LmgWcqnE001ZHW4+Jnfpktzz9yVzC+VQER2/Q9yzwpDrbsYBTMWNiakQCITJN+ofPhj38glZBThpopp/wtuqJUibzNkOVMglXuJB6sdH/RaCDwetoU23ijSi4JyW3rZA/fdmfT+9s9843vuDGjhgxISst1q5b7Z0jLEpw7xp3yBAf2QvlBrtj4PMPh0c0T1indsWpkbiKYrPGbhblVqotMS9ALkeepJ0xP7127ar4KUqYJ+l+T7d3tTwc7LfSaGZqzLtjMBPiz2VRZFbjLuMO88/74tXwnTWaqxKm3LPUxfxnqD+dOfWp8a3pak+d7ZpLJfHlidE0+rBfsnK/dxsGi0ZJNaM54aTnkFzjwML056c+851azGeYe7FgzZgEv6SPWl7Ss/Bj+glOlD5VURQuVR0LSo05pv2NwW784m5Dm8TTroQQ/5Yb9eg5j3iujyLipkRxxx4IiZPtilnS99MJZy+7ladTrd4Bx84B8Q/jV0F2N8JmKOmVNAC7EF8PnGORJNyDPzcMf/azJ3EiIK8FZYMejf9bNm96F6bHBBBtGYbAdBYGuGlN5Nm18fgRu1b4+gDKEBgjFafkVXGRKAXptSk3WG81khvv4IK5WSuaw0ZAGf3gjtCMMoUGwQDKpDq2m8tdzJs7Q6ysUDiJCp5YUk8MuqZDz/i604LyEltOmbwjRCBIX7161RNpJZ5WsSIjJr5+/cb04gsvOO/9fQPCH1tjEcbRzFMQCDLsNmEFlOMubPX+7LPPjAdFDMewYPovv/SyheePPvrIx5NYWX3vvd+kTRJS2PKMEoft4SgIWFVy9oV/VgIF57vZCYN2lkYTjIo8cYxlhQV83NgxxKosyqXoIDDF2OEELYRjNZiwGOLH0aUp48fNx8dWdfhLUi+88Ly3wff39afYat+Xdmzb7gEOwYfVWs6He3v9FIqPdt/P884770gQ2ZNeffWV9OMf/djl9/777/syyu9//3s+LobSg7tePOm2kER7iC+ZcKEWq3OhlFnlcDBbKyHEUPli0uzsVOoTU9u1a4dXrdHw0kZQWiGgQQuTKdrMw4fDZmoI0ayEcuSKNsodDaRPnbKKjfKIO2QOHjzoumKL89r161S/m1y/KK3iEkRNtlB8yXjnlcqXCqNfqBBNJ0wbhQ8MhLxwtIk2zuBfgPA0Uz9tiq0B9B+fuVcZoCiItsuWS/oYAkYI26y+w7BpNNQrWBAMK4zYSUwWWo/bl93tYeM+mp8RtgEezBWT/kdM++YgHtzJf0scAJfFrgouGsuAXcqFcNFuo31y/I++j1Lzb375SwnAvRoohhP3ZKDspB/xSWHqeL/qjOMf4Cn3CXjwUJtyeYgRgHNedcgXQdj5MKFJx4zaLe0DxeaYJkEMzp6MatDzvSJqZ3ztYV72nnt3LJAj+E1OaeIuHAxKfPGDfoWyk639KOLoy9yfwIWQ5IHMQRttk9VWjrmwHZa2t2Ztp9suvA++wJedKE/mzJ2+UJK+AYoYDPlBeCVvyhwvrmvaQ+GxhlwftCvKmXLgbynAz4hzuAZgzzz5KYAPxhiqNItbAx9ergsVGk7wpua0IkxgeDbA1zNpNsZSw2U6QBSJyspfdir+UKco/moOwrrsuMIn41PYXB4/4S3JG8QH1kh4YbIH/+CIK5erc5wO3oFC7vKli+6bhw8d8rEf6pJ+s37DOu9gZMcLChba58r2Nu+EQZH405/+xEdT4dEIdxvk9umnn6pNTXmSWY643blzJx2Q0Nen9Ab6Bz3eco8Y/Ahed1tpMvac/OQT89SXXnpRPLojvf7aG+ZzfBHwlVdf8/1e7Czg0lW2XLOtnzGDBQ76DHRB68VLF9Klixc9wQFQ/MBfUfLsyfeQMbZ55x8lR+GVQtTTxwyEz8Kcn6W+HYBKiCfBePDE4rcqlKHwmGJKO4uFHjnpveZt3H4CsiN9EMeTKIwSYgs7sg35hz7LLBkBYUmBX8qkCIgoZBCymaDfvH419d3v9hg/NRFf6OEeEr4+RGTGcvgCdcrYDD5rCUmAjEKHQfxPzshOE2NxNHNw4L7Kd0ZkPTIfsjCudseXYpYxVlKmAqZXFhQyQD64V+Dvf+pBuRD9cEXuRJgYZYcMO7muiO8NeFWYsEwCWHBA0Tgi3kjZIqfRLrnb75PPTqq+ZzxZQeniRRLRN6n+MiOBn6+Nca8ME5F2xUPZfeMGRz77VRbrWF3zp6a5c878WOGctvAsV12MjwyKQMZ48VyMFVRcyLpS8ga0tHnnF8erGV9ZdIHfzilPtEWYMWGRaThy7J1gKgv4JPINRU7fY+EHeRVgRxr1+/f/6A/TOvVvFsXg//PqT+SL1Wxo5AgTCi3qCQ7LhObmzeteHOjq6PTHA/g89225tauuOBrQoTrfzUcB1A7WyLhNUf+5DbgZUoMqC+qJWiytON6p2/pond1zvT7NAJEWGAvU7RnoAy3hHZ+gStfpLBGtGW/AYj6e8dXClhANt+hT7Ax78ljzCI3rjK8Dfb0efzeqHfb23lVEFixiYooSDn7HvZAsjA70DyTuAuQSUxburNCZV5tQfbFAjIy3du16ywqrJa/Sd5EpGStR6sGv4f3MSWhXE6pXyEOu9oKKSY0V/tZcRz6C/2AtklVkL9cFdtdh+NHW6mHCKKQepAGAN2zN0MQDBVG+lCCwOMYiF4fP+MkPAUw37rwHzcVUzLBmiB9tJr9TRC4mvS8RvrSv4lfyz7vTqbUz8qKH+ZX5tGNHnErWyYCvy9Vuy8TvNIewjG02ADMVbuaCmuPMz7j/shOFNsYOkg3r16Tunrsaz8ZiJ5zR09fnY6ecZEGOqqOoY47RpTbT29ttxTi8iIVyynDHjl1uj88994IXN3zdhsZD2hn2q1cvi9cOemy4rXnm9q2bnOdrly+lSxfO+wJhdgIOa0wflRxKX3gk/kO75FgoHx9A8Y+Mwfx0357d7guMPR3t8FjN5xz/flq9qs3HUlHswz+5j+vR/LTa8jLxouWiU+Ujmp88YedZStu2brVcglIeeZidmV6wF31379y1DMtCPos//kquIiH7Uu7UD3d48tEXaGUR0rtpVN4eb2Sjbqq2xFOO1bv8PERhaA7mAZKBhQN5hxkwyiP6/qjKmutEuHCdd6cjGuizUf0QhiXsDf5SIPzdh7M/7R25xHxLdvJMH3VbVnC3IQDi7Bf0S0qQrfkv8gcQLuI7Hu56Oj2N0X7K1eXjQPKuv/s/94fiTgo5/WLa1q1b+y4dgsGuCFWe1Ktg5jX4UTBklkGPCEwKSoINBoQQ0RY4mMAKmIRYMUB8GQoN3JQRQBwGT1Zjyg4V7qvxRF1PJlKcw48VqylrGzkfLGSZyUILBa9SBj0kZdx0YPAyAfcRGHVE0yBYzmBO2stW+GwxmsRPEHIVn/P+CL+HDx9O/9X/+p+m48ePO0/A9evXRcucV4bQNr7w/PMWbmlYKFVY/eQyXnaVPKcJJQqW8+fOW8gFBwIcz77+PndqgHKknBBMOCoFzd6pJFrJF1ty+XQ1K08I0QFPfIHuixLIWWWl4/AZ19CIxhZNhC0Mk0XXgdwwZVWf3TQMdEOaAPNJc7az0VlJG2UFO6HYPszAxcoF4YaVPp8dR4BDgcN2fe7CKYowPtH6xhuvp+9857vegUNd05kpa+8I0CCL8MrEgrbEGU12/rALho6I8o0twQNioJOatKL48C4JMRI+Vc7kiZZMPTEp9t1CGnj5Gg4DePe9bpc1u2Do9JQHbYhdPQjBMCHKiYk99FKm48IZO1ti9Q06UaKxS4z2Tztk2zN5gJnT/sYlzNIeYTCsxrA9ulxES/lSb26TFLggd5UMvDQ50JvstCBBgzS5Nwfc5JMOiyCComplFtQR7OnYMG5MCAoRlsR4ul8sYfAzBfqpGKvcIp7+8OCf92JyqOLXCu7Tetq/BiW+lYHwEYWjH7r9qW4RqLijCGZ8WQMYEwavkmnCyqd+EaCYDO7evdtKLz6Jygp1V+dq5UVt3G07l7HLQLkTP5pSHbNTihVtFIAMvihnaFusbFB+rBDQztjeP6nBis+yctHgyMNBKwMfqZ/PTI170uRLw5WPifFJ90fuc1q7ep15Izut2tW+mDB48iD8nEX+4MP3fX8RyqYbN6/5U8gXNECfPnUqfXryk3Tq888l7N9KV65cdrvkyCP9dHVHh9oSLSKEFnaMUaoImNDBsT620D5R3/YuNtqcQwD56erMPFr2KCGBGKSFQsUpn+AtgI33avBQGFOR3zHgka1KpgBjk/HaPXi8w8sJe0Dh/fLjiUt+X8osy/X6haA0q5CKx5vptx0QHeCSgTx4O+2R/m3+Kp7no6ji+x6D1P9RjHAUCP5IW+R+gouqO3ZMsbuBT/GjBOdoEgIVPP3AgX3mOb33e5wGdUWC8EnuhGHXHYocxg7uJQMvyhf4G1/RQ7HycGTYSpPDRw4rvYupb2BAuMQTRDur8LQPJincA8auhDVr16gND6ivPJ/27tuXxtXu2fH41ltf8fgwJ/5N1uNuMI6pjMt/wGnBY3jnCCcLH0xySIdS4vjUq6++amUDl6LTp5jwuF5cinWQXCBeRb+6ovKgvaPQieN50Z6q+qkBVQSmugHsXhn9UI/ZuB06TIOKspvMYQX51fEZUxirUJxT54wNjN8EQQmKiZ4mkD/h+arQyY8/TFyQy5cZL54/I2F40PyG1TxWUZmEv/jSS2ojWyzbcIzGinuNbT4yKYTRv5AxwI896IEHsytPxZ7G1L5QHrerv8eCBTs+pn0MmoUQ44FCBgLZyh84AUqWSYmIkJsEPdESfP5x6rl7I93XBIOJAkoH6pA8cGn98RPP6V28WOMmmPhwAztCH6htM3ZyUf+OHdtEI0tfT1wmt8TLJseGffyIld51a1erv8yrHQ2pHU26TTKR4a5AeMH69WvTpg0bJS9owrD8iRfVNq7r8s6dG9cuic+1uc2gDHUZaFxl0YfRkPGYdh0yzKNqAQrZCPy4MY4Qhx0++D1ZeOyyQ1HJuI9sJ9JdVvQ1VqPXdK5JNyTDMYFaIfc51S9371B+KFkoPxRy7EhlzEW5qmp0/gB4O3eKoZA7fvSo8nHNuzqRC44fPeb8ehewyhH5gmPZ0AO4zeZ6a4XiV4V5SrgvhqXi5Q4hKOkvib0lzRJ2KcCnwrVEuOIfPADZE8XcjC9zZgGETxBzhxDtZ+f2LRpnJ31hNP2AneXICshd7CqfGJuw3AOv5mutKC8Zs+fEF1GqI/siQ27dvMW7EeHVXohT+shSHD3kU+koxuFh1CmTszb116gb0amw/FFSS+daPoRxOL2pvdXzX0yB1ncAfkAfxNWyod3Aa2sDGtUlHK24ap4ZiksoW0BX5w/85Sd47NoCSzq2pKQwjG0GaH4WFO/8dB4B4SDfSBWAXTNNlh0MeharwHlSAPN49U2e8LYxjZMoTy3z4Ub7Ur8dE39ilww8cc3qVW5D45L9kJEvXTpvXoSybnwcZQvKlWmP5+qyGl87/MVNdqVz/QOKXeY6cdl/l/jGDfGFVZ6zcDTYfFzzPuaktONPP/4oXUWGZbFNvIPdid13bnvMWN21yjRCC7te9vh0whMr+eE7E3LneCS7dMDJBb3r13b5KP3Jjz9It69fTefOfCZec8FHSMkfd8s8UZ7VZUTX8tQpXtildJi/oSiiGOGPKDnoE8xLaf/I3dyd6XFZhhMGbAo4eOigFwTghVSWm4WQMB9CZmATA3w02iOe/mmCaGPN7oSl1qkn2ibKKuTyEcnf/tIa954h/58/50WAjRo32DE3IXnc813FI08Mgcgy0UtNWgtAV05dP0FjLZSsjJ14uh3aH8j5Ia7Ga0JFHptNAdpq/b0ByDoxhrfGKRBuDb941Y/I4lGP26aJ8rtMbr21lpw7bEQkNB2LRhxaKxGlTHllTKBXF1bE4lPYK1OnGjJhrZQhrtzdOTECo5a1rA4i1CLYkSnCoZWEcaKMAR8XL5Eeyg+2jCM48M7OAo4W0YkYpFkRo1xpcNzBAfjyMHUMVsoQpLnzhM6FZp07REhvRIMs21Q9CVfDOKEJ4euvv5Hefvsr1VenaNT9ErCvaVDHjnDn1RjlEwEcoZj7SDir/4d/9J+ks+fOesWf1UomUQhdXLCLggWhHyEIQZFPZ9N56CwIwVu2bLXwzoBOabGjZbsYAeXEQN+YBBxw+ru9IrVMk8/xtEuCOLtYuMQJAZ0yoQ7Aw8QpJnA8gzHyxkosacVqbEdaDpNQXAQihCNWgVEysQOAT58z+aQsmeyiSELZwZNy4HjX7/3eTz2ZRvkSNMfZbtKgg1PGdAomPUxUzOxV17j7kl4N0A+HB91xOV/JzqVIm6NLo975RGflCBf0sgOI+mDygtDNpIB0mQixGk6ZIaQhSFF/DPQM0G2a0PrLS/JDwQMgVK9by1eZ4v4iypl6Ib+8U5aULelzRwVbztEww+jN5PRH3lD6UdBugdEMayCH6AaGyD9FwK6Y2CWD1ph8o90GaNe0dQI+0kRLL263uJFX2lbUJrAowUUQQr6eOSjPZfkrUODzX4vdvfgpqEt2InwEc1DRCB8Y6Buw8O0t+hKq5jTYsWvloeqH+4jIh/mKolDGtGEUfqdPn0k71b75etnzz7/gYxXwBk8wlBaKWQZRBDVW82lDvnTyQZ/bD+0K5Qp2BioGJwXSc1blqH45yeeANUnXIDirtnP/fmxTx41Bk7bDpC7yxafWFWeKbbGr8z0FK1V/bd72TztkBZbjdiiaUDLRjliZuH79Wrp547rydMv2bvn39tx3n+tXe6Wv+njdps0a+Nb5KxEMZCitRodHfFHsyDBfHJmzkvfkJyfNVzdLEF2hduxdd5T1ExTc6nd6X6ZJiRUzKlP6JgoHXlCgcgSRdhpHeRB05KV38mnIFUqu5R3v1A/+BMn+tIlIt7jLQ/8Rj0C0mwgZAZ4ObmOOk+22Rcxi5JFpaJigAc9MCyH1tKDnfoJQEONKuTuG8kUxC3+kXFDCcmcaimnKkvu21mqM4Q4Juid3ytB+ucQX3gifZqJIv+NIKUpDjsDy6fQR8SjKm7GMcQpFL3yJtOF30HHq9OdqBzeUVmzLR9lMOrQXxht4GbsqlUHzXhRGxIfvsGjBmEj+LBSKftJEac4dXwhPBw8ero5lzmrizR0h7MiB19M+b9y4Yd7I/Rj0JfolfI6xj63Zb77xlsKNpt/85jfuv8eOHbeQSr4odoB6YD8gY5/HxStX08//6q8c5pVXX/HYxs5B8kuUHK3F3phAGFyPDbAPbo5Eq6L+ix2/UvfYcc7+AgRx8sYuV+QGKz30B09vV17Yfm5lK27KCLtkhgf6VM896da1qxovhs0ftmxab57BV9DIL8pc+BC7TOE/XNjMBJ66o22hnPEYhyASVCquiBOh0IRcwpZ0eMykJqLwLuqGC+Upf8Yqvi5pHq3MMMbzdLaNyxhdbkwM4HELqkd2dSCkI7B3rGpLH3/4nsZRPqLAxwHge4/dxl94/kUvRLB7alz8hTEeOzwBxff2Hdt9Zx67+yCBibKYbBod7E8Peu6IHw16LOWYHbyXRRnaJpcEt2scPHr8hI8HuY9p/OIiVpRC61Z3pC7Rxcpuz72bal/DnpQw/nF3TfRN1ryjTy8siGcpe7Rz5EDsyHwciSL/UdeEZQc1W97jAkvSRVn9SPHZ8YNCcqXqgkW67jt3vftpTv0XWYO8LRNPZaLAcYYoJz55y7irdJGBxCPZkUP9Ift4h67qGMUrfReFEuPNDskzPZL9OHYbX4taZrmxyLJBqcl8JlT17DdCR11TDuZ9ds5YynsBJv45heJT3oEq/hLQ6ue3JdyKe1X+hZYWmmjy8cPEmR2x3NuBMoy+8ch3/rH4sFF1//gx4yq70NTnxIvK0XsmzT3dkkvFqylHckNfZpdph9woF/oOMjB3AwLwInbKciSFyR5wR5NjJu30S8ZzJuvIjyjr+YveBXY9S3ZsyXmJzNhOPutlVcqhbvd7KQ+BSyG/kxb+lXcDlaH4h2FMzh41qKE2QF5pXyW4nyXNjG9JkLNDgaMWpCkJueMV4+uXBCI4XrTJkj5cC7cGlDYbrvZXWLhnUKG+o3pCHkMZx+6R7ju3fFSpq2NlWtPJLnbJ0Sj/Hs2J54hHaA7T1blK/ZW5xFDavGVjGpJsBi9i8SF2uvBhEBZ0uRJDKalt0HdR1FtWUtIoY5gP+4u3LN6obXK9AQsw8IzLFy9a+bJn1w6156E0ojaNYrf33u30oPuecCXvLOxobzMvZmfdatG1fdvmtFb8tfdBj/oEx4eYu7IoEpfJs7OR/PXcvWUeOTs7KZ41Zd6kjuQnO2zYHePjpdCvdAHGIRbUY/xhrWHeY8yD3vs+YcFONOauzIN85EphmQNxbygf06CO6Vf8Iedwzxz5hs/BX7wbFP96Y3kKeL4pOsDn+Y1o4TL1bt/XNZVWiXbGrDGVAUewdm3f6vGKY1iM3VbG6QnfJbkyD/NX/fTe3BYzPaaLdOO18Ce3XZURY3TQHnmo7CV+C9YG1PGWsM1QWi0Q4ZRmTj/SCrdssdvToG3DhvXvejLpiibTBTkdJiZKXEgbBRwrEDAZZ5Q0VEj4EZd7URD+EET5MgErej7HqYA0BsCEih7Cs2rHIAcgFGDfJOEVeyha5iRMbPbKDZ0KgYBGwiSGreYMknQcVqstiKngmeRZMCY/ygvCKbs/qEyYO3hhYQg8TN7Zmuy0JEiyXZZz/2xZJ+wdDeS/ee89+3HhEwM/QB4QplnBRulCWFa7UcIcOXpMnW3EF+pS8Gj+EDooC85w02E42jOrvCFk484K1uZNmyzIr123Jl2/dk24EHZWGT/af3ZlsCqHoMAnvXs1UYAeOg91xh0ACNsIiuTZjVfgypehTMhH6Vhzs+rkEkwpAyacdFQmiChkoJG0HyoflPMPfvD9dEjCPmHpvDtVRtQNlxT/7/63/5t04SIrqqpXGXZ5TGtiwRZp0qX+qWsmKDAB6PDEQulo+uR6g/lOSEj9/LOTSiN2OXx+6nMPwOxCIr+dXR3K74hQ8jWGPpVHh2m9y0V9YohotjvESNm6z5lQlEUIjzDU6clpn6XnzoT1Gzb5c7HE7RWzom3wNR22zUInjI12xI4edtoweWG7NPnl9n/aLF9hIK/kkf7hNqx3d+9ax5cjVVCD6FNhU/tUOSMMIoCgQEQpAJ0I1+CE+SNMlFVdgHKjL7lfik6UQvQ/ylqJO1SEXBoKM4hngxpvsXYVwuDDvYTlXeNixh1/fgEUhvYCjZQB3MPhFJ6JC32WCRBKACZ3KGbYYUa7RjnD54DZLdB9tzv93d/9nfschsubuVQNofd+z33vVPNW9+VxVA+8KO44VoICY0p+HCfpVz+ckPA9Pz/j/o9ihsEJJs8KqUZgDwjcwo+2np1QM9MTan+KrwFxYT4EN9oAfIy8UtYMdvTDjRs2qh0veAUVvsPdI+QDhSD9g6NX4EKBh5DIllTqiz4ZfIlLKlGY0g/arczdsmmzBqYJTyLpnz3K79/89a/Sb95/X4Nzt9s494CMjYypzT5QH+TrawgWsfuDVdwnj1UPylepGwYJK0LVHylzeBy736grJoDwTQ9ShFS5WAh0dXoNSlUpN5ncEvQMJQeBeMaAgyWH8bu8hZOygz7SoMiNX97YgQgpyO94NNygJfALtd1LeowjdZN9HcBuTjf6ITtgaGeMR7QXT5Y1JqAQJ1nGEXYrcCk7kzboZscbComL4mcIPdz/wpNdMxxBRfGGkMCXuKgr+t6eXbu9ysZuAfgaq0/kl0Sij/J51lm3YwQujx0atziSyaSCSRvj2aBo3bdvn/s0x0jpK2SRL8dQJ+ySIV8rxZdxZ/fMSy+/bAUOCs6dO3am737/B2nXrj0aP9coh8vTmPg5F2ZS9+wYoU+hcJpUGaAgYBILr4QmJuO7duxON25e19h11nk9cfy4Pxfs1WWELIUjrBdFlDf4M9uuT578xPfjfPMb30h79+x1lUCz/1SuQH6LP3iN/QVUYRRXuNmCRzxpr+EejuQdsxgCJ33aq/QKRL5RqOAHf+IItHmR+gW8AJ0DAr16uFdgJ0aHE8dUdqpP9vYiF8xIiN6qcmq3cMt4QN3z5SJ27pHeC8+/4PEIgZdxHR7FLiYavNu8UjdPhCYJp3yBCH7TtVpjvnCxIAQ9HCtG6Ke8uA/IygbKDiTgUVq0K8qeMmGbOrQj1F69ckF8Q33/ybwF27OnPxUPHBEvm3XYSY1/pLFz18507eo1f7QAeYYvJLIYQV9YI7mDuwO5VHX1mi61ewn5pC9aJlU2d2/f8NEAcKI8ov7hg+wc5GjpYY2pKH2YAJ05c9orxRw16dYkZWryoeSb9Zr4XPXknC8oMtHiCBaTI8Z0FDvwMo5vDQ4Nm7cy7qKYpE8jm6BAivGOXYQrLJ+wa2L//gNu0/BkVn4tgOvvieJ7NVp+0NvOvXMqNxRF1MUTyUO4I39AB+kwZoDfXwwVA6LtI9eJXXsxDHkI5QGfnvUxfhmU4x9/8nH6+OOTabNkjDfefMOynfm9xbDSYEvDbgBpFaOfhhGdxd0yOe/1ODxrxu3ENuLRbghT0uXVof7DgfgtOOAFdajT9UR9iieTTe43Gu5/kFaqL67p0oRZPJJdLA/ud6tsp6xkIQYyhopMdc5ii8JoPGURzTsZGT81bjJBRA6DHyGzoRjnmAbtlh0Uc9OT6cqVix7fufSUHWNcyH7t2hXviHB9q06RuSkez3ky3eTGecr5ivIPO+Dcuxz8an/7lji1uAA288tcH7gETtn83gI4yZQwTwPaaYGIEu/88u48ZDxAeTaBnfTjqEFXHepvkS1+YiznyYMwdcNPlGSGbI38RCjbw9lA8oErXB3K70gQTtj9lYn75YvnrKBAuZEezSZ2XnEcjuOQjxZYfI/j6Cj94LFc2D8yEooPFr+54Je7JRkfONZEY2NMWFAf5l41y9nqsCirkQuQD9hlap4sHsDCGKcTdshw5Le3p1uy6d10Q20LpQvKB9W06WYxRw3V/BjZDn6zSTxwQHIiikJ23iIHgNP8R/MA+gVzAY45cQE6cynuzAEVhnJgASHu62IMZk6HjCHZ59ETy9vID8xpUGwz5nMCg0UX5kHILuxoxB251cprhT16+Kh3oVNOyHxx5HfORzc/fP8D0Yd8sE9jTMw1KA/qsbX/A54/2Fl8S78ej5V3joqdOfVZunf7puiZcj9FMT42OuRjWps3rfMcnwWwDvQAGzeY/7P7aERyLwsFXrAkXdALqnaERY6hCAqnAKUtGousS8Cmtshvc4QaNNyd5xzvaeHDlZ4JdZGu7ZSH3RSCQI5fclCezdC2deumd5loMtgRCwGSCYPy4XeOt1D2NFYLBDL20YPMVivdcmCFzBcoyo84Fs5loaF4Ei47q8sMVhDECpYnaxo4gUhbOCTY0NiYQFEFXPrbqUGub+CBcD7xNkcmzzBtJmJWouidBu6VcOHgnckHHY7KxU43hwkzcE/PMmnjk8qcT51xY0WT2t3d45XMjz/5KP3N3/y1J0Q0ZpQfXDzKsZmY6MQnLWmgbLdFEcNka50GEARcOgiX/npbrcIgzNFBwEPhxdcyOoRjIh09csRCErTT4ZhMxCXAFGRy52VXCgMKChGOEsVRCRQwyqvKBoUPx6qYyZBH1weCRq4bypzyQQijncwqLeJEXXCxLrsCosP5s+dZM8lKFffxnDjxnI+TcXnycyeOq9ymrQhi9fBXKqd9e/eKB6H8Wm76OYoCXeD0ZNHNhu1o7VYwoYxBMKN+WQHhLPz+fcIh+2effuJ0WdEI4euhhbL79x+oLtiCN2Kh+NixY2K0myTkdVvBQptgMsG2V7ZD86Wr+2KClPXuPXus0NqhiQd1gz+TbBRbTIQRjmkLAJ/6hHGxes4FtLRHyp3JOukSlrPvFhBU/igROb5Ce3J+KUfhsXFHIJ/BpBAW8aUbMf2FEfsyMvWbR6qTogGnkmiXqiAroFAe0C+pb5gP229RLK4S7U7XuKnrzED8TlMjrYZp0KUfgyw45LZGnyVU+TPtcjftejUex4to8R5udUOf4/4F2izlAV76AopDx1E7YdKKoo4dMdTD3Tt31Eb5xGXskELZxo6zhxyfU5tiV0No8GMSRPvlKAZHDFDS+BiZ+uaN61dVbPNeiRMBECMK4Tfsnpv06vj5c2f9JRpWxPlUIYMDChQGJk/EVf9UHXQwyE1OTHmisFGT5InxKfGLJ2lVZ5fpICztpVMDB/mDB7JKC3+kHMgTpQVPQ0lAWVOXTJRoOyiVOP7x6clP0+lTp8V7PvVX21AQMOFmpwxlc+3aDdESCqIHD/rT+xowP/7w43Tys0/TR598kj45edK79MDFgHrq1Oc+ZgM/YwWXI5WhWOCIIpeJh8KAHSJxqRu8OO5kQHnEBIX8u1xVq165p43IAH4qL9G6FUL1Co+Df5A/PiHMXRPcu0PEEE5lpR1i+Mv2wqcAB6n9qcHbhTAIMAXmxTNoU6yKoyTxjhDxB8qcnSW0HdoH25Q5JkcbQ3nAeAStl69c8a43Lm4GD5Mt7sPiKwUcEeOCeNovbQteD79FWYrSj52W8BWvmouOXTt3KYd8uSmOmTLekR/4F08Ugyhs4D0oqGnH5j3iWUxyEUZYyAAfbYeJHv2enZLcV0HW2dHA8SAUeVyG+ft/8AfmA/Cn3/md3/EFv/Bc7pKhrkiDu2kYF1iBQuBbr/rgbiUUhtyRxgXpL7zwgr/qRD37a3Tqd5Q44xJlG4sUcY4e4Yoz8Bs3rlN7PZnOnD7lc+eU549++GMLTtEeMsjdfzwrg3PwDNc17/6LZ/CTMOEWRogN2LMY0vBXAeHmo59QANMSD0Vugc+AC8WFurbqBLyPlY8eK5aWSWhkyzhHF+Efa9Z0+T4CLmOkybO6yqoh4wX3itB/qGfKh/pkNRUlWbeEdMZvdmFCK/mCBlVRWikDXY8fzVhRwNe5KDO+8MY4Sr0xFlsxI3cUJviDxzzZuEIWcx4lG3VIFvEdNT33zOfa2IWgem5bTr5TWq2J6kran6Ky8HLj5m1PRrl0GkUy7YqdXvCtIfGYgwf3p22acBAXAVAc2qu2/Zo8M9GhfGJ316R32swvxHi+aye7GDvMr+Er58SDukUT9yFwue5Af68nFXwhhOMDTFQ4kov8R1tnbCdjSlI4kfvYoRZ3xzAs0ecomy1bt4mGkE+pQe+i0cSCSQz1smEd/J4dxuoDZEHx5zSGd6qPsYuJdsxkfk4TFC4BZRIGv5+WLEM7jw9OLFceNOETf0fRu6D6Y8cZO6zpX0xwGJ+ps+3qh/ThfnZnTk55YQuF+YD4xAbJrHzwQFmRoT3y1I8s9b4AlGcB6p14uMJ/4Es4MF6Qb9yJ4v4BHv2FPUdybBn7BbSm8Uygkf024TNAN92OvkX6tPvOjpVpQXyHNkQbQM5LT1CUT2p8eyj+POQ+SJLsPl2ueqcOkLNR+rFjgfnJrOoMfo7MBWXwbfqQGoa/VsPXbOD1lNytG9e8a52dB/5ghPgdu2fY4c3iDgscKHralmn8VbvJRaUnyjzyodJ0PgT6kdV256+US93+NFCmCBLhon6a4zTHxy9MdmgBysgTvRoQFL7XiFvSCePFWQt7hKwBfs5ncGt8i3F5FDvgMApvo7Dy54hYCVfxKV5kCh2Af6v3cCvtG4i0wx9f8Do/4m+IwfOSye5qIn/92mVfnMv9MLdVvyMPByRfjqW1azp97IXPQd/vvedLyBnfuECai6B7xMc5GsNF/Fx4ixzADhfSYsc0k312znEtATwHJSD8HfkLxSxjHuMHC/DMw8BNeuyKoT0zh+ELd9xpAw9mIRUlBEqWWc2X+Ioox/dYXN66eaPbJfNFCtE7OFW29HHmPRgvWDAvgkDJsB7nhJcdYNPiueymp58oGfNH+KVlCnid6BZZiY+6IK9Susyh8POiuMKRBrtxUXZzigQZmh2PyOMcA2XXJTuMmOezaMCcjuNN5VQGsiKyheuaBlkDnDDQs5zxSPnjyBlEjWpsGFfZcW8kfJtjiWu7VqUVyx6LhpDTVmmQZGyj/JA7ybfn9RpT2AHFHJ6GRqq0RReCUnS6+inph1E4CsMNU2Nw9qfNu91XfxEES7RbHOpPLH55CuQwJEPdUyakq6fpNE7iM/rjUkBukYgh+A39TO1i246t7zIRj1vtQ9nA4GhBIHq7ByErZGhEehI+zkk6bYfHMGBDhFcbSEmeVgwIF0IHYVm5okLBAe42tWwLqQisSn9+LiYKAMnTYNF20hhpIKwqrluz1hNphGU6Czi8sqsM0VAXNHH17hNNnBFy0XyyEqO68OAOHUxCUPAwcQoFkNJT/jZrID146ICPRvHZ2zffejMdOXzYgwD3oiDo0mDQPLJzhVTLnSI07H5NENkijtDDhJ00mTR7FU0dhdUdcJDfEU260PSzIs9ODM7v+atOKisYBBXM56gZWFAMca6Ws3/sMmBXEkceyiSWC03Jp3dYqNxgxgxmKECi3FU/yrvLR0INjAb3MNTxCndgOjaNCwUOdUmHYMJy7NgRT14PHTyQ9uzZ47PZTCToQLt27XRnfyCBHfz4b922xROlNrUrD57CSZuggTLphXm5wYoAVlMQjvi8LF+64PwiHZpVZgZOgJXviUmODkxbAJ6dnU/79h1I9+5xEWO3t+wzMWbiuWXLNtNP+bHj57ESvnrtmso+VnY5ooAQxYWEffcfpHPnz1kIAC80U4YwB5jVkMLTxpiIoRi4rbpFS87KDJM0dlZ5KyxpIQyqDbjj075Vtsqxy9g2FwB1Qx+hA3Jp8LS17HyFAmbMmXZ/Ich1JaFEE9oOTYhoR6SD4g+tP+lQZ2j0wSvvGDBJyJUqm56kVdzMdIq/bLErhl6DUzASGGEOpKfiUE/ZnQHTf0QQkCYL0ax4suJAtFkNCNQR9EEvK9PkCaUTKwSsNrMyy2oFbY06426V8+fPe1KK4IkyjAk2ylMmnLQ/jlbQR06f/tx3q1AXaOFhdXwW07fPq+74qgMDNIbVhi61f7ZM0q7u3LqZLl84r+cNDQ4amJWnaQ3sHB1DYF+5giN9ce8EtJXBCwWplRTqk7QbVk9WreryIH3v7j3l666VvPAmViDY6cB9NJQ9RybhMS5nPduW0z+ZpItHqb3Q1xmoOYICPp6sDDABRIGDoe97Z4fKguOWd27fs8KDdGnvd+/cS7dv3fburmvXr1kRwwWuN28gzFxNN6/fSJdVxrxfvXI1XVBZX7hwMZ09d8F33Zw7d151cE18SzjEfzDsyIGHDQ4MmWdxfJHJE5M7DzIy0c7Vb9QX4MfwVsaAteq/0MslzfACr27TOmkwT/SUhR2Wjs+f+jhK2tI+3cbk72Q8vWKCFLyLXXiUDcofFGJMjtl1Qjui/FByc19QOf7IJBC+yheUaFOMO7QrFObsbmSCWZTLtDUm1B9//LH460ZfhA6fPHv2jJXzXBLJBAme8vu///tp/759Vm6QDuMM9Hilnu6isiB/9FF4A+Mq7YEL7Gnn7JxBOcTYwE4mWgjjAPUPoKxBoUXb47jM0SPHfNkePGe5hDJ4FeMQ+eeScvrNseMnJLh0KbY4i9L0osM8tE0Z92D/gNrKLZURCny+MDHkL+gc0vgGz+tRO/zNe7+2kgXcKG0Yd6GF/owi/v/1//x/pI8/+tCLBGfOfJ5uqL2h7CGvHEfkIvwDB/Y7jnmITCVou47hKVAY9Wweg11tg/GgeseaTfzwwIFwPMCFY9gZh1hJR9CGl8Fb4dvwDBRk8EbGFIQ75BmOK7KKTtmwqo6gyNfYBsRLbkroZ8yFhaNouNvNhZGTrkdkBXZlojRDoOfYBXVMF+8XD6K9c5yNvDCmQRdHlZhQsGNARKruWPHjwumHommFxnQJ+coD/J6dnNQdbenRAve9TaUZ8Rz6IG2Wen6sPtamtoNgyxeRuIPt3u0b6qt8HnhU/W2l6BqUnLTGYyGKA/gWymUUkEx0uZAXftKliUq/+gfjMDtp2AXkXY/ijZQnO4hQXnG0y5MHuY+JF6hIlb84FshdW+BityBtHAUHK9vcJbNr5zYrwjeu5xLjtjQgPowMSJ+ho9Bv4I/wEdoQ/Y2RBZ5HWvAWyoiVX+Qt+CZKMrcdlbnLWXVCnbODgmNVj/UkPxAJ9yDMKmRA8W/yBo+iLUE7/ASc7IohPerSfFd0zClNFiVpaChlGN/hv0ywmHggHyB/ccQGulHKrNYYMCd8fDUTmYTFGkgFhMYmhPNov3hZDnLfwB8XvatMKKNbmpAyVvE1LOQzx3D4HNnvGadJpa+FMUJCtDwBbH53/oKeJuOgYadtMs66zzUZgX4aScnNuBgHuCR8Os3NaMxgYqrxMHYNcCQjJrDsdImxQb1VdcUYioxs+Vh2ZCiU0NQJ7QQ5ez0LsqoHJntlMnvjxtV05dLF1Nd/X/2XS1P71LeG1a5Qfku2Vj9cs5oJHTygzf3is88+TVc1TiJXIl9wZBp8jMkcZ2PeokSiKMiSM0o+ySNP3KJ8cLef6K0vihHITwG8JOITjvrLdpdZzV7wZdyMe9Qt/lV6NePyVhjimC/yk32xERfeF656mhDZ6OM1KOGB0oacV+IbUaTlWEoPt0gKd1Pt+AWHbcigxDCeWDgkpPOjCD7dgAW88rSSQn6xC/CJ6qHdSmGUbH3i1V2dGhM1kef+FfjLV956LR0/ejCtVd1OT4973IKnQp+Ph4q3w49m1PZoCxwjZ46B7El6tB0Ut4zZZVGV3aS0NRbZox/Bi2bFG2JXHWMncuTFCxckh930zhe3b7V3NhEIqbJD+ZBnjUPKC+MAC5Tjogm55JHTV97VB+AbbmsK63GL+qE+MQI+SBOf2J43P0NWYhwC4D3BuwirkpPzjOZFLNoha1IvjCV2lxxLMPqOjwIJL2FmZuJIIKcTkAl6NC5w4fGF82clQ17wjjbuQESu9NcoWSDK9R31S/3xQk2rljW2+rPfki22bdnoMYBFj+FBdrxrzEEBuzCXd8qI50o+mRNfoDw6JatDMwtY3I/qOY7oZGwmDywi+itN4gOM4dSL2ymVyb/LPAxO1DN1Rj1AJ/RFnbq09BO00ztKG/YbOPOfAzR3FeOp/0Gcd+eStgoZuYM6cv0TXvHhZYHNMZxf2obHKacMzfKRadu4Yc27IC2TSQYsKktjPlFVyCvMOMtOF7ZvccyHxoAfBkEBxUtM8ljlCOVATPxFpPABVn4Iujq63BlhkHQacDEB4g6ViqmJPlY1iM8ElhuomTjReJk4syLtjLgNK20ZVkOgxZo6dXAEEJQxDOogpJhit0EM/AgkXBzqTx/rj1VNVvroJOSXFaQ//uM/8cW/7JLhmAW7FyhUOoQVPP6jwSi84s5rIL8r4ZSVWvJfZ4JsyUS4Q2FCnvFnAotgRzmsWcvXP+K4AZMfPj/NPScc20GBsHffXgvtq1QOx48d9wSdSQgCDEQQF7qoJxoBigaIDQaLkoNOrXLQk/B0WMqBsEwOiU/e3dllHEYdgV05KGAQtih3tryTRxjVzh3bfPkhu5Zo5KzMHTh0UJ2ficf9UGapCKL04wkzQrBiJRLNLCsZMEImpyjaOJ+OMohJFHmhTrkrA0Hfkx/V19atcW8CXyNhsgiTYQW5KP/iyB1luiZ98OEHisdFX+2ewKEtZ/cVOylg4i+++IKPjQ0ODThPbFHmS019mniggPHXSVRmu3fuMDNA0YBwwH1HHCMjTY5AueMpbfoSQ1C0DNpnbOXFUPZobTG0bWvpx0aU74cSOtQm1YagdUjlidDPSiqKAsqDemZwQThRj7A79clEwzvWYMTyYZLkduqmxxE6dg9wzwOdRVmhntVOy51HGCbRHKFCSYjQBCMk31Z6Ko0xDVJo6znqYSWa8MVuhEELw0zKr129mv7i3/1bX4xKX6T/khcUMeze4NJd4qFYZMfRX/7VX6YP3v9NunXrtsLNmmfQL6CXNug+JlrpV5TNrZvX0waVOxNJFDAdq+A9DDiTKnflX+XBTfeD/T2+/4Ab75lQjI4OadAZURhojq2tXIIWlwiysipahX/FSk2QVQ4oZJjAcNwHoZwt+uvUFxns2CXjHWz6n9HkjD5BP+I+F5Q1HEOZnZt2X6N+S1/3JF2JUV+0VfgTF8kBTKrp88u4C0Zh3H4RFlTe0ANeFCRTkyirZuXOpcIxmaAPsFMjlK0xaaGdoLjg/p7wZ3AKpQa8cXaW41fTqo9x4X2oCWp/unu3O129ej1du3ZT5no6f+5SOnX6TDp77nz6/NQZmdN6P6v3i+nM2fPp7Onz6dKlK+nixUvp/PmLFmr7HvSnm7fueHzo7x/yDp2tW7e5f8BboYH8oWhA6UxbpHwYB8pXiODVvitHdvqLy0PsCropCwR2VtcZ3H2kQfmkPLzSLVzwL9oWbZN+R3ueEJ9hwOZ42e3bd90mUbaRBqtW8FB6Kn2MLyl99NGHnlhznIiyZGcWdwXx6VsEx2988xv2uych5vy5c748j7bKF+mel+BCPcCraM+suq9XW2N7MALNIfFGYIt4Ff2Y1Sr4Fvlg8szqMPlgVxYXVrMyxU4W+hPHJ+B7ZXfPr371KyubEU4QZF568UXvyCQvlB1jCmWPGMDK8J49u7wNGwX+6tWdzj99MT5B+1j9YiqdO3PG5UT50T7b1ccQZLljB0H0V3/zSwtxPt6pNukJuCY2CLEc6WCi+rWvf827MFzB7irxV9nUB8oYH2HinSB+koEa1GUCniG8hJ9X4hTBArbHrjzJVn48uVM9R9/jjhR2+7DrsM1CIztTUcrCw65dvaSxYNBKCM7784UO8KJsoB9Sjozf9D8u46U+bqut79KkkXtRbty84ct/GZcZs+B97NZD+BrXGHPq0080abhpPg8/FRcWT+IzzzEeo9xFocVdJAiZ1AXlwNG5uK9qzHcD0I9WqDxYifRXKRWWLe73hJsV4KEhdkRNuo17V57w0+9QypAWO3lZcUTBiNJvgIUGTTJY/eSeKtoPCTMm+cJ9lR8CNOXLzqB169arLFnAU9loHKaNIwOyYksfOKf+wB0L+/fuUnt8Xm1kwMI3q8RTU+Oe0DAxZ5xC3qAtUS8c/aPazRuEE4AP0pdwQ7yNBbEVqYuddxrrrOxTOAR3lC28PxKPZjziWBP9Hy7CE/rgH+R7xv1FY5jKHZ5OXmhFRQG/SmMuSppJvbN4x5HBE889b9kNJTg7Lqg7+ghtgzAojIbUByj3Pfv3+QLlrdu3u/yjbecGC0A37mF1WdTB72o3lE8vH5a415327d1nuQReWOK6H6iQsFvGlsVjfB0I48dTnv6N9MMuyH4FeKu7ROoZbGWs4wktIVviwKWl3OHDkT12CzBxRamMnEEbL0owxiXKOxQFTyz/uZ+rXjtUF1zwTDtzPapuy6WopMsXsvx1PPF4jqtwZIm+E+0rFvvg/chtnm8IL3WHPMt4xcX8LOrd0oT9xrWriaNu7F5ljsHiIH3Z+VE+oamlaJqgKhcCtQR03LD43YDVBRduhc8BUYT8BkTa8ov/CrCT1/Cr+/Ca49Bo7BXvWJFN7US7EYADecW4jE9tSemrmvwuJkIjsx2FG2MLftDv+RdPxSd20JLbYQ6TLcZrkBuUEJY+yjFAdp+wE3NEshtHW5CF+SLm0MAD8Q0u6e7zHYCrxE+WLZtPW7ds8G68J49m1bdZkBkT3yUlFvxmPDaxm5Y5xcaN60nFYwRA+2GXXZnrQBbKZd/vqfFxZpoPajAPjrkKMhb55J24LFYsKCzKSvw46sqmAfMcyk104EcpxByKey/ZvaKyEL9mTEIuo8ywh2IFb3bbMD8IhQQykXf+0TZcjhQdZS3qVHeW+bE/QU6CXtEjflaAfCFzI1NT1r72QWE8p5A7F76zGwjcjIOMNXy1jy+Iwpu900dlxrFkNhIgp3LlBjskRbVx8meepMT4LDn363DsiPt0WDilLsF59sxp1d+sFfMjw/3yX6E0hpWhWKggr+xug4ex8Bxynfi45+zwEMnkKnf4BnminpgLW1ZUutHiVObKC2GZx8RcRu01lx1jBHMvF4zCQrsL3PWCm3/cJvk3j8XUoPFGPOpNT9UbcyPSYR7LYhVXGNA2uGeNHT/uR6Sp+i/9ynUqPk//4ngax6rb1m1Y+y6TCo6YMOBBJsoZMwglQsOIVa/kAZk7Xlj1QziIilB4Js3gUHgA5oc7hUznK5nCDQGB3RNuTHJm1SYmDlSwRCxPGEWkCorO9UQMff3aznTo4B5NzjjbPSniVeAzoeFmNYeVetMpBk+mEeoRbFn59ARKdtJAATKlDsbADFmebClPVoKo4uiwNEKvrGoAZzWTFXwuS/zg/Q+9Ar6giRq4UO5wEW5hnAwuaPfQRLK6RVmU8mBwZSUXBkA4PrHNfSSssCBQM6Glc8bXiDo94WAyw2e2mSDRUVAQIZTAGBB4OVKEgECZVgNHBt6ZTFA+eFAfuLETSZZsqCfu/WG1gjsmHnuyA0Cjz1BStgiBzHwVhwkcdxwghPb0dvseg3379ngCT3zaBluMWd3h7CY085lVJjJsO2X7KYMrkxM04LErIQYMBlRWqzmLyfEhGAAr39CO4gylj5qH4+PGxA/hja3jhw4eSrt27/JKHdvHKWuESOqJMuNSTXY8sbMIBReToKOHD3sShP/LL7+sdCUIig4GZJQPVy5xmzo7FsTYRScXF8IAnjt2TAxqt9ptRzqliSodcN/+/c47/YW6prxgfNAA86BdhcZWxfiYs+sxuFnZI4bEpKe7+66K+FHaq/JkR8mFC+f8pRdWLtFS84llBhiYEwIDDJRJgnf4SGhhCzcrRDAjvjKB4oyVNdpiXNg17ZUpdqyQZ8qBshsVLgYtC+HqL7HLID73jTsD1rTi8DlgLgvzCpjiw3BYPeXTwXxtg7L/7/67/7cm6eet9GInB3Z2T3304QdpSAMtzImBj/uJEFhp9xzP2bZ1S9p/cL/8NWFQ/2HlGCa2dx+fB4QxJgukVoqpjNkqCqOfmhz1CvQAK8Sa+HDWeFSTgJ7uWyqHmbRxwxq7PRIPYfsySkBuq8ewNROt/gpGERoWHULAwGnBHYWG2jRtjf7GSgpKEQTFJwrPnUzUNX1qrXgI99/Qv+eUrs+/Ky4cjFUJ+h7vTkIP+CXtBx5CP/VdUWzdtkTR5lVahH0mAdSbLytX3XswEh4wF/wIt6Y88xsrUwXwPfho7PhhMsmAymdE2bbKlv1553V8fDKNK1+TU3KfYYsrfWZWbSt2Ck1OshUWRQhfeeOelhHVPcLvoPjPg9StiWJ3d2+6eeN2unjpcrqlierJTz9T3zjj1f1z5y6kT/X+yaef6vm5FTgcKyRciT82xgSHG/dHfayQnXxcXk6RtWkCSJlQH5RHLAiQL8oiJi4uP+WdVS7Km8kSdUGdeUeA2jH8C153ULwi+MKUBJR2K2UR6KkPlCvsjKA/xjEvvsay0goxdqRw6S11iZIYWlAIo+TlOC0A7/BuBD3hy8TngtV/+A//xLscuXuLcYW+dVx8hMksPJev/LETZ91a2tEaj40rV3Y4LJfAwq96ukPB/Y1vfNPHY9//zW9UxqdED4sHHe4zpOEdZSoT2hK8hzEaxS6XSLNVn0WVbVs3ixduSjvEX+A7Yk6i94nDML6wc42t3uxw7FO/7u7p8UXH7HyiDcJzUARDJ2lQB4zlKNYYz1Ee7di5220TpsduBVppWRXFjsAaPU6gyJRXBZVHAN0Tb8sb4MyCEDIHaTOxQADnXjL6C+M+ZYdAZ+WojHqH6YYn0k/g6+yQYYcdSo3R0WFP6FggYNxhXJ6WjIESg3KlvumvUA9/6L3fK3qWe5ymjZ387GTi86nHjh51vSNkW7ATT+fTqDdvquwW4EmxyEK5IW9BC20Mvs4Yx067VexwlWxAW0PwRDnne/PgRatXe0URXiaCrJzu7b6jMlCf1sSkR/VJ+yevtC2UZCxkAOCDj+7avcdjOYs+7Bbjk9aM8zt2bjddd2/fSpck97DrhEszSYfdm3t37027JZxvZgFC4S9qTFi7Zn3auWu35S3uYLr/oEc8aFblsjE9/9xx9b1Rj02qKa8W8xU8+h515jahJzyW9JH/KBMUfNyHRF+i5XDXDeMzZcEuafoNX9lze8Bf8VeqHFWNmijNefEOxQwrueSZNsJOOXaNFeURPAO+4s/Gyz92D8uIHvjDjMyC7PBiPl6xS/meFP9EcYOijnGQT2Wza05JpFnkDbWzw+IRHAVDIb1L5cLO6+DRuc0qj27piuQ2rycu9IZ4h5WjYJJVfY1jY4y7r7/6mhWxLLhYHlPAUDrE8TniMGaCi3KhXMFFWlFOzVD1Nz3pi4QgLq5LGnBkg0OJz0QXm+cMDidDHlTfGgjl9kRy1LA/JQ5P4Z175JBhWOjkHkX66LjaqhdRVXd79+7TmDThOkImJi1kMNoRfRN5irkACkiOycEPmIT7HjkVHAtrLJwVxYEXd1WW8HjqD0U9tNJmGS+Q81DOsIjIWMnuR3YRvvb6a+Yd+nF7d6RazYYAAP/0SURBVKQa0LaaoLziLuPXRWHCLyCXJzaYXA3quF1/lK/ywV8dI7Ht4jDNBFbvxiU777JTV64v00L95TyCQyGZuLLiTzOz/CtDOXLcbEy8hd0Ta9eKD6mumEiSvpUbmpfRN50UEUwptJE8bQwSCB126GHxkgU1Fmc//uj9NGB58UPv2oDHvf/e36l+2EnOx1FmRRuy9JyPuojFqc66rcgZlNzKhJ7rAOg78LmVq1b4SCmKOchBRufLsOSDhQTPd5V1FkcYs+CzzAmoctoFfINFEhQazJHN//0MeYM2hixFWXrOSlnC1+RnJYDSZI5I2+UFRYN3b8BX1LZd3oSVQSnN/BX84PCuPhFNGvAZ7yISfi8+gFtEujwpR72j+OFeGXbSFMAPHPB02j2yFLKBFTfij9BMGHgZ93YiC8FfWHRFLmaMhzaAI/onTpxIBw8fSps2bHYZRFtCKU67EU3Czdx8nN2VKNc0p1u/DnlmIV25fNFzKvzn51GkzSlviqPygJ+pKLwLkf6HnMaRbpSn8PwF0c8iM3ND8s8dPVa0UAcqs1jQEwKVj5VuKgvmpOXoFGMXufC9bjLkm/jwDfhCzM1U7pQreaKF0l4pHJiZ8OJGeJeGBhrkLnA5XuYR1A9HsX7xV3+ZPv/0pHc4smOLjwNwLBk6WKCgvGg/9CuUioyX3A1HfBaa27Zs2fQuDDw6aSgvYAA0EibrrCArRQ/yaC4hmkGe3RNUBZ3MFQfN+qGAUZDQ4GjE9iCzkI9VGY0JhVyUDmkwAaHgPTyIFs6+wRjYRiga05ZNa9J3vv21NCwBis8bUpBMztj6hNZpGwOfCmxBFU3luWGrcUbjj45FJ5gVXoRXFAtMrrwdX8yECTeKGTqAENn4yzvy434IVn9QMPBlIbbNI5gCpldpKTVVbKzMTUrwYDLgCZoqHv//H2P/ub3JdaUHnoFMpPc+4QmAoAWLbBVL5aSWK41G1atnrV7zvTVXMH0LvJdZfQXTMr3U6lIVy5JFAxIECG/SIL1HGqSb5/fsNxKQWh8m/vnmG2/EiXP22X7vY6IBWQ7OxxpEKIsB60BjrtwTBDkG5vvdQ8AIHaEWpKiP0wB2gZqAm/JTv/bVXdy2/9ORKsEQ24j/CH+InrYQoFMj8z3KZ2B17tt9jj0aUyYy2YycpJNghvDu2ztLOEwVFWDr+5Uwl2ucPsslKEFw2qfhpz/9aQTalPh73b1cMH/g4L7yikNWUSBg41PKlJIkdBxs+NAXI3mvvvr1KlQ8au2kpUS/8zvfa5Anq40+8PN5nFSjKM4ZWnvBcHaNbpqab08fTiucWUtq5NdbVJRzzhE3Y8U5eC4GHspe/7zyGM5efOnFJjvMkJBQEPgKOCX2OO8cAFl8SlMShnNIkAnru1FUH334QTcWlYQRVAiC4Eq7V65eWryt6/SpT4OL83G+gpML5yoznfaL9uEN8Fmu8utf/bIZaaPnpkrChWy3EU04F2icSX+NyJ6OwrAEASyUGGfZa6E5+ZxndV7Lx2jAqU8+bvBmCRA4vPHK/kI3Y8Dg4f04XJYQ2TTb3hPwD0cCHIpeAmlVtDb0ff+D9zbLbz6p3HFsOZRmtcElpjQ7pLOUcp/StPeLpWQU3b49lnQZYTOqcTOGPbyZz4N7kk2X4iw8HRk/kID2cPWD2TGUcKffRsR94E+ymYGje2YUQPIjbUUOOYoOgRCeV2a02chUl4nkWb8ZPEGVKaDkWjJTvRGv3i+K50cP8kUW1U3GjDxLMDKatySFOoXbcgPBXWugLKds9Ovq+IQBKh9KkGkBhvLbgkcyz8iQ1erhPB/V0bJB5/JF+vngvhEIRjn645HrkrlGGOiuyFD4RTJEIk2ixlplug3f09FmdzTBE3zN/dvhN6/YnY+ZOJZoXrlyrd9X8302vPf++14H/l4C/feW37z51vKzn/1i+dnPf7787Be/7Iycn/70Z3HQvDr8l8tf/83fFa5Tp892eY2kDNwf2HcwMnuozrwgHC3hQDLFrKXOPIgs4Z2+ajX0NMuQzJg1Ar9XLkvIzExDM2PIKn2hHnXab2NdMvqTn/ykOp38SACYPfnb377T+uyzRW8KbteZDUZiWbnf+73fazLyf/v//m+RkdkLiY2zTMoIrTon+Xa7r6KW2DH7TiJQ0vtQdOG/+Od/0jf/GSXmYP3Fj3/ceiS3OTJ0C6ftD//gD5p0AYtyeKAOT/7IP+drR/jF/gxmBRohEyBJCsCT2UDfff27DfzBZE8jeBA8Sb5KTMGbqdBskBE68LNJVDj8vfzyy8v/9D/9P2svy6Qbnu/hPJ/y8+ZYHXSfKfrVB+YYKzQH3Ek86j+c3b71eWlLpj1L39jTjG/B/k+wH3mNDAuw6BkOHL/m4w/er+2yV4qkrYSqZSL2QxOAC67ZZ8lxPgoeJhuWEVm2+kd//MfLn//4L5dfmS2VIO65557tErILCRDosTpycdw+SDv0VR04iIoekjiZ2YHkM0KYu/yqD0IPdBDQo0tEuAMN9JFBoeeee6b6+kwCdc7dlscPlg/e++1Gx92tjvaWQjNV1U920Wts/PgU+Igtt/wRvx49fqz9sbSOzRDYSO4btXP+q1/+sni39xdqvB2+v5T+WsZFF9Fl6n755a91E0xJb/zIF7t06Xx/W6JrIK0jyWk7J9WrBsVmdFcQyA9jv21maaZSiqUoHJFJuMMH9+KoN9GWdhsE5SMRPn5syqceM5kUrh5MOVxF764jzHck3XNPW12ilMP+bJI/lh9tsfddePhqdJgk1Pcim/hfMMOhxnMdvIpMkZU+H5p/69vf7ssQJOroBq+ilSwGDHjrWz3h8fX7y0Mfza4yMv7rX72x/O///t93+ZqZanvjf5JNgcf6FjGJBG/l46MZvOKnw1HtRk6cawfm/F6bXHHZQOQrcAx8yvbukw/b+V8fEk2r71a/M7RlZOAn/6JzYhfDRwZ1zF6hb8w2pE8/+fjT0tUAJPu/JfLYtxoKRtM3PiMa2rfLLFk+B59zf4M8A45mLZ0NaI+q866G/+ll9G4wGzzQfQ1mAQMHgXVmGU8/yQQs8FckiYqlPM8nPJWPTb7xxLbAbZPT9nFTz+Dpvzy07QjpBm1tKQdc/5fobD1zP5/8phu+vLYp5jqG3tynN7Tx1bZbrif9P4/nXj4t4XvzqRZNGXpe0oJvRQd1hoKiwQHesezxs/h6R48cRNT6qWfz23LO30TP0ZmnT30SXN/prGWB8pXoEIPZ9IqWOogPHvhI2063hC/81o+q6hxwLQEgKSbRYuklX9eAm9jv/LkzXUZjpowNfB8/TGAudHmcgDz+ntmMn9+yV9DmpQ+xVQZWbuYa/1PMNMmDRw3kDaA2QA9/1YblD1jiQP6dgTWzZsV1+I9fhD9aNrJGbwno2dbq5JyL4ZTBGzrfGS2b/rkAH/73LFyVFitdPJnrLe966pBcngTDJMLhoeyUPrhOh4h97bEqNpQ4qbwFyU8n5lWXGtFaWQOPdBbadMVL2oCT0kqT+c9sxPrGkRXQll5g2EC/+hP8Eb4Yn8Cgpnt4aUuKidfZJcm137z5Rgc7zJQTW3/80QcdLLgem3H/QWQ07ZFLOgEN+UIjmzN72j54bIEZiU2OpW14EueBhX6kG+gWMY19hWh48aPE3D0z6WIL6R8zcx4/slQ2/i4fP3x888bV8jnbZvP6s2dO1e/jI/WtzPmDb/qt+KT7gifnBZAeeGgyCHtjdYjk2VOLfbP+8s//LLrtgwTV99MfL5wILLERLydOZK/Jb1/hntjodGw922qvHbGDlwwUN0ePHvqRgKWBepqt4oHk/IZQAWCdmSgm3wJvh2nCCMo5W42sxILnMQmGcd5ghq5KWYHJKMh2NUqAM2i5BYdRMkBg/rDP2pxJcPX0lodNyjz33OGOfptuZc8FAfX+fd4msXv5oz/6/TiouyPQpzvCwshLxNiXwGgILlO3NiGdAdNn8MjGmT2gD/qHYavY4SMPMRz/+B//4z4rIMUEBIoQqHMUnr755qRieIyU/iBgr46AYDxO3oMwr+fgRsCEGft8PvAJB5xAzM/wq19Q63lJBaM3glZLUOBYmxh3aEeoCCUFMP2RoOIowGsD0TwviZMb/YABLOtRxgdvzo08MKLeimUkQwBwJQxt4ywzUOrMBpdwak8BG+5ybDiuAlSB+E8T0DCqhEwg/ouf/azT33/4w/+ugkbhmebG2WAYJD7ee+/dZq3h0jRxo3r6SUEaDUULr3LTFyPPdxMUWubizVUCA8pZ+5SS/sBNNxWM8ibwlg/Y5OqDjz6Ms+DNWNeXv/3bv+1SEku0TLOVPLMhoOc4qXApCfHhh5vXykaIKeX3Y6je/M2bDdJ+GSEz6i1IH7F4GIfhSoVOht6MIIrhvXd/m6DTxq4/T6B3qju9S+SYSi6wULeyZq7MtMKLwfuV9gWuqwyi5K9fvZ4A9+0xlHGCOSrqQk+jPfgIjgRMZikIGO92Sh+jtCwHgv89qe9SnDubcT1K+VsJPh6a+hflZgmQmTOMLpFQDyNog9DPb9/srCiBHRx19kd5moM8M4I4PJIWghll0ErQKbiVyGL84N5G10arzKZiGNc3LaDbzICLYYjOOXn8SJRgIE8wIvPtjSMSL+7dv2/2g9HrQ3FedwWHXudn9HySl/DWEf48x/HuaEU6BVcX066ZI0ZFbYbNaHDs6CvB0lMpRzYlkSRR6EW8+eVMFrNk4ujjtcgguOuHkOvNwSHxc8Ru9EHlNW0wdtevw0+Cpuiu0a2RY3KYb/KY/1LDRrZRj5xvroHNM2Yc0ifVP4FhRuHpok2Z8RtzwAOjXKhyHWzzPfCzPeu1OfeNtoJw/RNICcZ8BDmCQHSuDoTf6sLouy+MVN9rktLMG4lL9yRzBGGSPXhEgvVqdLtNia9esYFyZObGrSZw3nn3vfDaJ022vPveB12GZLNRsxNhuDNdEkTTPQItMwDIJoNvdoQ+0gfd9yJ447BLNNCxRtLoWYlZAZZ9DHxbNuSwTMisC3qQ3FtKKkDz4ejsTf1snzroWIkrOIQ7OkZCxYhu9X94RjAqqWmmI4dJYsgsGKPGZgqxY/aj2B946Gkzsf78z/+i143o0aN0DD03+4XcWn7wg99Z/vRP/3VxS3foF1nj8OJfjpxlenTIm3F0fUtUvxudZUozniQLB9JW355z+nTwOEvh4G61XwJaNujFF1+qXDVYiV7UHgfqmeeeXf7Fn/zL1gcHPRiS9djwWwv4qchX7+fYPNWjtzZlp/DYTThATxs0sknwD0b4cq9BfEpznsmD8ybAwjNmQ3nbBmfMiBo5Px694r5BGLRogjN9NdsrX7m2ezkfvsSv9hfhD338yak4+jODCW/As8Q5vHzrG9+oDhTUeOvP7XyzPdeu2+siQULozBZrE53wGzmVnDUTg9zaXNEMXok5I5VmWn3nW99a7oZ3Pox9tIzjiy9uxxk804CDg9n9C6KP6NqY/yb5yKVkBKebHqBf6THLSQXAEglmtJqh+du3315OxUZL0vP/BEr6gK/JErgtebp4yZI9gdGuzgazvGZkTFLZ3kp3O6JuXwczJMBlxhrda7STbgIg/4pvY9YnHRowN/qQnhkdqg/kBN5qX4InNm1b9BnfqgNGOCO0d70JpdCP/HUZc3Xk6Cy6MxeKh+G9SVY73NvSoD3BTOBiIyTnJIElys99dr7l8ZpDUtSMZzyD12/kmy60H9UHH34YXXO+A3k2TybbYJ2m0jp52pzPMb9cFejQTwJmuDL48VnsZTq3vGy/ptCsfoEEdOqxobtlmF7/Sx9qR73+VtGZ77nufzpwLm0gKjK+PNagzHPk3s85z+V8+JY9hc+cd1YaOqSA4FN5SRQf/o6YgHygwXPPPledTAeBgq3d/vSO+KjBUerzm56k1/hPfA6vUeeT0WH4kY/EPxLwWHZM17O/fDT0YTPpBUlYPkiXP4Q/apNCI4Mv5BvPkTt+PYbgL1pyin8l2W1ZQN7NVoQPzzRWSFkfOOg3xMBhvnu+Hjn1e/2sh7P191fv9Xrrcx2dcPZ6TJtNbKZky0wDT9qeUgOT3yuMOE/CgO6A+0/if9tA98UXni++BbC7gtvfvvXm8uavf7n84He+W76zT8u5s6fjr74T2/tRZ63wHb1l0ixR3x+lLnx/LeUl0cxuwhPiq8rchlfA/Th+G+nBdmAysPbjBLJ/+Rd/lhjho+V87Da68gXNjLIfCT/v/j2bg8eeH94XWTKz/350D/15p4G3pXGl5UNLvmcT/Tt3bqVvT9VGoxm/X7yH3uMTxQuKL4dvybZBJjNNxFVhlXxP3MCmsCdmVpXv0xk2cF69P69sVhfeZ4NgvNLX6wbJJIgldGZg+csycGL2hYLhq3x2ROf6ptl2hC783NmvRLv4IuVSXIJTLXwO19C2SRV0zzE8Nd/wQp/S4XRqkzD5o3vp1RSLvps4XkxHfvFEZTtt1PcLDt6ND9btImJzX//e6x3gKXcGJxINl6Pv2bn3338n9uh0eeXTxDNiGqsg9IPt5lPQ05ZG06Gu8XnZULZQrHg3ZWzfwEbqn/4asJd3aMIkH3KKf7xN1TYQ3sz1SF4isJgl401VlrbRp/jIwLKlVZIjp8PLBnklZ7wNEN+B2aC4l2rQV5YSow3/Bp1cY2PIjXgkVirydHO5kz6fO/NJ31Bo1ipYzNojU3SQCQDaNNguqXnm1MfLX/3lXyx//5O/62vezdjFvwYwPv7wo0nKIIARD0Bw6DZ03QQxZircqpJyj7IUeGB21AycIW6CpjxDAbiHyJNcmKQDxh4lodYxgpiF4eREIrqyXU4TB9FbEgSdpuROdvTh8uLzh5cD+3bEsbndqdza/e9+8L2OHD337MkExh/Fmb/U9rZGwXejyAgconJ0EBGQEEXJ+3DIaAdMisE5QgRYfwjOBDQPltdf/5324cL5ix2BwuBl18BNgVZRE4r0TzCCgTF9FWbut9vK9Tx/+ZaYgTNr8zjpBL7OQ+pijOAJjgSKmNiH4auzmXIz+sVR0b7s4UbYtdFmGSVKHC22NKnR17zFMSKclCckMlalSfrn0KY6up9A6K9ubVLk+qW8+gmwbDtGdY/ikeG09wvaa5eQ6TsHRQDDcZdc8EYjxs8bP4zO2QfEtG2JC6NcZnJUIYZmH330SRzG/cs344zKaHvtpSSApMyBAwcLk2VmprkJzAQaRkoZVPzqWTw1o1wCRhsS2yPi0856gg8B4UdRHOgKzxJGAiuCiE/gBJ9QCJwBWXlGHHySOBcvxXjn+/0PIpRx9o2uc6qU44yaBj77tdi0dt7FLylz6tOPu7cB59d03HU5HIOT/4tneBC06Tfe1EcjAmaySGhYn9/kS5ySvft2l6eNYkhoMBj6wEjinTfe+EXr9xtvm/l2Ig7klsB4W+IlysWmt48Zt8jJ3bSr3jo0MQ4coFQYVfQo9LoS2f28o8uCOYEHGet+M4Ef4fEOfM9I5ASktAPj0eRF7q+8hMfqKOZ3XwebutCCgy35NNM4g6PIl1GSeQVsdEbo8tRTEhD3lx07ty4HD+7Jt40BbW7KWR7ds05n5rjdTpAioJeQ0AYdRHh9w1v7kWfqOAeg1JBvG52G/levp54xWO2WcinTEYnQamPH+ryPtl3Qt8FCH+mhnW6Weff+YkNd+7zQN5NMThtph5GsccyDbdODbWTO07oL1d/rAX942UGf9GgdZDtyrk+5vHGVCk9Q4ax/6mM0ffdnDvW0L54NT9EtHvKtLfW2nnzWfq/fHOAmftNXdM9p6GCUaWbe2Nyd/HoDnNF3Cfo1adPkdGglQWOZ04XgqculPrLE7zfLe+9/2DesGeWytMJsHPLLabL0QvL9UgwxnRrQq2fNeuMMkKUPYwTZCDQ1C4/uEAQKGGza+s477zRBQV7oWwhBo7feeqtOA1yQOfcb1EtO5L5z+ud6dAA9QE/hRTS0p4e+C97XadI2Uqb36Cn89A9///e7WajZgnDPNtt7SWBsGRHnxZJATqbR43/0j/7R8oPv/06vmTH4bvSLWSSSpm/84pddbvPxZs8XyQxw04GWIUoQnTclPW28F4fqkzgp+kM+0ROXNHmnD4HVs65LIB49eiz67mSde/tocMwloCTf9dNbaEYGHL7Hvqy/hkfwzfDKnH/1Mzw6bboQPgpu4USyJU+UrhK3aIs2nlBGckYwfPTI4eDp80hMdE9uXjh3dnnrN29Flq9EvpblW9/65vL1116tnsUb9hmxBBo+JBVPnToTfvBSgYEBGGzGzeC+9YZ3vJ1Pks0HjczE+fMEGxxJTt37oYdgwuAG3Y3PJCPYCTxO3PCMZErf9hZcSnawpTb755Qa+TV6f/P61epm+2BcPD+bFH+RgMUm53Cl73QVPXLg4KHWie8OHj5cHdWNeVOXdvcfPNBE4y9++cs6zxzVJvVTBx9M3TZEx/um/28PzLejW80AMZtrXll8oIEvp/Ktt98MbUz5v9N9HPoaYsmp2FqJJw5/6RO5lIzHBAILiTGwkR8j2dUnXBLEba9SMMdTj01hN9rvrWM3OrJs4MdvNrbT0hEIX+RzJ3jo9PbYFwkuelD9XtpA9ytFlXXGTGhgBiFeZ/MMfnm7I977MDpFwv6lF78W2dgenkIb/hN+i5+QtiW46Dez0Cw3PXnimQ7+SBCfOHmiSQewk+/6FHlyzoOTwFD7F9glFASkNqSVLPuLP//zjiqz6wYQn42/u3/vnuXvf/p3wfdvuoGpAZ9vfvO15cSx+HUbP0LdMDFtOTZ4yc+5o/c5akOdrPfB9GVZMvPVwy30WF/rbJYSWVsH1Yxiq9+HzyBIoTdQns9lOdb3Xv9e8O2NjDNLXkOS4XQxX8LMM4NRfFAfSQGzrQy+SG6q7+49Wwyca0KP/ynoF2Ty5+trpMz9nKMze8JW+UZrLMLW4Inq4NJ/gkZ1sKf0C5/OcnBL1A+F5/Fl7XEx8JVDhcXbl8gaPM7vr17/6oHe1Ws5JlEJuV/5bI6v3qtNV3f/vmyn5+HJltGe73zKV/njR/3sZz/t7Au+rBkwr77ycgPpB/dnz0WzUt5757fLcfslRhe+9eYbwbE9QC7FnuFxflx8Y/RMU1evXQ/v3+2sQq+ytzSS35/G2763xIXpo5uj375IzCLeSF/6Jrxc++SDD5cP33snduhsl8+LKcB58IClerfDM4+6B9jtz6/FR94WvUOnmIkjmcH2zmwsuvNxrrEnYjR6lxyZTVa7G3g6WzJoMYCrPPtr03KDQXjRAAN7Y7AJPvua6VVeN3/iHYloPGC5In7BCdBdGue+jXwnoTzX+YaVh/xAj9WW5Vb64LnoJF5m9KSkDDkyC8OMIbjKjcFnPmhpxkx9llxJgfKvOq1QUWevkoXqsuiC/G4iOc/ClSr9Hhsfvk9ZvlDtfco+FRpPgkc94OLDiSWskpnBhH/wgx8su+JjNdGWe3jiPTP/P4ouiuwa8DBoIKabQeXYFXy2wZfK6X0+Uu1CdKdvg7UGQMmqCRQTj0vc7+gAuRkpVo6wWRIZbBMd8zBybCbMvDY8MCWOgdMop9jqeaOUPaPwsGVDziUb7X8GPrYEj/Mdzdai806ePB4f4XKuX63MGOj1tsO//eu/yLULlY23fvOr5Z3o4N+8+cvOXmXnDEyQL32iS/AxPe2Nrx988F6XMrO1Brsla8SIdNrpT08tn53/bNl64tnDP5Jp3h3jaTNLIyhmVfh+lKBHEgPhTQ16kmDJFdfme7MPxxczQo4JJzGxSRSETRiq3sg/4uHc0zKUq2OVxupUUfgCQ4Bad2YN4d5dW5eXXjja2TN//5M3lksXbkYwd8Qh2BcjOY7zpcvWUW+vc7577/4o6SEmITHV3rGulVyngvkQFoLbzUTDiDO9WaZwgkQCzAE3EuF6R8qfsD7WGsWHobuMYW3L8ynffm/KOJ8M5MxOwXgCRX8YFMPadLXC7KnA6bE1a+k5BkZ9cOy7BiKFuvysbWmG8AePoRXBVNZomXoIsMopKqOBhMy0z2ZJ89Fmvjq6pWD7kQ/h6UyACDWcwSWYTc2lhI12C5zSpYEt9/WFMzMJAntW3A3d9qSN4CtwmTL2WRS/UR/JPw7Lr3/1q242SZE9e/LZ5bXXXlu++93vVWEy9pYCfOO1bzSo+pu//quu3b518/MYhXl7iqnfpt3ri77K0Nq3hAJelZDgAo44hpYqCXwFZJY1EHYfgm//IkYb7yMl59K3uuFeYsasE31bl8eAWxDG8ZB59bo8iSh9NKogM2umjbXiRnxIgufu4/f8ck6RloZphZGyCavEFxmdzaLN3JkNzLzWWaKHsaNwPue8Bc/4S/8FGBJGn3zyUfvOeeEIoPtRmy9GaTLC9jkwjV+oHwhCuygyo1OB8+LlC6HttdA/PNTkS5ywz2+m73exUqf84y0yQHkH9JH9Df9Lvhpt4gg34ZADLzCMDko+bBeY4+CGgfBY9x/Ihzyhg+mnpkEbGfGaVa8i7BTCpyU2GSmblk5CV1Lmxs2rxbnNmMchl1C5GtymbBT8teuWRn1Rp33/gUNxuHdVtm5+Pm85YnjxP8ecs921xSmrr96y0URE8GkUQr/pQPy7kdz2q4mLHKMjiOnIc3evz4m7RmBtrMogMdGDI7I8OKRzRq7n0+dzFn9BRTGo6qZBItvBFbr77XzaTDnPUqyhq+fqEAQnc73VbMq2cL8L63ovfw2eW8OmjHP6JXjQzz6awk+C7FT81eu95pNryuTRzTVlwju+PZNvfZDIM+uH7p5+TfLHtfZZ+ylj6jRDbtNdOrp7T+VPwEcfmA3Q5Lsngke8NtNgHyTYPl39KKhDeyM0ddQSYNAB9JsEtvva4JBKDEucjDzuqvN1KIHvd7/7+mIpxosvvtR9RsxqEdgJ7pGPvq1DFJgd+mIzwXWGEzxIRuEhD9Q5yZ/XF9sk+5dv/Ko6SiJF+/aaevXrr0aXfLj8yZ/8yfKv/tX/rQG/N2/95Y//MrrlVoLmvU1O2w/mg/fe6+xDMm2T8gvnz3VWHbkQ6KWpfntlOH6X/Kw932gEdBueV3RLys4eK3Qt5/cP//CPCje80307Erw//8LzTVbk0Sf9HvkoNeazuf7k+MpP/S/yNvgLBLkPP2MTd4c27BIH0zIDNpAeJku+JQtsYkzvS0wcOXywOtQyso5kRQcJIr/+9VeWjz/+qLP1JAclYiQs6Cw61MAIWMj7yJuPWGPKkU/+Tr+jC+yj9cYvf7587cUXl3/yj/84Ze/Xcdsd/+XwoQPF8+yV5A1AM0tZckvXz4Qm7Kl29sWPuRc9T0fhazqc6ekm5fm2Tt9MQMkQiWl2jE9jdgj58ipnCR42QHBqEEOCFO3whiBT4tMrnNNg+dVMi9e/853u39XRzehYQQKYXnn1tZY1U0YySvDLh2Pv2Tx72nAuJcNv377RNy8dPLi/++g0MRn7ya5y5Nly8sUvkei25GqmrN/s8jE2Q/KI7pBEfJC+2LNGksLSLnbbLBEyRUey6WWXYJHeGVtEHw/vCTz8Lj+nHLzDbTyn/u5eDIKjwEXm+UZFdu6v+sd+VFGA3cTREmuzcc28w/9wgUeVNVJv5oCZe/BMR6L3N771jeB4Bu1iGTF/vnFWOX34Nza2wW8u/Cp+kJlXP/vp3wXe2w0iPnj/neWjDz5YXn35peBoy/K//q//n+D55PI//g9/moDYm4rGh4YT7bQN+AlDaJNNGXtSdPVD6OY82HF/vZ56eq3/f1m+9/yXuvuVvt+JjNR/3mGWxCRjWkFwgtb8Fhtke8mHpV1k0h5d9GeXqqXdw8GpeMOMGIFS/QGBdnjwUnxFyw0E4RI2ZAgufciPWU1rsrk+XniA32o5MFngJ6M5+x/jF9i2dFaiEXnyIUF6NH5F7U1+86G6x0Vkj4341re+3b0hWm9g9Y239JE9L17g1ee/caw4/+rhijrWO//NMq4Fn189+symrG+/W+Krz+e0A8W9STfF38+1j+N72jPqQviW/njmxLG+RejEsdkC4qd/97eLTc8tXzJb2aun0dBMiA6OxdeSkJF0NoPMrGFyJXH8h3/8j2qj3CM6Bsy2pV2zXLYH5Xejg2/HtpLbPfHB3vz1G91rCE0NsNmG4plnvEXVkufLaVNg/XC5fvVS+GWJ/B9usiLSlnbTr8h0B0rSlu/uCxU+qE8WmGHFPpB0It+Nrm+gnPt0t41+xXdmyKSq8gC+aEwFf3luNtGlT9SXWDd2f++efcV7Z+HlGjz5XXXho3w+q6w1oZbDwKB6+L3VQxrd8JPlSJKwqayfUlVd+R6/MXWmj90rKwf5UpdykrXqaLuhTSSg+IAHzzW2S5/oJQMPOyNvdK9+0hdwwg+ZZKX+srXg3rSd6x1UyndnIObb0jUvS+l+YemH/YX4R7/8+c+ayEhXUz46N/I1uQMJInUVzPhF065zOKdfzaau37eRQbSDBkl1/WlOIG3TjyaKsPPiIziwTKgxWPpuoLszVNM3sZEkizew2ghazGTGjISIRDceww/u0Sn8Ju2IIz6Jb2XrEjN+8Obhg/uWe3duLb/59S+Xv/ubv1zOf3Z6uXzhs+XKxXN9JT8+sLfVrfhAdIYkp9iQjRj47NV4u/hyD7+YkcqWinXEk+Rr67ETe3/EQTkZA8rRMT3QxoE2P9T5MkI+CDKJBBoOIjGe3yE6JgkSMQQFbJQSwRVFXg9QYc3eeraMmufTCXtQuNwECeURISSIphtt2xqHeWeIl1qOH9u+/M7r302FXgN6ZXn99e8s9s04EMY4dTqO5NMJWBna8OzevQca/O3aNa+hJgRgrMA2kHwc5zz93CXQD2MEUEoIYwGPEcNEQO8SBlcDJEOHCTAS49P1rfkBLw4ORhk3OBhlGdbO9yqcGJ8BaYcDEcJhXM8YMSAQlJx7yoHLc5JLYFLOo3DXRNemfuWcD4MThvl2NHOeMp41Eo1p0WymNBPoBAZRnurFJCCrA51/GIrR86zvBmDp6yQg4MASNUsTLEmI8SpMUYC5Twl0VkKYrXjIn+BF8CpJw5FGR7MqJFgYVIba62ff/e273TDx+edfKOwMuoDrnbd/myDgWs4vTKInhrNvFgrf7Ni+s0bUmsZmgUNfnSHcYORYOCRiquDSP446POBS5xI7ZsaUV9NnittMEDqaYduWwJ+ikJQgYDLz3dws7XEA9Fufn8wuidyY/k0RdL+RfGRsLf+hSMmWjDQe6+hSCEAGEXLF+YzgcIp3d58GGWlOStenwn2Eukov8nIvCsHbv8YgbK2xFGSstC57BA1ghhMy99vfvLW8HycTm6jDKMNTqbtT4IPLm/l8kb7cJ6/YIvWY5VXYQm5yrl5OKDlz3XI5dFO+z5Bo5/kBJgHHJDBbQZUw2cTXcIlSguRuLJ7AwSwiSTt7GJm+bQNfs44ePtQvzzE+92t0be5mlgyjZVmGZQcBOXSIQ3A7tI4h4MA9CtxbE3Qh7tPhFY7h0wnYjXhKNHpuNtzFH+OW4lEj73QG+uF3QQZZADOa6V/7Q1em0zVEcA9v+p7rlckcE0DOJuNqYDyN0DGY5B1PqbzSE91hhHdLjOLW8ApZAbegH9wd/Y3uEFDjJUEFA9rZjoH3abOjQtuOsKResDrwHyceLwXaDayjT8gF5I2Rnt+gaW9zHZ9NeaV9j/wr0d9po0+Frr5dbasQ1l+tZspNJeWXKYx/lKe7tLUpmw/DjYd0wW/9sXGfZOfFCwmsw+/0D5kGKl2tDvwm0LYHzJGjRxdLQOk/e+fgO/qd3u8gQ3j5ueefrTwKvsxcQEuyiz/sH+IZI8Tk114JNnCnn4zqCC5vpn0yTX7hsDo0H/aATHKStLe+Tlx/xvmI3glcYwMeLn//07+P83Ot8kB/uX/kyOHOULEflQSrBMu///f/YfnJT37a2T/kxMggPWTGhaSFAJY+xDtmdNDN2pUIhCgyJ1mHgisc+LU4Dm5KIwjNNz7Cp/D32je+XnzakFzf/+k//afLv/k3/3PfRlVHb0PS1YmdX0Pzoft8Vj7wcz2qevFjn819fOoT2Di5O9IXfTI7TF/gn3MFX567culyP02sk6XwgVEqMMClPdDMZJgNIYd/b96I45rg8fXvvt7AGp3Y2eq8yvDoP/LsIHNm1RiE2LH96eVA7JnA40//7/9qeTE85BX8V69dTlD3TINONsKmzgcPHU7QfbbB/nde/17bkVS3+boZR95wqE7B7Pvvvd/X19uTzWv+u3Qpem5X2uN4Snj0ExksrdIPMkJ/zYjuw+VW6T06mM546Wsv95qp++wF205WjqU9TqhZM3wA+FSPvTvefvudJh0lPDnVEoQS+uhuKY8ZOxxeS1boSE6o5L9lIMdSJ9pxgOmkBj3Ba5P2gUdyh260VGT2eTCbLsEU3RZ5fhDnjr7CJ5xYcsqGVnZCE3xbmQkDDS1DzdTn2er8DW9JoOBbOrX3fecP7T1HDjpbyczFlAWDjZa9AEAi9we/8/3l2PGjlTly4sUHbAFe8fztyCO9zq/5Wmj7wQcfLO+8915xZfYaeaw/GLjyVV4RCBhhxaf/+f/8Pxd7Hf30J3+7vP3Wm8uB/XvSLz5yaBcbb9nIm2/+evFaZwGsRNU/+2f/bLHBuESa2cI//ou/qHzbr+XnP/t5AxhJB+220fZ2PvPff/tYy7MRc2HE1VHZDT0DfHB1uzaaT8hXmgBp7pu1INEt0OaX2fzYTESJRrqc/aOTya5BOnxjabSBGHVJ0AiyBH18K/u/0Xm1C6G9RApeobMnaTow87dl3HyTCZvZm42/PI5tja38IvxutgzfxPPtVspLyqrXb6hJjd0U/fXXX0/d+KzV9yjfzL/+ckw9+f+rn80DeNdRvLq+OZ7gOedrvNCPey2RQzX9U2auK1Od6VwZv/NHA5Av8iamKh6vXOoMu7/4iz/va6YFr5Y88if5Vv/7f/j3fXMmvcJv5VuKAfsJ34mXDErV590kY+gsA7Jm3tsTjS3p8rW0b2n59q2P+/IFr+4308k+hfbg6IyQyOQnH38UGGNrnzmx/M73vrvYbN7ApTZaT3xs5Q8d3BP7FzmQZZJgyjUJefJPlzj4buzm4FE5+oB/LZEQNg28dBzdDVthlfw/8u8c79DN9BCb0uQOm9O6uI7z0hv6ysFf7iB/eAvN+CHosiGU/wsHO+S6Mk2ahF45rVeJB9KV6AB7YeU/fEem8gyfGB9uaiy/27uvcKOzetA437YTwON8c3LQZ1KwOjZ/2uSr8nEMJq28xd8kn3Ay8X3gfQSusdfgq/1tLZGT1N2B4cij/azs+UPfS65Jxnz6ibcyXh4+UTZyuiaH9Fg78gDwqA0DU2u7+uXcklG2BaxNdgdnnQ0TnqjfnXrpSSsQDAR0H7lL3qJ5vfrRSgSDzQYHzIa1nJYtc439lWBc6QIuvM3TNEGEXyI2shpBnGlW682b1zqgY/bYpUvnlnNnTy23rnu75wObAIysldfomol7+V38Qp2cOFp8JEaLvxke5a9KCrLZ8Io++AO/bj1ybPePEM5IhbXxjDLFJ2OEiH6bXm7zxGHGNIwhesb0MygYaTrJQeH0jTM3JYrwnFHYMo0UNiZljHyq8DHiwyArymPrUxH6fHZtD1wHdubyreW733lx86afB+0Qp9SID4F7972P4hAGUVEOfa1sFO/9tO8V0xzzrkNLe4JQzL4l0DR5lL4ZNZXxQ0xC0FHCIAgjpEdlXtOwzaCBWOsUIVpGlyFh+GS4GOO1/5xVzwrOEKnBYtojvJMJJJgRZngEkteZ5bvglTEJ5ZzDuWn4mMd19al/spoEVVkIzMPpWamS3+quktAftMgdlVpCIDtIcDkfNQB9aqrxnP5jfPC6qN06drkGb2DSBkEx2iAIqrDlr85V+s1JE9S6XrUQp0/gLplS3O+KI5Z+2GAT03766ccVBCNg6PDDH/6DfD9c3vj5L5tkWafBwbU17wRRvXiKY8Lowwl4V6WpP44GGLkHD8OXpq7OhtD2BpFEJLxX4jTpK/y63mVE8Bt+sTQIn+zZuzO9DA/RpGFcMGpGwqQObAxZN64lN8FPKun6UIJvpskErqkBrMG1UYWOaqU6/EJZCQLViX5wyvkUiOOPJi/SB888vW1LcLnZuBkdc81GqGGtKrhxLoam+EZ//aGvdgQjRro506kkvPFo2bXH+ZaOztoE2xsohENbtgSnMV7j6M9Gr8rfvy9JF5mMcvUmn84o8bG3SGB9mI5NuRi6wNPn8oxEnv4yiB2JDB7Jjs86+mJzQ0sPHHSSe3DMuUPzdfRm2w5wPYgh2BYHeV8DBm11Gjxc5HMjsHUk5XHaq64KvvO978DBTktHjyrKXOuygeBjDGJo47nwwTjr9hGatfGCQhueCX4p4pvRNWSkxl8DwXU1JSByRqfkK+jd2mBLhtzo4Mlnnl28ucUU98My8gli6OP5HOpvjr/vfnLtyLEjuafs4QR3k7w6HFg8A2cts6nrcIyJt6G5ZkkBvXU0QcWxI0ejx06WVwUMNeLhFcjJ/wUbvziGd3qSf5ElN+MctZvt41z3+0k5zmDP6R/3nfuXv7Q1Z3jVvc25awXhK/dcbZtfXuuAQL4r1/m4Xkc7vGevIrqGLjKrDJ+b3YTPJIJNobf80VIny0g4c5wbSzwlMc2McXh9tZk2K/xd9hoesSmq4ML+anhCgOgV+mak0UeWIZ1L4ITXwV69lACM3oNY8JJZ8oHXyGKDivzGf2tyzqyDT099QrQLHwdHW3BhpEhCiF40w0fQ/uknn9Zhoi8kPb/xjW9UlwlybVbL1pmei4fJUGe6USqgDEx4nP7reXheANG284cvClf0HmcDPvSL/mJjzVT6+OMPy2P/y//7f2mSpAn5EGaaSF35wYExgmrdPId2S+qYe+tHGW2mXD6zjJkN4Rc4jU4KXm1+2nX0gQsuyh/R8wJWOHDO1nTZR/BG37Mj7B486r+EJTtimr6kAzqgy+XLVze89EWXjzUhkDb9BqtkL8Tom/3P2Bt8ZiDLK3y/+53vLN/85jc6APSzv/9JR593xx7SF2ycAFnSxyuo2c7j4SdLN8AmoN/CXwgsK7/uDj8e2Ld/ee+dd5aD0YnWzm9DiwQoNhA2umZTdQMFaESf0XV4ir4uX8Fdz0c3SToYsCILj6IrLWW1lBjubyY4NruFE+x13gcPxibkBp1ITxgMk0ikX+g9PH38xNHi8rPPzPB61HMzkY4Zgc99NOlmquWz2RuuVA4sfASyZB8IvyWhJAfxoE+T6zt3hdazRMnyqsfphz1lUlnKSHo+7mxnjU1Qgl9jefOM4ML9p+MX3qw/yO7Et8pvekPZsZFbK3f3Iwd0AvvBvzx69Pjy/e9/v/JsNrBn0IdfR//+d//gB/FXfjc+wr4ZyLhxq3xkWfqu3XtrEwwYGdChX55/7tnOtMPjXCw8hW7vvvN2bIfBnC8We8Th15C2wYYZt3wf5cympYuqC/K44IEOJ3Nmdnz0wYfLJ5+cDtySfmeWf/fv/u3y8iuvdAlOk1C6nKPfiJP6yPh/64AXdyqTypGz4MdjZKyzJlKiM+qDY0uP+CZmtQiYJAMsQZbYkzACp4/EtkEOI+Tkii+ov/Yk1I7ko1l93sJjjwiJA0v42F5+Px7WA34pW+8TVmhQSoOAm59NjtGUuWEbDHCSC+e1zhEM5dW27tFIB+IXPRcc1sfO8YPvf2/6XL03/nzxE5qAZXCV8zxbOzq/Np85z83ec96VAflr2QDQanrnv/UJPPnShqNtbc4Fuepoks89HlvoFAq1Z16Rb2PR//xn/ym8dKPLNz87c6q+k+tmTZ4Kv9lvkM1JJ+c7tKNXL1+5GP04SyN90IB+4eOZaSKmsMriRHRY/VS6YhmdLaY7nyDWzD4xlpkGW7fEz4wsmI13Mn4IeLVFT3uRA16S3LZfJR/v6OH4LPv3pt6xFXRC34gUemEDtCXT5BMNvUKdvecDuE8WV7rSh54vTjkaiUtc0zMJAM/U9rmi7jwHz/CLR6eu8H/6iG/pmtIinXbdnoWe62BlGgcjefD8k4RM/mZfxNi4EN156845Pm/iT535gKNxWJ+PrERXukZ/wzK4+fboblnpCu96feU1vCDpQG+17w5dTPn6rHAjNszv1ddSSh9aT2DTdzP0nUuYekulGVenTn0cHXS+M67oeEkMS4ZGr2zgC6/z+TpoGfzCsaWiJYVSG1yv+oB/JwFPVxR/+ZgQIbGCT2ZwKvSqH+3NxhI0toa4WL0hqWswXFxn42f869OZMW1//BznknsS/2J89qyJJLQVJzcvcH/5+quvLM+cPF57/t67bzVxyS/pW8CCl8E4HJsBK/kknknMG9xqZ/iKDE9iygf9XcN3cgv6iiW3vvS1Yz8S2HV0J4ARhGbC4mQQ8j17DxSR976IgstvTh7mAwJMdiPgVI6IkOgbYTXeV1/nr+vRUtpeFhQIZHK+rA/DiJw0n8cP7qXKu3XGzJLZtcObMhjkp5Yf/u73On1VppBAnj0Xp/rq9eWz8xdj8IJsXkeQsCWGlpIwutElEojQkdAtyzMnTizf/vY3m/EV1FH+nS6UexQDBjUaIuh1xW99JmhglZ2Tkdy9Z2eDGcxraYzsLMHpDJl8l6E9FwMws2OYtHQtIFIeDWhylFmjFFJ8ruUbLufjnLHmzKf9wDDKfxI1HGjlakDUlXoIo2P9nsytYHumvDncg3OCxUnzmzE0MwATqRO8ZhmNQQIrKkbZbZ8Ns/yiOApyGi/zYrI024RRzgUn+suZZRwxIeY3GnT40OHl5ZdfzPWZ2nbu3Jn2FU0EGRwnFU+W1QZNs0eBxIsP51PGkaFvQiP9ME1VgwywQMFzkwjbLOVImdW4oklxGDprV1BBERAMuOy6d/3UuVxBPsGxKXem+680SpUQ6j+11kGocx+6wwOFoR/bts9+IxRu9xLKM2iCPp5Vj6Y4XTbcsg+F4Idp0B5Yhjbzhi8fiUJ0wzcFI3iosYqhvBd8eyvOOOD6EZkLbI/SLjWJFuqAZ3UfSdC29WkjIA/jOO5KP7cvd8LTMrqxKU0kPrUluAwvcXLSTNowgnh/kjfRDQ/TRgqlDq+3/LzJOm+woHTuP6ATwidVhGg1I4l4Ey08w3ihH94y1R5fm8kwis2GsEZdPWfZkSUGHNRl2bd/T3nSCHFfM59gx+acHDd7tVS+0mfLUR4/FX0UZIFVYmZmx+xoWUECmPW/o315pjosH4bX63ElGumDcfofdWRSspqMwj2d04QgY5R2OChjmOK0Buf6wiiSNW8C2r13X9dgm9ItQBSIKGOpgCDt2PFjCYgOVV4OHzmYgPdwkzOWBNhj5GAcFcszjuX6vgP7mpwRFB+MEyNpLbvvt8+evV6LfCDPeePZ7APhWUsq7IFhKYPZaIyH/qzHyAAp2BxYPcdcR6/o+pyVD3stn5wXAZsD327O8nFeDTLf5d+cp/z6N/c5BiOfq7z1r3V9Wd5Ig3uVIYDkG0RG2vELvkdPNqcjLpEJ8u7+zHIKbcLLxBhOvY4X7+Ez014FTzrYDajzHN12IkG0hIO3EhmtqTOR60YNyVyTxOHdWUYyMOObNhL4OkMsB31jtsvx4yeqfybZx+EbJ4h8P/tsHN38xvM2MVQfXhTACsbG1tDl8KSJ2IvYKCPRNkI3q8FyFzNK7CnjOruE1oWbTAY+PO28Tlk+1fupb2QBfVd8+4wvQOb0wetrjarCwfHokpnCHl4X1KYP99Mvm+BduXB+uZmgfv/uBM957osEbaQzWmwxLX1n4N7FaQxNm7hJu7Qgx9zbFNRTZyzPrlOPDSSBAa3ZBUunwKddQZy18vQY+dcnyXEzXLVBDza4TV30IJ2E/vrqTROSed5kx5nFN5I8kgOcJ/LO1tBfw3eBP8EAGnIOyddP/u5v46h+3FFoIiUhA0/a0B5HFX1+//f/YPnk1OkmEyVoJEcOR+7tveYtTsePHl3uhrcsO7DxOpx97aUXlt++/WZ5cPeeXcv14FXC2ltsJK/p3ZEsuo6vQFaBiV/4SfFXDF6F7hJW9M9rr359+f7rr3cvJevn1QneY2n/+IljTQ5JLki4SMzZENHbAM0aO3bsaDe2lUzAy/b+MNoNZwL3PalPHwRjAIEjSTCwWCrKGcbj+Fc76mDT9wWP/BDBhWSpZb9ojb6ODjilPv7a6GGJ/y9qf9FHcpLGICN4myzTFewRucxTU0+vTV35F/zM7Byy4nmz1Mi9+u0hZzYmGy0IsW+Tt3rajNmG5F9/7bXyBXzQI//4n/z3fQvb8WMnmjg6KNkemaQOwEM3aVWdZirwl80WEFgbhTZr5vDm7XD139J3NGZvwcOPIM9simU23eco5X7xyzf68gHXf/8P/uHytZe/prm0lB7SzwXAd742x+jw/+sxoPIl5kefhM/5WVglLBoEpu7a6OhGAXb3VwgtDBzQEXjPLKK9+/YnENpZXw0O8Lp+C9AFRfbJuS8AC4+uOnTdZ2z37r2V0ybYcp22CAS5JoDmK41f1dglZfgodFdnWUY2boEvPgdd2wEC8pg6Kjf4QP98Wv5heX5X7DQ4yAyerX+5wUVxUnz6ngv4ceRtg7cnh7YcT1rJZ31WeXHB/HaQXL/nk98p7u5axP2Avzlggs2JHfFJ4R//+X9efv7Tv2vi9uOPPoi8325yRP6AraYvJRjVI4HGplouRvfi0+73GFkU9IsLyVQlLnDaG25ffJI9+/Z2eV5llcSk7W1borvzzJlPP+pMEMlkm/Kif1/zHKBtQyGQfvPXv+4s+bNnTuU+SNg5fGxvkVnRYNYMm/35LTNDz0ff7ikSJNb4evxIb1TbucNG7VujJ2wEKzGHH0bma8c2y6VZ4Q70hdf8xl/KrvSAZ7wAGgk0SdYV7+Wl8EXv50JfH5226SVtTbptCpf+9FSeafmUYxs9Y5aKui3Hh29bhqBJQKlcNzmd3xIYltl1cDx1SSRpoHrdaXAptuC7e1h8gffcqw+i7fA2ofDMerjHtvWT8w7MbPhf/7UBL9WnGyaTrDcThj+s0IPIL1nnW3pVOl5qPalzYOxj7UdtU+qHuyZpQk/x89OJKzo4Vbi1MTOWLbnlZ4tJJeQlWcTz7nuWPmH/8bBVDZKO9CjfwAogiRiznrrKQ782ddcWwHguOB9bvqXxJ/3SRH7K2a7EhtKvff3r3b/Wm5ssIbWcNGzaAVlJNTCwWfing7LpGxtisIH+gt/2Oe0PXdyP55Nrls2NLmGjwmsnTx74EcDso3D1ytWpOIUlW7qB2tbtDaYZvxlJGkOgAo4jJcxpRBDKSuMaxBgUmLIo3CnS+XZIyDQRk3OKgcByypYHUd5bHizf/fbLy5/88z9aTh7fH0ft8fLyS880o/rGG79qZ+8w2BFMM2LuffF4OXL0ZJcj3IlgSqdgYI3pcJMsIZikU0d+bkrGbGY2ROEzGoJmv0uUKB2sp8wgD/EIYIQlSsbmP6aLctYZBG8Z4gR0JIdwBXcMr6SNZWBGRykIR2orPiok/iocI7QYH3NjnCoGOPQvZToiFsVkvxwO/RB3Mmycw23bdjbYU37zXx8nqCMUozhWI0G4ONs2huLASySAx78Vhj1xJDmjzTanPoaz7/7n6JTpJVsm+cKpJxSYkYLTDv4hyB42ewM+MR4eIiSMBqfZHiFmNnh9NcMn2ADP+XMXGkBo0zPzlpFZOgafHBPGl9GlAATX1JrreNA9iSzOAXxN39FVUnCUgX6iBdiaUMxvb/WCs1XY7Rljdhcn1BKGvhlDMB/lZ7Rl9rhIH4ML5SkagXn7noo4LgT36fAYHGuLnDTJEAdjRwzIE/y7Hzjh+HYcZfB2ND51j6M907nJqGSNBJUEpfYkY+C52ecA9OCBhI7ZKeGRwLAqXvwJLgqDAwN/d+wHdP3mcv7i5cUrWT/46JPlbIyezdu6weqt23GQzQK608TFrXwYiL5W1GsDo1AfxdCBk9NUkQk/M9zgqMHTXnDjua7jzTe4LR2R7OPUTkIzuA89fcMHXH1hTWLrSKAHt+kCHOyMsjR7SWIP/swcoVwFxHiBTDFqcPN52jR12Qy6Gp/Ub/qyqdAcCTRY15ab8TCJn8Ca++hBhiTbwIgfBWD4F86N/No40xIR98iYPu9IQGi5TGU4deB/CRkb027fuWd57vkXww/4orYy51tihA51JguDZAaX5Z2S2Yw3Yyebrw2Bofq2bZsAC4xNHvukz/Q054YqoQY865p7ziWQ53xeQWovCfxlpgF9Dib9IC/9IIcj13p9vVI6+e4T5W+3lPFxzdf8Hl06z395zTd8tcZ8twyEOFcm/Jv/C8dcyu/cb/3ut14ORuQ531PO7LTwZ/rEeWBz0FMZMPqQUaPw9HdnP6Q6MmV6L56iC9k1S5HsR6Q+x2xOPEtipy5ynodzxUg5oy5hgd8d7mu3zk7gUC9erh6IfEvs3bzlbTfRh7nHSUNHs2gkzLrfU3Su2jhu5HhNWMGZdtTvYDvwMl2pH/CDTwVtf/c3f9t6JfXoVoc66AA1l3fBGbmoXmx9eslusadjz8knvY9vBN5EnR/gI2DmcB5JAMZR85agP/s//uPyq5/9bHnnrd8s77/z9nL31o3lkw/eW85+8vFyJ/bYK+4lXU4luLXZuEGIXeH3ANP+3rvzea7f6p4anHQOrlkCdLhkgOT3mVOnmnTSriQDXbwn/befjmQaPHDWjh05vOzd2H7JmOn/2Cf9TrF8Hjdx6ZXobBP/By4EBk2e0iseSNkJKKNXw0ucdvjzOnR7gZhVKyFj/f32yKLnzS7zPDtjye+ePdbmH+7MKvuv8VnoHks7zGL0VqPnn322o34fvPtuk2svv/RC8XLxwrnQ6UHXzpuqbZCD3ZDMxg1rgpkMsMt4du0jncjh5J/AAf+FI2vGzCtfe2k5e/p08cg/YoO9QQjfW4akv+TErFBLF/AZ2ZCM7EhvPnDbWZxRPsqzoXStwQR8b/Y120lWyMOx48fLg4I/upQdgWMzEiw9xVv3QnO08XpdXIm/7EFGX9njbpzh+Kb5G32xJT7YnvDr2I7yecoK5vAuWQEDeXLPMl0+TXVEyuWx+liSei+/8ury8quvlC5wYYq+vQLMeDRz6P0PPmxS1hvd+D76Q3aMlJqhYpPkH//4L/qGJoGu2YsNagLnJIvDr3t39Z59GmyYaemSmUmdIZP+mbWHH+ka8vhFcKiv7IRBI7iyp96vf/3m8v7773fGl8Pbob77+utdYsLH8kYovJtH5zsH/fvkx1cORXwc693q/pTHgwI3e8pIduoHX3VoEPsXn2d8wPhA4TMDCk2Ih0/YWr4L2vaNOPFVzOL0Rin7LAjEPWeJC37BQ2iFLuy47/FzbBfAH2PHJPmanivt+ILw1KXSqceBf7pMIc+Hu9IZkA6PshlFQ6412de//Ayz8QvMBjj16enuE8T+m+WqfIPdPINfawvyh17FWwCprsi1FZfz0Vae66NTFkQ9aaNOXJuycy0f3189cq38mlMyEGBy9jh4vRb5sGeWQd0tfcvntWuXu+xxfT29gx9BRzSRkz7rkKXhNjc1s9KbBs99dqF7dlr+1VnIoZ1kJX5Dxx/+3j+sjAmg7XWWikK6LyKb0QWJ6a5eOr88Dg0/j67vLAfxUtqdRMtTy0cfftANUO0jiNclcrWDZuIEOq6J+DxLJ9EZfNsJrPnTjypnaL36WTLlrqEF3u4G3oFxpfE6WCkutdkvItMJEAqfdGJRnTrpFXiiQ/BJLwc2ftck14PH4GL83PhjpUa4MDz2OAIi7uzAPSyLI3Pw59gnjegfXs9Zvia2Q8ryZa7X9gZWDfGxUVsZeoufKBlzxWBSn5uBUTKjLDgNho7O2MSXIEwD/GN4egDPuS55b6AgN/KcJKh+aDZPpOzqc5Fvsb/9Qdkj5VIkdJmXF9irq/Kaj/bgr7Ja3A1eKr9gC//QsXTmkfg75BnNJD35ZKutZ/8MutD1+tH+8e9Sh740QZP6+byNH4LTtl0YRseWF+AhbfRecNtVK87z8Q3+VReWiumXgZ2tTz+1fPbZ6fgat2J3z8cnsVxTrD9+OPyI6fJY+Qot7Fd1OzHTwDA+larBC2/8LeW7h1zK+KDD1u++/uqPOIMqhawiLA8Bq05jGuLg6XSnq+ePohXMQ6ROGG01kjAGdlWgM90f0gRf6p3g3ShziI8RlzigqU9GN1K77I9RevG5Y8szJw8vz544vJw4dnDZs+vpOEcn+naHjz76NEr9doJFTsfTy9Hjz0ZZ3AgzGYkOQhMkPso5BOAnfcJAMlkcB0GJT0hT5iLwlED3hgnMAhuM4TkKALNwYglLs24xPBTVyWe8r91I/vXAM1MptYdhJEdkxhjrFZccH44f/ChIcHyDxTmsFucVnGHcMg8lmXt0hcCKQwinGFkfR3hHmVCSIzRD/BUHVVJ5TltTHzhHqCkVhgtsfjvAUbhzrg6CxGGTCCF8+2KQqjAj8A6MtY5yaVeyQDBBqHotbeqTwBfzrvXCu4AzTfV6Ez6bjRUpLzAIGhlDgWsz9MGp+goXRRKQJQ4PJpClmLRv7XeFP7AK/Cfolr0evMwBD9NPBqlTbo0wAqZeRgK4BGXgNs2W4qUIJGYkFLxxAkySEpbh2A9IWxIgpFhQRRFV4nIQfnwIx8ooy46XZrnnOvySMc6FV+EagZMVp5DJG2WvuifKNnjAZ5xJcqgOdQ7fbLLfvvPRbT1Wn/vw8/DhJGSMdFy/Keki0fJwuXr98xrgS1eu5fxWHMGbgcXrU21+auPUuSaJ09cbx1BL2Nyss+VVq/NGHUEA/IBV4EJP4AeJLHiXGICd4gxXBG/oWdOUEw7z3gQzYO2+QbkBdn0htxS6JTkMG4dQHWaSwCGZ9HyVY/SCREzlLHWo53FlzuZv6DZ0xsNgECwJarVbXKWdF196vjBzuukw8oSfHWRIHfZr8mYSgopWnTWX+jgtFL4ZRuht1NIyrxfiqHPsIMEsJeXXmTD4jFwa5ULXMdSje4ennH15XsSt11JutPd6bT3c25ymXnJI1kfeZ5ad4NC+CJJakmj/9cE55GS0vZR3rHrD73Q3dc31J0mDXG8f+nvK9rtw+jG/6S4/tNFrwZnrhbHPT9kpM+fTu+ltL7YQGLYGp/A/l4y6WgqHhvQWGVK3xDrdiVfpEfreffwwPGjGoI1hE4iGD+gdfCyw3BlaSrxoVjkybZaEBj3LQcFDTYzndxMymDtPgAtv0RP0M/4Zvf5F4XJfveAxw4Mjqm39nfv6Ofjpp7hz2J9ja0ec541rXzQ58GECRq9uNlLKOVG/QKiJvehvjh08w0vxmeo4Q1/SbmDF684Lb2TE8qc6lO0bfOnbU913SVB/+tNPl7d/9avlg3ffW55WqbbjoF6Lk97XZyawt0fPrThcH77/3vLzn/ykr2BFb8kBo7YSDjbhfevNXyUo8iYqienby7vvvrOcPXu6r7O0ubGkmVkjNqhHM/g/kqDJ/hpG17p5bOC33FCiwYbEeGy1zeRNMpQjKHA0m8XSJcG0vtExyrCBg3N6Pfo8dOdg8nEsX0E369DBybfhG3mLhvXn9n7hS5n9tG37zp7bXP70mbMJZrzGf2+CE2/I8jr3uwnQD42DHzjPf3auONqza/vyzW+81j0h8J/NL23iyfEvPcAWGDsbJjrHnjFsi6AAP9DFDYhzPn5L6LV3X/Hww3/wu/GzXijOGijXro/vd+HSheX06TPVX2YL4wG2H19KTtgQXlDIceas8qkmuYt3toTON2KnJPLM7uSfSKzHPkensgFmPsyo5K7ctz+fPZW21Y7euGb29t3yhZmL7J4XBTwmq+kPnm0A4UMUIh9mQbA9+qrNJmaiVzugEn2r/3RNRyYD79B0nHMfewSx+eyopRDPnHx2OXLsaJd4kBvLlSyB1OTqx+2KPpFEncSDNybeWq5fu9F6LO/wFkoyffrU6SbuDh46WP+joEd2zLyh/7/x2qvCt766nq8myWYEF84Ld9piRzsIE1zgFdftQ+TNbLNxvADX69YttwpS0kYHufbtL0+jwXp89fz/cng0zw5efYdn8pF8o3kF1s4ts7Mcxp5CEtrUnqWhTXxG7smPhNC93MczfDyblp45e2YGZfYkCAsP4jfLtSRAHJK++I++1H5lLboXXTqz0OVcc5N61Wd0nSQNGRhfu/YohXXVs3moviQ+qa8UPjKQ14RNjpbNc+TDMTpllja88sorgdHG/Et9QXqgvL6xaR4ZXT/1qMNfcbg51np7tGvze2ymMzzdK/4bnPXGl5X0tu75zv1HD8Vb8V2C69++/VbfykXXnTx+vEmYM6c+DS3IQyiXvtPd+sU/5p/iA/iXOMEzXslvRpOEI38TDfSLrjPwnCZ7/R/88IfRS3u6fEl96C++86aa25aymNEemfz81vXaIzxN33Tmcc7fDqyW4Fq1gJITK60+WOQ7jSIjHSP+Mysm0px2zE4ev9vyejrP5sPgqz8XzKA3GOkBs8clc2BQkqO2P9f4Y2TKwUejI/EEe4Guq36gd+ibxgn5PY/QZQbGJ6Gz7n+lPD8CHp2XUZVOXyzFeib2iByJg+ArBUpH5f1zeMSHP8+3p5c0alCRT/tFdMnsoZObgWn1vbSLn93zbA8wqDh1KMdHKn56r6f1mexTyGeeRMzgr0VyIvlY+FKYbA3P6+fEo3Q1X52+ItvBUO6FbzzbeoKf2AzPdgA71/AeOnherkExfMaWsa2+ybl4SMIFnmeFhTYnkYFHJO3IM/26JmA0MLYmv/qhT5ShC8Z/Ap86astTr3MC2L/QV2yoTTNGzR67cO6ztmdPJLM+5QyUFcPS95Mk1p+lA3SlWQ57MBm0YTv6pki+VGDyHDmgJ/lf8LD12WeP/Iiyr2IKgGvQaPTcqDjhAJQpstt3TgWMFIZtZ9OZdVaEqa35mT5xDq11TuCVMpgA8nszjsTWvsLWEiaML8topHdZ9u7eufyzf/LH6cDWbj5qIyEKwV4J9j/467/+++VnP38vcOxcLl66sbz1zsfL7bsPuoTJW1Msl7iPcdKOPzqMEGjb8qO9e3c1SNff3ClS9x303vs9dUKw6KEYVbBdSV8IoNH4Xbt3RFCDozCfJQKWBdgU9tLliyEm4kJ6gsh98yYibeozAlAkZliU4MExualQD9nzhVlk772SfF+J4rDrN+HmZJs+xVlUnqDZw6PipINRRPqCfp7FePpPyDGEvjNMYOr93CsMvY4us8TCb6NZqiXQHC5MxBmiOMr8YXidNavFsxiK86+851aac0wcpu/WIKUfEjsEwUHIvDmrO+sH15gR35UH8y3wMVXUtTqPeexanBuwt83AxuEMinLARJRM4Kd4JxgWjE9SsFhOuQpe+LvCAKbA/6QPEbwqieAMjpRHa+VNx5s3rewO7inQB/m9dzmXQE0gTlYYdhJsCR1acgD0CU+ov85ecNc+9v4YanQxilPnItctdymsUTYcLE5XR2yC2/YxtAYTPHEa7XhvpJWTwiBFVaYsODilUVSBp/hJO4yQ55qwSR1eCw3m7QkOJDPDEcFh5GHfoRoqBmzW3EvmpZ6nGB18lPryXK+nnVRVmODBB726pCnf48RwGP2ezLbERkcdghv9ghcjkXSNpJuEDmeasyloKf1LuyjLtN0sePBtNN3Gk1wxiluiRLDQfSTSnyac0mbxHRjhV7+rsyoPjH/KBR+CcoIjobfSaZTp4wbzlZnwiv6lwVxlLC2/lJjetdyI7oALoww+aNdXfYJbe7ArQApslxM8vvjS1+qQgyFIr+wZ6bRRbDpbvnjKdFY8ElyTT+3jjQLg//Ivw6ks+viXa+Hvnqfw+mn5r5zTDQ7l14OjZmRdf7xSGf+sjkqfC6wjb+lPAMcHq65KgV5r4lGJ3qdn8sCmTb/Xo7DMyZPzgS0cnD71Vv7a55zrJ/pP2amvR06f/O7zvvAm/g+tNk2SbbBwKurghzfURVfhTc9KCtOteK3LBPIc+SXPRmlcQCd99KpGOoNs4pvWnW9yoCB55xy0kuJi+o93axPz27Nkz6aT0JjHqzM6UrTBLT7smn3X1Jx2oIdDXPqnr3WU8rB+w5P66W1yQ4/Sp/eiYzgM1oPbtLFLkzmc+dApkjzaluzQBrsHxtYVXTv0HNkBFx/A8jijoisPcDTQi7NvyY6lL/C2PTKyWx2pPxU3KEiHcmoTyK2dmvzJRx91vxRLkm5ev7mc+vTU8tu33mpw4NX8//E//Iflk08/bOA3U/A/6jR3yZa333q7Qe7Zz850hoFkDefZa7lnX4RH3VfDDJtvf/ObsbF7ElCZojybO+/oUuYb6evGSU35CxcuVqdwCs2EhefiP3jQXzKtrOtszs70gU7jB+Efs3oki2dmDd9DAHG/b7DTB88IdugHe8u8lT5IhL744gvlIbMF8MY//L3fKwttC10Fqqc++Sg8aSPiK2kndihtWC8vmHGgN93JyTVzlJ2ix8jIyj+Cjtp8v8lVZMHspvOx1fjekj1LwF559dXl6pWL9cEs25WMMWuzb8QoH5JTfsPTlakHoamEDLsJh2Zn1Wmnr+Pn6UjtQHT8wwfht/gw+Iu9PnbiRJPBfCczL+lhb8RjOwUInuPH4LEGk6Gv1lf9QGevugr+R1+Ms633Zt1ITrFbBg8lLGaENLo/dUmMSNYMWZ+KvxdfJRWTEddOnnymm1Z/8unp0GVbk4A//N1/EHtwr69WP3Tw4HLy2WeWS+EVCbeDgd2SREuJBIkHDx3pUv4u/7oWXRK8HU+fX33l1e5jZSae0Vc2wAAi//Nv/vYvm0j8vQS8b//mN7WN8KmfbD0+rJ2+Y5mxafsSQTdqo8iuY2vKSa6/+sorLf/d7353+WZkQJDZI311bIo/OejP9eKUmKP6J9+Rgm7YeubUx53FJhlD1nZsD5/HlqILnDp2RvYPxIailCSqWT1dNhtZsVyUrxg1Gx88euDjT0KXLyJzl5qsMwOpNAw/+WaT6ER+UhMIwQmfxobZzvniIAYlPU3PkQn6y8AzHwEe1OEa/icPfFPJKt98HDKhr471W/v4zH6BZPmNX73RANT+UUrcik/cAA1Phnm+itO1jv9/jpbNv1QTRJcSlachCJjzf2WafzC20SyNG9EJH3/4XvGv395s9Pc/+cny4YfvR4bPLseOHg5uvf1FAkIdkd18g1l9ZIF/K1ahP+kyg6uW+XrDoTjDvj14S1ITD5JPOob+hEc+shgmQpgG7i9XLpxb7n5+fbl/9/Pwbi6Htvwzs331UYLL29zefPPN1jG6VaLM7Al0Dy75PmQiDbOz/KicpSxd5i1p26NP80z43oCgpFpnKGwGhM2iSZVF3/jEaTp15HT5POXZ2nVAmT3woRPgF8/Q4eWVlR76vykHrpktH1ijp2rbU3/x+Xh8SM/Bp8f1Rb1wtCexrtcn25ukfSvB54NPq5tj2+GgL9lIXeIWlOevPkgH6IIH0RVgF6OzT3iFvwAm9MFP5EEbOEgL/gcbvPCJ2ynX8m2QdsoG0g3ePKMYmSMfeE47TQjXTm7iQzCmTOOUtN+4NvICBpv3glnfwKYm+mxwbnB8VxPynpdHuHXzdvTbbNwsDuAv2Gdo6AEwPhG8pN3K5sPgiV8B9xuglWr38iOfgBMfiE/uWbjUvfF91DE8F38u+rFwbZPcFdOaIBBdERqx55bmHkz8eij6y2zNDvSlb3wuPoF6gIgu2tF/PhldSIAbaxb/j6oLfeuj8o6tR48e+BEHAIPXWOe6pQh793mVpOvbu7cBARUAKudhGUcdJajXrs2MEetD18xREZ5OMNiWb9hVm4GWxd25Iwx335uA7sfB5SR4/eOeIDaOSwIajCJoMzp/7vy1jvx55eZnn11azpy9HKGRJYwwfREmChEsY/JWki1bZ4qZTvo02RAYMKwNMM1yuXsvjksQ6dqBg0bG4sBGOdQRj+IwSwHzGP0xIu8566G9wuqlr71QR9RSIv2V3dLfVWFjRrASsDJpE1CC4QS46Y82GZ3VoS5zBU4M7K1XOAmxStGcwy8DivEwjgywIL4MTQFEQOwXYW8KBoJi6vOezuPoRIFwsjEi4jJI6p0RGoGJYF6TwxC+jTIKjhuUhMExWU6qpDoyEGVhDSCHbBwvjvrOOiwEbF+cD4LK2VAr5UBZokkDh+ABDuFdgodzQ44kYhq437J/h0w85fI4PHEzCjz9ThcENnBrqvG2p3eE3taNe5OJkelH3QtFV3SXAux0wlgfSs4bJ6o0cq6yUQroMLTiSI5ypFg4P2ZT3C29iJdpeZiEUpRI0A7Z6TTOOEgCJHgmnODUJ2XskSJzbxYRB5PzQKEZxdIP9QmazMpJ8Z5L+HDotMfYoDfe9GpwCTqyui+OBOVRY5nedjOtfCMX5R1sV8lOEBGZy/9OmyhIvfZWgd+Z/rsz18OXwefhI8eDy0m4NHmizsBM2Y2SoZjxTfDiGtYKrjqNN9fgDlzKMaLgqhELvvElflgz9RNUDnz4rLAVLopOEmSSSRRfZ6AEPoEiWaZTKGujcOgm2DZ9HxK7Z0h+F4Y8g17lmeAODrphWmAhX50qiX87gjrJJbIDVvAwPGgg8SuI2JO24Z9Bno0fyankZnAaultiBo9wWH7Ldd/Xb9xK4LF/eea559vfbvAdWOzB4SNBCaf0VvGaj/r0B66UbeIDwnOu7KrraojymeeVz6H8pmxLu5X/5raL88HdLnJiJGbxr9cDDw2VxUuBZ/PXK7mhydY3hVKVUptTsGzaAp/f67H2zQd86Ia+2mcD8sS05F6dDnTkDE1IoB0l/Jqm5xpa90A7l/LnNmeO/vS7a4A3umhd5tIgBXiBZ00iqhe/1tjHCBdBObbRe3QEPo1cB+jQOU6XtnNZ+T4b3NWBJBupW5uPyUf+wYrAc8f2XdVZ8I0fOLp0bhOsKklZfOhTx0KpwER26GLOsfbIRwPx9MM9fdBf/SBrdSI9lyrMCORkCBLB26RN+JveJ3Pwhg4O53QTWOhjIMEXp/Jb3/pWcdgRqtDI9QpUjtqAyIhXb1Mi7IN19OgZju+3trRrc1zLYDiE2mLfvIXl7Gdnu7npu+/+NgHX7KVhpqpNfSV7msDNR/9Xm8DXQFOjagZZLuV5r+5HP3WCg44xYq99CRmzb5TjMEvs8APwg6SBxBreQTt9AiMeQdM6dvmGFzNczEK4eGFebe+apRjdLyAoGf7B23GmOXDRL+wRfT57Czy9eHX5mbNnqovYQful5ZHlheeei3zcX86e+SR9uDKzbupXGHAxK+dSZ/WAi96xvJaDyy7hMQk0vCNJYdlKfYjgiOzhY3/8D77JpQvnlyMHDy2vfv3rnaVjT50LCazQi93H5wIW+gwzqIPtVidmHdk1sxP+ZiZVAwNMkf/wFf3JFtKrcGBwhU+ChzugElzMCxvGt5RQ7HO5Xv8m9JOYgbPu9xXckL1Vx1Q2Yh+qfwUnuR6zNvaNPo5sdTmLevBrnq0NrY1O3/K8PdnI7v4DB5uIslfZ7/7w95ZLly9VVveERmTL5t7e0GbmhGVDgjtJPHuavfTS15Zvf/vbna1lw3Ay/eKLL3aPIm8n+yf5vPHLX9Zvs+Tp3/67f1v+KI88uNvlHb/+1S+b/LDcVbmiMfDC9+iHsR/wW9uPPclaytATAma0DKqXf/2nf7r883/xLyiQlNVvT33l8PDmoO3ZhNqFzfcT3RpeeDrPm75vk9ib+VhuxP4qp2o+sCX+ltC8985vA8fu8OJs0hsKNNDiX5JRPg/ZklAyO8ab0czqkGhEU/ylXrLYADK/0Az/mB2NdmZU3bnDHxtbez82nP6rnx28sB/8azqJz+nQfc91QEs5PBCZR0O8oe00O2hKveQdj5jNeD70ALvEkSQT1L337juVNUkmOrHkCa4Gd+pos//NA9+Wnj3oyBy5Jgh3oAdlvG7e20RF6+QbRO99cWc5e/rTJqq9eUb7Yi1LgiRkJK8vRLbNghGnXL18uTCL5TQhgcFXx9PkUGKXvyMBBa/kETpmwABoI2+SqXCYq8vzzz9XfHjlf2Ln0Ng+fWbbpe7rV5Yb0V1NrObma19/rXg+dfr08vZv3y6tJJJ8JBn8ZvMsC6fX6ZD66cEEPrecnZ/Gn7IEtJ2IfIHNfX2Q+MYP883uGWAMNcg8uQmfaGN0j33nJAV2djl9k3bVOePj6muTHmmnM/cjQ2DMSX1AMkEvIA/+dsBXCpQOtaGBRR/M/JTIRD+DEOr3j/zgAzrPpAew8lnn28xzfun4xAZRyYKl+fQg+AyqifNSVfWl8qOX1RsdmLrbRrgLL7MH+rmes21BQ2XK7/YlXemgTf9ibNJfNcBn/bZ8wEy+xk8NtKVDsKC+VFjY0w9wg5ONEgfN3nDh3cDs26CGGZvsp6Q521QeCL/SaT5m0u2LLumA1wbAtYwlWvUDch2d6AW0Xv2mwYPE3OCxbJCraFMc5NP+5JrZQnwAfhK9wYaLMSTQHtr3Fk1DO8ugLZ2WB2DX1cGPgx/6SZv0ML73dmqxLdsn/9B8QVrryo7gQLwyZWPXjh07/KPuU0LgNsg3au1tJd5kJNECsZIQhONCHI97EQqdrSJ7MJ0yHa3BUpRxG89nNdYyqH1nd5jRSN3uXdvS2aeX773+7eXY0UMRhh1xRHa0s+DYHgFBUKMn3/zmaxX8z05fWU6fjcG7Hgfr5v3l1r0Y1TBAYsoo1iiXlIGQOoMciHTUtDDEJtjeykKwOi039+z3Ai7Oj+wthGAa5QTFRrSMVlt/77W7ltp4DSJBNWrESFFiM4OD4xVGSV+1jxgyv9bCcdAwi7KIjKFMaSZEHEhMTnCRkDLm3IJlGIqwzWZ8AkXf+kJZcshTpKMvhMXmbvrFwKxGmXBRIpZFcMoZdhlBo8L5WWozmB29Ku4TAG0ETT8aPFOGGwFAX6NZpidT/JIw1vxyEusIBR4jeGYeebVyg+o8x6HqiFrKUiLNlEuCpB9w5liFi5Gj3GUWqxxzm4P0ZbAx+5bgefzF+YKbG6GhmiQt4BjzwwO+XB0KOKCcCDz41Qk27dpEU8BGKc1oHwUDOsaBoZrgxJ/sNbieStuCc1NZyY5n3GAUgvoafPhsNhlt8jx4VwN8N3Drtw9FjyKSoGZU6MskDIzCevME5+JxhNcbYGaGDueag6k2zi0+WGFjpLgEk+igRPPJZXAqFxDTzt3l6TrwuwMfGDgpCVqDh0OHjy7XwsMMtlhSgqFAqaPfWoWgUZ7OixN/8F2c5zy4rsMGd7mWX71XeqvSdwBUheefOPwp6aDkp11BJdzlO3rnwP79XX9vf6NOt61CTT36m4qmTrwXvgyN9UMihhJUf5NE+DL14XOJLmUkw0a5ot+2GsjyQ34zdugA92bCzGbKZC78mbr0qa/gT7kGi/lmBMM+1Z8SZM8+/3xnpKzTSjmrZgKW/OkDXDHegnP4a6Kb45h6yLcDLsFMRsidc4p/jmCuTtsG//4IJtz2iiIrJ+RicNQy/Z7kARydSVDM0HgimGz5IfDQZX677mk/3VtbWMtoIdfXY9PGWoeEHAPlUbqkNIxeII/oKOnRRD75jC43ssYB6JFn0JfObotBYGV27m7a8HucXOXUUydm4XT7DD6NZMEtnUnHtM48Xqcs34L9ynboSYrYqiZmAqsuOx+nqmDlmcCSOvoM/o4tgyX6hgQwvPito/PBAdrSI5UPctxSk6BRY+vNp5jOd/kj9KYXHF7rakCCrdAm2tdpyz3J911pCx7MLqMP8Ys+GHWyiS68gx/ONVB9BIZ0Hkx0GPx0JDr1ax8tTEX3DHz5rq6hWPKcwIsNlCDpW2LgNLiCH/q0ezulvEBY4OybTJAbjjn8WAphc8lRAfCQ58AROpJRMNG1vocv7L1mKaf+4C92V4A/b0H47Py55dNTp7rs5EqCBMvSTp36tDAanbehqpkgcG2GKFj9BzdNqul/+kbWBHDue9ORWYufnTsfPpl9UDqim7t74tc8fDRvMOKA+Wd2gAEmMt03GQVH9q+p/6FI+uWFBjb3/vnP/z54vJvz/Q1WbyS4CerrO3lNrCSVoNVsKskYG5oaUNthYCgFBVb0DvzQs2CDezxOJ7g2o5yScWbrbqvvZH8pSSbJKu2RG3iEVHCW18NPpUXgdaTqHDDC+XeBnc0j+a99q0581OVak1SY0VQ0xwf41YbR+/YbOQz+BSSpbgaaIGY+6iIHmiMDeNnHFdoWjfCQ2RRozq7Nhq6SOhu+IfupbouXPLABgedmfD58v3O3ZdQCzQRD/Iz2z0DVFwl6zwQvlzriafDQTA6BpHrr/4XBzebRVz7zj3/84+XNN39Tn9jmyRL//A3Lv7/z3e80qfP222+3nbff+k3Of9MZDhI079tzKUHrhx9+WHkjjzpd3QIX+T34G/jcJANulc65bhYOf+OGGSfph+XA+K/2QGWe3OCVXguiXVFB7/2XhzLBb+rBz96s9Cj8jg/TWHmfrtZ/vv6F8581yWL2GnkW8PK/LMMyGMVm+1R/hL/MtPF9qZsou86/5Nvdqx/EFqEbXhitzs/C76MzJjDMtepys2Rn9L7txu92TheqG6/QkXCkjiYhum/e52PPg9vqtHzg8nG6qJ1pefArgBx4bfZ+d3nn3d8u7/727SbRDLx2mX/6ZJ8o5cEBrX2+f9AJp/mtbrYk9bumrV73X+/59os3MfYmSC++O9s8uPr4ow8WG/+f/vST5YMP3q9+v+KtSQkYyaONtT1lgFIswrZ009j0nT/TJtJGLgUvfNXomOhgcaAECHelgSY48uH7Wq5pc3K9sfQQbSWjzSawlOreHfvPxO+KDhfUir/sQ8Ke0E1e1vLuu+9Wv5RGadvMJrxavtZUOl8Zj39QIIMBs1/MkPFSlxl4Gz++Cd+NjA/t2LDY8PRVdXRM5ZRdJUfpT2dTp3MGOZTnv/nW+AyQkL38CvF8e664i07pdxPRlr1bmpkyKbfqx1YT5ItByTDdNL5d7HN4ZM7VGh5G97Qg8SehYt9G+DbZQJyAp/Gmmd3a4vs1Xkuf1CC+QjeDamQePsDSuuEi7bBKLuEndIbb4jrnJa3r+S9d6/kwhQfwxdgPeDGAzY44d8W9ua68/8SxbDpa4CflI7Gez8eAPl/IM/QqnQ5eepCvJc4tHvPxiAkNeNisdRMk+IKVkVz03YHnfJNO9GJfmnRLEThzHW+vfsa8cGRibkfx0PoGPj413682DAwpaZYXPsbXnWQSWOoHbOBV2fAaP51e3uDFv9C9MpTr1SvaCi3EMeReOXJY+UtrWw8fOPAj2TmG/fatOzEmHJ0gMMhcHptevKdCbDOkL+7erwNokzYNcC4tcwI2ZAAGorUpuUCYHIAWvAfMCqmm//APfnd58fnnypzNAOchUzEF9HGBllOn40B9eqEjck89tS1G64M4VBeWm7cDwwMMoJYcQYQ269Clc5xObVeINkSVONq7107OCeLu3EoQfTPCD45l8WpZyRLOCUVvVES2tCNmEbLtcYD6qt1cl7k1s8MGfDLm1qXPCCRG29osOUdBBhTyBeOcGVPVXv7aS70Gsbt3b+/0J8bda42NqI3jirKWck0iCR7Vt/ZvHHEJnQhg7qEB5aYcJxKRCRD27EyatDdOlIyuoGb2uSnD5RlKHWMxfJBByWhXIsmbqhiuNZGT4sWT5V/W72PkkymjtS3pgynFxVnqNxXVCCBm45yDy54NHL0JHvNMFNL+KHAwjcAyhI+bJQVDFVD40ogfA0BJS8b41ncH5nZvXhMXfkg9ypffSEXug5OQUYyMAQNGaXY0Ib8ljx5GMLZxdEMHygYfl1Y5wImPGmTlDx2QiYx0pDtlzdTh0LqOFmaRdZZUFTFFy3AEwcHNfE2CZeqPYKZuOD9o+nJgZejQyGbWki5kjvICEye1SpZ5DoimTQKV8gOTA37CAaU1Ba08gwS2UVyp+/a9Zfc+u+aHBoF3a5MxRgGGtyQOvG3izNnPinM8R6nidfUAf+0v5nEeEvZ38ZUTfd10M9/5Ud6cb/03jV3dAjTl+0COPhdnQ4XFWwKNcG3rwvNwmq51hO5SHD98R76NPBut2p1z2Wv6wGhCDVpo0JGg0L883mSX/YfilOS6Tc4lZdJoYXN9p2AWr4DvkT5NP+Gza9FzXXkKvYmaOi+BN3DrTvVh4MfH7puS7/XEaz1k4djRI9EH9pYZ/qoM5jmOq4CKnrKXjwDOshXyhRYMmDX7ZikKEEyLrzGpzhVszaxDI1I2erx0IQ5anuGY4ktwFdvFOVoN8Xxz6Oi2mwlU4Lk0a6nNoY+5hh/6l+8n9zaH/ivjTmVnQ1+Xp8V8ggQ8rT+zadqOJuhtMm65rOUZ9EZpG/0rmWw2m8QK3HHWOXPkSRsOMo1mjKmkSV+pnNYaiOT0buzPmoCo0Q9noTX4HnByUo9HfZOfylxsVDuUuo2OeM2v0Vy6xLJY8JDbgSO6LRXQQWm+j+FePObtM3Rt+TEyZ3Yfh4LcCkw5mEZupivRk2AGPVGAydRFjugMTmnfPpFy9m5yz/O+6ag1KSfxsi4l4UysTqBKLZNgf/12Gf9I+HvbGRysMu+AHw5gIKj8cJ7LS8WRdu2fMm+q6kyQ4KW6mtxFx/fNepHTTl9Ou3i891OjAJysqqO2INdswBgt3Pr0t0FX6OSZ4bd88kxl5eaN4HCS7PgArdVR51+CP30Ch4CMDjDbg102Y4Z8OPccuo29FJDHP6gchz4cprY4CRkzLtXbNfj5sNfeFARGLZvNkWK18Y/DU5JLBj/gi/PplciWf5ldYQPmZ595djl67PjyySef1pbZ00Wi6NLFy50thPfpuiuXLwY2y663Bykzo3VoMRuw45vHgZ1uscS7AVP61BksuY7vat+CQ74EWRGkjH6bJCT+M3CFZhIOcLk9cmnT40mepI4UpiP9wXnxkmf37NtT/kInPEXGyMHYH3ZzZsoYdIM7NMez+Lib7IIruJQIv3L1xnLh4qXUS67CBOoIbsqNOe8Mo/A2nhFo8rVq39N3fUJzG78aeKCPjfgL5vAFWPBXnffUKLgrP9FrKUufg9vHA/j2UuiUDgUvM6takMv/4NPg+9//gz/sG2W8Mt9AAf3ZZFDw781t7yT4JAP09tHYgO9+5/W+actr60/YXyJNf+Ob3yz/mZ3kBRXnzl1YzN5scLbRLcoRii4Bq+4Yme9VQUEKwAkeP3Lk2PKd17+7/NEf/6Pl29/5znLAHja7DErQDR7IJ2VDmc33HNNE/39y+BWWi7Z5HP/3cmdmCFK8MtaSKyPGlsfYeJ7/d+vW7BeFLyQWJSjYHQGVwVC+snNJLuQ9cji+eXBH1+6IL2bpAnkih5bPNfiKXgEj3nOP3h5dej88NMvj4YRvh1cMCkrs0FH0A/vnHL9WLlKeXiZH9Rdznd4cW6ENeIerDWZ8wUvuSaQo7zXfNqq9GXqTW/bAUkMJt1OffNL9feiok6G1ultfbJKBE3RqpalypZvv//oYTU6EJRGn/tvBr8SYPS4Eqz/9yV83MWPbB3tPmUUsFrIEkW2VQDp67GjaeLjYF4kNh084evAFPS0YJ6MgosW21P+UIBjdHADih7EJY6O89v7acvnqleDfm7KuN3azN9C+vQYLyMrMlrkXvojUpY7Yzz37+oayTz79tEtaDLTRPxHCzt5ET21OMB18BZ/aJprk0weNm4DOYwbHxmZLsj2uHr4Z/WXAw+CSgQp185/50TdumOFkliW7N4ExfeE+OolpVzvAF6N7kIS+9BslyCL44FefyJNn2IbajxRb6YV4EpWzX9n28qDLYikdG19sEgj0Hxm2VYDlp2Ib+iIVNaGgf/zZXXv2VnfR6wZmLbf0MTvNrE28D2eehRvPsXP6ObKz4T39C37YEH1H4kCQ64FpU6Z9yDV6H+BNKKTPZMj+gnSSS2Xj3J/Tka3q0xzsBT/CgLtZoPU180GfxnBtgk8GJaPT6PKRj6UJTluD2EOSaFbu8+nsofBCQcrznXmJfvg9/jrbkq6rvO3hlyeDrm30ceMuViFXShNvv218nL7RCfSFcnwl/p7lz+TNnmmSsdXJKdG9+cS90dfr9glz6Nf4KakF6to2XKGhwQO4BaaBGvjYGoPyIwZ91mJxZgEkiwrZT9XImKmAKQkDgjowX43W5nxFIIZA5HY2HWE4q4xrKLcuv/fD313+H//j/1AlffHChTqqVX4RELM9nHNWIVwy5FIM2o0bMXT3Eth0ND/GNgGkty1NtzEARgv8adfUKOu0+nrT61cClxGMx3Xojx0/EuNt7wpTFE1bf3o5kWt+387n+PFjqUuWWL2TkfTsnk2WGzG/3OfCm3osoxAs7F1sAreuJTVq1f0JwmWmW5+IEf6n/+SfdL2xqYQSMMdjlP77//4fxZjd6euhTz5zsjMUTGMmTGvAR0k4JC8QkWDbD0SSRRkOhKlRJWbwXFwGVm8doHAxA6NDIIcRRkFznNBMec+tDmNHJTB76nedwqSEcD4eUAf0pKUq423BEYUjqSWoxbB4oJna/N2KErRcST1fYNbAQRHu8krD4NqSIDjzcR0voaGA2EyTNanQNwml3ibjAguBRnfKpqOtqR89HTaZAqf6euR5tOoyrvQ7CMg9SlddY9xtsNep43EYjM6uioGgjPOGtyVXRvlfuXItzsWe4NoMnnvL06ELHvGMETHXOJ7q5ggT9soJfg386guEtGAVLkHmCPdtBHH44MksLrPS1JFHKtxjKDjUHNF7cd5vLV7Fqb9eY075wDV5UK+DImh7VTAcbzNG4hgdPZY6AhvH12yzp7alTGgcnMO1qcVmcXBI1Ycf6rCkrTQfGKiz/DnXQtqBA0evb87mGB3BJQIQ0PxGM/pi1R+tgLL3l4qH2yixwJ7frjvlkJg+7dV0FOXxE7M2HT3BxUmv8s2z5IBiBy3cuYw+DcZSonChjeIpT3etsoCHON2y/jVMuY8n0UKAR35qgHIdvN3rSF8CpBmIjKz+oedzzz9f/mLMtGdPIKPkRdxXDrL313/9t8svfvGLxWv/P/nk4+J/dd4Fz0bD/uqv/rqz9i4nWOPkHD12pM5YdUP6/Gd/9mcp90H0542O8sLk8y881zYqH5sPGnESGSCw6zt6nb9g9J9zhFh9rAceATc+pweNTvZ66/ry8NufOoKm1gtHErDqM0XYSJ8glnPPAaefJbUFPxIYnHTfHRWKHGmCDNBFT8fh3pZvs2zoL86n3wwoXu1yp9IiXwFglkJN4n51oEDMgKp7HBg0xnvTYd8CDnAKPsw2YQ+MDLNtlo9KUOBNhpmji8csHTDjr0mC/NEtAkn6iq01QkeP40NTsCWjJWD9tnmhZLvEomt3Nvpb3WwPWyqRYTNRTgacan/08+g8NOJA68/26CGBErmg/wRPD+5HPsIjbObQnjMSBza0EeRUXlPtJCa+xEVPc41c0L90IlpKcuJtNKYDEYqtgluBkZFi9lR99Jn+PUq7QVblEu7nnE6e5yu/IaF+4Z86hDladgML+PGgASDOGJ4zmAIoODOCu3+fJbeb5E3adig3CZk7bYtdxDMOfYDj8nP+sZdknfYR7I/u9frpSYhdTXAiCO7INd4BU36byq9Ke/UcPXK4yVf7t0gAW05lRi4evHQlgd1HHy/vvvd+dY49bSwdMsOJXNjXxRtROiOwMjAJmfG/ZuS7id/ICDgoQvwmGWt/LzTSjvvKo7NrDVhyfDmTi8xIYktIm8U6s2osL7MHVv2Z8u/oL4nF0jvXvQSCvAkUyKxZbnQQWiGXOunG0Qex1/ejo6On0JXjXN4KruHTRvJGitk2yWkDgwa9whCVoVVun863tpXBQ3QAvYw/y78JIu9EzixxDwih/ejpR6Xr2E/y1RmTwUlHdoOX0fP4bpbKGnDRIH9n9YHSwdrnzqbcuaeBLn1IF9O3eE9fJSHLT+n/Rx982OVLLzz/YvEvEce/tpH1D77/g+Vb3/xGdfAPvv/91P15ZyvfuG5598g+v0Pfhu/Jnl4NLcCqz2wTR//ks8/GJp7sW1nMEPuTf/kvlz0J2sDPQYQ/dtbz05/57nnvfXnu/yZkglZLlwQnRoxvXJ1XVu+MHpzlgdF9KSzepCvtt3Dz5rXFGxKdg/M2Hz+8IYC3v8npU6eWz86e7qxXr0a2DEjCWzDMD6SzyCX5nhmmjxp04xezXHeF5pI8yrRvKY/G/Dszdvh9dHAD7g3frP+xfXSMOm0ALrAz8NfEDR3X7/E5PLnaS1fYkeHv+e7M67QpSSc5g6Zm4X2aj4HlF158qTDTZ/2G+q8c5di2BfWDe5vjAtXVQhGes/zFDKQzpz9dPg9u3/nt252Rd+nS+Xwutm2Vm43Fn9R38Ya+4Cd8BH/iKzqufJT+N5kVvqfbyKtBqImrUt0GgspVPk3s5gbfLWDW/tFBL7zwQuq5m+/nuhrg8+gsb7ul//jz1+LLaNdsFC+SsDSQHeiAWWRLO60w2Gg8mlNJBjimMyQ0zBoRiK/xQINx8Sp9kw8eAGt5Ic9X5lWb/ouldu/eN9hMnVqiuhxoghfgqYM+wfOqaxzAGvuTZ9mn8ln4QvvOct+5wyDv/ciIZTDq5SucSGwpTkQL9BF74DOJutFNdHO4LHpOiA7H7H7D9dQLB+Jy99lH+gMN8Ane1rbENr6FU35Cl1blOr27O22bXSO+97wZlWjLV1zjBb3D6XCqn+RLe/orRh7bo8pVN3hijul5jpxUL+VW76Zc+T3f5GOd8e/SfIMl/S0MdO/gFS3ApJmjxw4v+w3I7aSHQzf6K7jTDrSULinY8/znrXT6pX+NG/JRBM7gptfy/PbohkNeDhL+Y7fMMJWjWGND8kPf0d8SMJYRHzq4fzl+9MhitQf57Iyn4IjeLa6CP28pa1ImTOEafwoOwDNw4qngdxNb1kbmvsEetNx69OjRH3mgIxiCYEFFHmkHI7DdWK2dDcLygE5DiDLNKqcRDWOwSRw83f1nODtl8CjsGm7ITx0C+AP79ixvvPGLrhs3s+H2rTijcUztHUK4IbEjMmkfgvtGpXR21+794UsjbelgYC6x8w/M4FI/eI4fO9ZRKgqSwHDGDx85GEVhLbD9IW7X+bc0yWwVDABxsqyEo8wbofTdqawRsmEcSgtxowzgIX/g5GzaJAzspkTLyGIs+OEfctwdH77/QYQy7cfJ8YaGr0V5wcWP/+ovO3Lw/LPPV9FRWgy2mT1NLKTROp2pj1LDwJQURSAgck6RIDgmn6AvDjlHCAMGznGO4tSkX3BUQxXYK1z514z5hpG0qeyMiG3KoXn6vnv3zmGO/MhjbY8CwD8vvfRigxEOIbxcvGjGh/V5Mr6CgNTnmXwEB4ItH0vA0M+eRZx7zpiEzNP2jEk/wMWY6B/YZIvxU8uk3QpVynDK8Fz70VY8QkEbJZygzvVRuuHdXK/zlGdcx6c6ZaSQQQI7J1ydvgVzHLkxYoKbKKvwLTo40IUzof8SRU04pJ4mZYJ3EMGLkU0ZboqDklC/crL4FKklS1U44X8KxN5OcA9H+qtB7eN//TNlf8cOr+22V0uUbcp2eUD63HKpQ6ConnigOd++7N0XRynOdZCTSzOdvFlmygXfRjGh2YH9XnH4aPnsszOREbI5jom2i+H8V35ynqMKsr/m2vzOlXwp54/BV2frKr3Csy3HUHkOzjb9m6d7b05dS4nScvTJyWeOd++IbU8/tezeE1zlbxxr9ec5zeU5CUB40OaMhi1x/j8v3u0fADYJATIjMeMZSTlLBI2ONhmba4IRDgVebCIjLY1i1WSMZJqunozOcqhH4sD+A4BR1rIl+8jgi+mfD3xF3tI3o+aSbHQp2ZdobtKYfopOteeVQMCSyueefSaw3W7SV/C9Bqrv/Pa3dU44AxIe9sN6/rnnCqMD3zuFo3VEaBJL4ZXAa6mHKd34oZRIP9qr/J5ZSUYnZx+W9fiSZpqBUbEUvWMD8KMzMhDZwJvuzV4jI5e0fPG40Tmro8V55KALYjlmdDjZQasmbvKxXl6Cu5vV5o+xdF3dYBzY+5W7owPSjZyhp6WJA6+2lXEULymtHg49LLTO8J361cFGCKBUwOmjG6qnJaDTR/zBru6JTJvxIMATCBaK4DrF8w2o0dNf/dgscOzc8AWeUp680DUSudbXN5iMrmiyJ7yJR8h99+6ILtQH+7vAb8Q68Mxa6dq1yBl6C0oj9aXV2JngJLoCTnrk+4ncwFPa92miO23AG2eGLuYs1j4FcPyH18mQkVB9hl5OK+cP/yvDiVlHu+oU5l+nhvfcM2gzhOl3/pETfCIZAM62lTZAbCBA/9FBMgRckgAOep2uxLfsV+mcOsiZ4BZvsjeFP7gZx07/B3b9Y2Nqh31y7jedNB+4mVf8cvLw5SwpHF5i1+HNAA+47Qlz8dLl8qnkHF7AS+yQWQaSggKczkBKPWYjdI17ftNPEjHboq8kBe17ZUCK/UFDvOPAlyvMkItn2pk66cM7+kp3wBt9JanYvW1SbnAkCXWvusHS47uBAd4CeGhhw9xt9W28mEB5bWkCb+BZdtFMHjzms/p406YgxlKTpxM03l6uXrsefEVXBxdbwjMSVI+CO78FC4DCt3iBLjZjVH1+w93wC79GW7EH+cFPfRBYtYGe6Jvmi8fSL+fkzD3P8hfwV3/nJv8Aj+lPZ0zl0yXPobVZiWfPnukmlfgHHHQPHSDR6hsf8XeVE8i+/LWvRTa21fmXtMOLNlk2++L8uQtPZmSjA5o4KoPBCzBXeage0ZFi28yeO8vXv/6N5Yc//L2+EUqy6Fvf+mZpRQa6VEOW5SvHKuf9P+d+O/cZ7T+fRw/is8V3fhx/8V54UvJN8vXGjavhCf5H4CK30TVXr15qPyUD+tr04EECw+wUtgsZ6VH0NwvM/kgGMekksi3xRWbgXl/pNVDRGfiV/oWPNSGjHuU9a8aKpQ50A9tnPy+BlN/bfaIf7FckvlFX7U3lAx8EN+m4Olt/PniB3nBv0L6BCZw573PhC3SyrO0y23zsaAdtDca88OKLKR+9oO712OC5szpht7cmELXsyIx+y0vJIjgMNkhwG4z6qx//5+U3v/l1N0/+5OPEFbF/ZibhIbr3dnQHfExS5g4mqe9qsJhcdsnHkz7TYfRBaFzZGmpPgnPkxHd9+eCucVb+6JveyhPkko+CfgJnPCJBw0Z3cCpcZMDRkvju/fe5+972eaOJWDLIFzYBgKzSD2DBs861A398MLzP/rNZeIvOjgjk+tAkWK4MQuf4/OR5+jyyOXUry7fQ/w5m5IGZ5RjZZvuiq9AH/of/JslcvQOgtCN5MzjL73yZQVV9Gl7lQ8KXhBQ+8YYpM3/oyXYi5UZnBa7guv0NTzdZHJ2APugO/g4caTL99MzN0Nfz9F5j1cCI1voDN3BLB1dX5K940d/UI36GsBQv3fW//oVrqbMz1+EMXlIHXwL8aJz/CgSeqCwUl7nivxx0EVQUB/qoT8FXZ5/kudWuOkbWPANfI4P93ZJjL728Q0L39uc3qkPE2nTiVxMy68wt9cCjPjrggO4Vo/FjfRcH8ITfc5gFWnud9tg15yDwbXCf7PNXH8b2iE2eOXEMZnJvBh5GHw+Obt9OfPR44k/9RDMf+qV4CF95Q2v9iMAhaUdW66elCJjgYGsE6UcqRGhMAadQUkIoCcAgF7JsCgp4QlAi5NPApL8BN4Jjqi5eEuhLyhAqjCbQunjx0vL2u+9EgdyIcrmx3E1HEJKTgJmU5ZiYXvrNb38ziu14jW5n7qR+09YsLypsmCSHunSuoAdQhKAYTV1XhCNzMI7QCNnjBKR7GxA5tAdpiMtZ7vTJII6zQyEgiPpIHOZamVGfMZ0+17FJPWDgIJmih8CmGbt/6JBNk7cvH37wUdoKczNzwYVXX5qOyGi473lTVhFSMmJNxKiDI4IaghPtIp4OWzds1GHT+aFTmGWEYwQdY6kD3HCCnhTqer2KL23qp+cFW80Ohn7aGQVJTGbPiQmc81y+R6BNA/NqYll4b78ZhkRTwk2Zqwf8BB9MlIEZHmZFzawXezXsbmLGyKNZKLLakgQcicl4U07j8GiTA98ZQWkXXkZhxuHK95MjgKbH6dcoKQEC2ui3NtUDHwJ29XQ6axWH6ecH20/8qG/KWxtodHpG6/HAKGAwwW/xlPrIRUW9PCJgIKzgjDMdw/Ig/ZAscc+UN0bOUg397giG+gRJ6TfF2qUHUWx3Ii9GyYeuk0ixZh3PegYvUjqULMUl76Is+yr5YLrigQOHSofHfT58kPZlbSW7VicHT4wD+qAzNA7HaTxx8nj5zJsGQJfTIhjsRVT/60n7NWXgw7UpXcT65GdYUcHhocDsGcGv8vjFs649eab1zWd5ivF8qjOzKO579z5f9h/cG8drEmsSr+hlvwe/KT6BGAddv+rghceNopO7yjSeD6+ha4P2tA0uwVuXsOTwW3KA4oUrugRPVQGnHn0J6ttG/m87eNNMOhuL4wE66PDhWbbkXNv+GGfyrr333/8gdZjBtrPt+paU6ZKZ8IF9MS5fvhBHKDISHccJMiJpA23wmAXwwYcf9VmYlzDGJ197+eU6a5OQif520yf/WRrhXB857ufPX1zs6yU4SmGF8sWZif6ofty67Mi3afnqUoIhRSm0mo8vvYteYVTDx5IqNnpL99zM7dA+H7JYptjABBeeA2vlrZ8tpbklTQJBG8R3JJZejAPrN1rBSV9NyPimktajudQZBIRPzBIIL+UieaHT6vgqWJjoXM6EpUd3OtsE7i2rssxKUl+N8AoP8NLgiy6Kk2kmBYyQ2/379kc/miXy1LJvz/7qXsEtnmGco5V7byAkL/7fnPufvs1JP7lWmxBYA3aPJjpyr3Kf+pow8d1P+De88Ci4qh3aPklA/aIPfepsR2/W3gVfnX2jYrQEV/4VJqf5D2SgrvyCMTfZbm+4YZtn1BNuJ1Fi2jJQ2aXqs7QJfr+1LbElKEc0MDjorfFJpm/VbalTfwCnTfclQcgNvhg6gG5MANvtuaCn7TaACk3xboP49LVOVfE/+++Qe7qev+KgE8AqIa+OlW7OwbziGQ9X8AMXrmXfD5tNFn2kSwL4gdkG79dj94Lj/Dbi23o2NKSf1C+xoC9G6CRwvggNzW4y8t+BEX3S78AnIJ8RTQHp42VPAkE6qomA/LF36APf/Do2jPPaBF7woF14pb+a+NHv4nJsfHXFBvf90J25NwEPnwJ+Hy77I5MSRp7X7rQf25N7rph14mZxptEc6Fb/IvznyviBAyNaSMY8Dj7UuiM4EZSpHwD02OXoJ1XRV/Q7HYEC6MNnSEfSVtrsn15s6V4ZVQNuKKv9nNVnUnVx6TfeGpryXeGEfoMn/dceH43/hslWf4i+V4av6jc64jkzwf/1n/7r5fu/8/3qpp/9/U9bTv2ffvrxcu7sZ8vp06eXN3/9m8XGrDb45dsCzrLX+mIM+YZXBn4w++26fqZHgXNeknF+OfuZV7g+Wj7+9NPlZz//eeG1LBn8jvmaekprV+ZfP3h5S/ja91OPQ5v09WF8GG9Ru2sJ18Mvlt3hSTMAjGTb7+iozW5z/cqVy4H/eugZ3Rxc0MvsknrJJtsHn7tjs4xAk2WbeJOlVZ4Em97QxuZNAvhBk0zkCe70BzLYSvhhlyUG0ZSOd782WJCb9vHnjh22ZYj9SPkjR49W7ld7Dnd8X89PIBlGCRziGDgr/8NFzgVuDeLYcOdwFlg8B5d8SX22XM2Gz14QoE22wtH2PJPK1AcvK05uBg9mKD9MHy1b3rGLDMPdwy4d+9Wvfr5c9Haju7Pcf53N9yD4kVhwNImwOW+MFdnWT6idZMDIfNvOh7zVlhgEx0v5Dz8oB0aDf+ghLoB/BzrCmdhIAtdrgz/44N3l4qUL5Rk6gk/VWTHx9UuffPOp+bFRYI27XOMHszdknJ6CTzqOrYErsl1dG5i6F0z6uuri2oLgHhXAJtgGl0oqG3mmfnyec438Sci5Tkc94X1thT5kfWZCiQ/jj6ds5Q3yQqORacuoR0/jXTgcLpjZzPhKlerzsal9l1/nub4yunANnle9P3RhT+ZDT6Iv2rGrjUHzDB7il9Fo6hMbgKH0TH+Gp0an6qXZjWzzJGTCdWDNKRyVf/IDW8Kta3CtDTocxmfAevhWqcK3gRO/qrB8rfr86pKl9gGs8QNSHzppyzX3WlN12TzUtgv3XKtfGOj5KhJZ+/bFvuTb5I3ZysIqkLFrU+fwqnban9SzDmDlcnkoF8tTxXFqN1HDWU6HztH5hSt11zfIc/RHGCDt7+ksaXJlYIvM6Zc6VWH7gg5a2Nc09U8OZRM/Kxe6rIn92tQ8t8azeG/wEF/08OHDP/LgqpScQ26FIZWNssGI0yFlhkB+jkPn9zgdQWCEtvt0eD6/KxgpB+4atQBHadnB3uyDZ559rsxlb4QquNRvfZzXVz/77MkELweXcxF0gfrtOCiCrQpsOiB4kp01S4XiVz9B4KzPjBCMJyMmS26TqRlFX4ne/SUoqXQGYgRDmD+oSR2ERBaLwxTBSDntzswJfSJ43iJkjZz6lmYvlTlx4mQVKefLullwGSU2bXlG57SAUQcvpl9KTBgZkbSiKygcxvdLpUrBPR7FmD5WoUZIbTjGOTa9zDUOsCBV/WtQM63Bl6SEt8fs6Uh3mk9/jf6nwRycDCUpBgqiQhYAOdEOrpkNVhl1myN/YcOt0MBrPTlA1qAavTVbBiklN6ae4ROjVmXA1AenyuzfbzM60w9lDu0psTt4uJF+zKiZMhzYPLZhbNzoR3qUm/BHKNEJb1Ke0+PBmQO/4dGZUTLLmMwmorhnI91ZrgImfZ8ZUl6VuDt4ZTDSfuBTHcE37VsypJnlwFABb3/G0a8ySR/BBHMVwuASnsGMR4rbHAy1Ucd5awdHQZk0lL7oXOWyip/cGZlQ49BDNxugta7Bafk2jkAVVa5V2PNpgiafo0dPRDmHtwRhZHerGUlGzlJHYKYU0dksInDjUTJ34pkTVbTvffBe6mbYIttooE+D5oAwfFQI85zLKw1cHPxFifvp2f5trucvj9RYzscspfQ71xl2VK/y37xOn6nBz4cPH+jI7KNH9xJ07g+PCZLh3tr0CV68hrqjo2mo0KQev5v0DE+hmTenrPpDcoxzgK6cicps/siM6fszy+5A15DK3OOrndEt+KYGILzS5OAmKePVes8/98z0OUrffg+zuS9MAXFwFFTOWeA8ffpM+dYsF46EBM7JE8dzi5F6Ok77Z3WCZvlTZEy9wRunybzfi5eu1MEfnFquMHrppRdfLI+DpUYHSvOfD1z51m9BDkfpzJlzlc9STZnA1qA6p+PETTI3P3u/9K5hC8Z6nk7lJr4U2MKvKexoWP0UeQi5WhaNlUUH9gR89Ev5ONfBxvmWFHFPIqajJ9FpNhn0XJephT+Nipo1ZPRNf5RfHRo4ZA+ITQcCght6oU5OZWm6Cpd+Gc2187+g4+jhwypoX+BV3WwmmneEi+MZuaeHJcsPHvRqX7zgsVQaCCSwvTnNHhdsTOEbDLb/lX+nYNnIu0sd9SJvvadgiwNn84FD2PryKG9Ffq53AORWcdVkYKoeR/6L4lofHIL0m9FFQdZ/WW8+9Btbg2bjpKoDzbSCb8bRn7LRpcGrD30HjIFvDjylf4IQbTloHv1tolsd+RQH4efqpciUWWrFeT65HV6mFzw2ddBx+tSRxupOvkxu1BHVp81zApT02QbLhw4drq7ulOTwG8eWHOOXGbjAf+p53HJ0sinq6lFfRyUDffeIk4HJNRjZt8dbG3c0kK0OC+0apAQf+jC8k0rgLzDScp60zAqO8S/eNJBixg0exZN8K7w3ONzazWk7gzZ14C14A1cTGPAWp5auSy96XWIKufWj10qzoBlBPZuvScrHRuR51+hTQd8sGTL7wzRw8JJX9W4c1JS18X15I/9J8vi2BIlOre3ftGdGj9FkM83IZ32Iz706NXAFN8F+2t/S1ydvS90rbpVVB/rR46MjDAbu6bOCF36H9h6kvHrHj4NqvlvgTr2hRmHWVzI3cOE75SboWn0jwdSRo/ZBeVB5WZ13PCNwniB+fGH+q8SBa2ArnVNP3/CSe3/8x3/UmTV/+eMfL7/4+c+Wv//7ny4//cnfLr/pq4EniXH601PpaxoIPGBZ9yLr7In0By+qdw6ykb6GLvr/0te+tjz3wgsdHZYc/oM//MO+Dvu555/rvjX85dHhG7miMIITsBa/uZYqEbC6ubMZw3N3U59ldPThlpS7evli9O6N+O5XlnOfnWpCHJ8KWiy1u5Y+0g/otc7MAl+TKeHjBn4hqSWh/OTLVy5PkB+AOoMlbeLbyuymr/YncQ48vLVv7+6cpe+RQfoMLQ1KkDXLwC3nZROoGfjavdvbK2c/IrQiQ3xvfjT7LYFtBjaeaVIxDWmHHQcBfnCtcgSu/PGRAGQJ06AOn08sZW8oM6POnD1bvnzm5DPlabivvKSsJRIp3mvwrL7PzpwJfi/1VdaWeXl9sv1i7Cezc/uW5a3f/LrtSVqy+xJR9pWcWO5Bft9e7kSWBP9NWEbPwVt1WPqDB8ozKW+vjiNpZ88uM2q/SL8CR2RDF8m4PonrDDDAr5iEH4SO6vSXIumfhLwY6k7u31rOnz+3vPbaa+EJvsTn8bEuLp99di6w3Vm8JfVu9aA2xreNMJcellzS33BNl8FRBwrzp2/sPN2sH2R29Kh+m6ElRvImJfs9hma5Z+b9bFkx7ZFf/ad76dH6m3RIbtJH4EGD7s+SZ9RdvZC6fOCtiTeIoR5yD+0gangkfB5ZHPhsx8GHvD24Cn1rw/OMPjWmyaMwSL8a1O/qjVyh+9k7+O2LACpHM6uiRNHQ5iBjdFH7nHv0nHJ0xawsGXrOETg9n2P0PH2WVlJH91H0/BSrDDa55KeL9GZxEf2X3+Sq/JK24KP1uh+YfVpR21UGDONfKgbmwUXupUzxqbdgiX6tzOWbfjDrFJ8q0fgmdt4z9QNybfqn32Yjimeeim7iq1s2OX69vXg6qEIXpaLOMOL35T6enpoCS/7Y82AmsEbe85EYssQS/QL1slcuQT+Uj3/iyS1bttUOw71zMBl0YQfyr3UDGszkrLybq+QTbvSNXdkaYH+EGRBi1lyOoLazKQhBmAO+MC7CN4ADOOZNx0ZIZjQWA3N0AQDpnmt59UcJUiBaN8J88plnixCBD8CLwFiBkyePhfmM7EZJRNH0tbMl3IwEcRwhFiKM4qsLc+gUmE2P62uso3zDcyUqp2F1Rq3VXx2WKioGwCd9rTLNNUQnzITU7BBKmiPtGU6r5+9FCRAiTAYYCRtl1NW6Ux9Gs58NBgIfXOkvxvGKRK/ltCba9G7P3UibiOW8+MPaaJFnU1kELA5G2rVLtzYY8FU5oR0cUwjO3X9yBEHqSBUxSN5+lD7mOc9j5L7FKQUm8zwMimwUB8hVRYCdSyAEPcGVICeGNX0aRwizTwDhnAFGX0bPW4PU3UpTB4UIYsFLZ8sEH56DczNFPG9zvnXKGVwwpOqCZ/SQafepA5Znm9HUydRrDTplq2wZfSOAs2SJ8rZm0POTzOvGg3Xox3nDX3We0844KwI4uIkTnmtfToXUZU4iRTXKhnPGQHDE0kyu9b9NoCE7Cr8DJxzpgwBilh5IbAbOTZ3KdYZN4JIcgmf0gS8j7g7yCh/agqM1iK4CzMUuFyqN90VpUimRi20MrKREeAxdAx9jA1YzJtRhpMn0+XkV6N3ygg0MOeRdMqDBHBQrAni2fcVkvT69VPcc9AnZCNc8nXai6LpRa2hC7qpv8kf5HYwSrvEPr631BPR+JjC3WWT6F5qburtjp6UjRnoTQIfmeFMgCr8MNLnwsQGcfuIv+sw6Z68wxTtwbmaeb86xa/CQVivHDDGdhBkEW+oFC3nDU3SChIPnBZBjdB4s+/fNflbpYH4/bDJH4pL+VJcPHJBRmBJASNCazccA0at0yDPPnGhpbZ4799liXx2b6klCwKkEESeWzrRfF7qhkeQJPFjqdDL6kvNUOm/IAs4epSGdPU6SYPP8+Zm5B7LRQ2gdGNI/e4jAwySzyalyo6/GmfLU4A7dyYW6Kxtkh57BDylX4wwFKYsLSujeGfh8q1NdaGLKN3qvtLWPg2+/zfRAY/KzOkZjsxxgofPj8Kc8x5YjacSEbIMtVRePAvK79+wX82g5uH9PPvtbl6QcJwkc9Jvk7bwV7fPUP06B2aKcQwHr2qZT8OuVPplBQ0Y7vb68kaK6DgBPKRuw+3tzzXeKOunPPrM5tLEp9eXRAmgQhy6ywUEUvLJr+mq9O2ebnuOAcrbrdHkusLGr1UNomjKV+jSiLdf8KP/kG223PtFdo4/857RJj7RJxuHMx31qi60lrwK3tpXn2TnXGkQHDjpRc+G8zfVpd1uXuNJ3GuNcckLTRuoAh01kta87nVUSXnad84R++/YfKB+gQRMaAHJoqwypbj8HJ/yUyoKu+9auR+DD/cir1xkfjQO5a4dNgANrSt0Jb9A3+Aou8OME7AOPetfZM3gTLTjnIx/2ufJmSxs8bkZwwRjY4M7Hb/h5QK7KS1OP7/Zz7/7lgCWanrkPeIlCcjW90BtlnXe2oSP1SMDArCSk3+PLsXH04gTOw5+hcRxeMxLwmT6hjw842BjltOEgW/iBs2ypkl7SUeW/dEQAVl5J+TyaX+PXrc9OLfSUREgCkODANb4bxxsuyscQk/6v56utBDf6oqu2yq+bWnstPLV/795eAT9amTmnq+QbnovbXGhwmoKm2bMB+mX5OZpajvDSSy9FR6yvPr3RZS2SFhIAY09tEi2Iu9eki4/kBF71jMStIBt/rG3V3wuOewQmbYHN3k0vv/Jy9zXk+/zRH//R8s/+2T+Pr/lS9/yQHHPQ/RuyzW90VYce55/rlih505KlNHc+v5nzK8v1K1di4+KP597ZM58uly6c62uxvRmsS3/DFu+8806Db7YY76F796XEu5Fxv+kfNpj9jgvQJNXVy1eqL4cLYyfjr0t24wf0Jfd8OTqen2TAQl18kw5eph78I8EDl2yAEW9JJf2x35iktFkyZpsJ3CztmeBv9kYxe5u/P7bULDR8BSf55MBH5eFUSM7cWu145c1Z4HVvlW24tT/bC889v7z29a/3DU3sn/1hwCZJYIYNvj537mz3iTl0cF/32jl/7sziZQbI43XXv3rj551VdT10MShhgIJ8mIEET2bnmJFlTxk+GpvIbxdjzH5msx+LJJQZ6Ppp4Ftf0U8SoMnO0GuV1ybw0i+8aMY+WUBb+oyPfejgwcYj41eMT+ecjwYG8ggncC3ZQofQ9a4b0Omb7tJWZSrl1kEkBxgg9WF8Ef6IPmqjNsOGuPFTDL6hk6IIkyLFKX7jC5Z0ualc9W9gK77SBhjR1NJicj3JZuXNkMVXM0sKHqr74aMFUmn+9bzl2Tl6Zehu5j2ZFXOcPGGGs1lgfLpZumrgamAbH6VxR56lT/RdmXlZwQzaNw5N3IbH7iUm0qnyZTqrPfoC3uGWzMARnKA3nQgno7sH3jzetrVJ89FTulEeTmG6t4XEjR6u7h9ZZr807Rge0efBjViq9fcZupVfkFP/OXJtEn1+D3/xiVW49t/G3h1gzLcBV5vqHj68PzxrAsTwoVgJ3frm6Mpoq2gf2YStkiK5YHk3nulbZYNvs6XEdeJdCXID3iotrtSTOsElYYrXa7tSz7bIwNNbJceW2OVZNtcEm36mBJx7yUcTNLnE/8cLZoEVn8rkWx+1r176T3toPXwTnJOfAwcOdE+ZKmWdjHB5WFOmPFPe7kE25vStAYBQwHNP8DEj9Ayk52zS25HujUATTnULKgmLcoTSUohVyDiIsth9u0BaMQXXpneC9t279i4HDx9p5wkyAz4MOBnxNZAnSBS7jT+fffbEcigK55DR9BDALBFKiPJVv1kSlpIwdhh+VaAlSuD1emWjOUUk5z59NKNHsGRjWAbAtE2Z9eIr9+FGEGNUnSFWlyQKxWOpjVGtBvm5biq80W5Lfo5209X7s5Y6iOVYwpFzwbdd+ClLRvnJ8qW0x1kaBud7jCAKVjgerlL0jBNm12f3OtsodFgFaWVEXxUMNCOMFUT4GCGqoIc36gCU+JSV/k57ghr91x/lJAEkLyhTsOeB1oF2lDJY7RHhoJhWBe1IE6ljnMoyq2vpwppAcB0OioccoxzSQupvV/MfhTBlN0mM8C+B5jjh8TWJQ1G7Xpzlec8wThUeCi/3KlBpYHD0Jc70yeE517TNEErAuB8UNgBA88Loo29pC64KRxWn4uHnPFZYcs291YlZ2zVLx1KlJo1SL9xrCWxoJckE18VNaOMZG/du2y4DTmGGX1IHnp0lCxslmj88gtzF25ZZg62HRmht3Mfhs/bdlGRv5rAvBYMhAdZRopR1GOUapZ5PLsLJ6JFcCpyULl7tAd2eUVZP8k2GyYXpnp7t8+XJSTpZsmevFX33VqKntjxaDh+ynjlOR5xbusS+TLLRHIe+mSH1Mnz0j8OzZL8BkooDRZV5DBvjTZfYsAvdGER6T3mJJHJZmJ42pZdhnUS0AINuwMvtSvnhUfTP/sAdmQ6/cV4c+HEd0evoU8qqByz0KBzos70j8AMH1BscmiiKbNpQ8u7dz5c9e/WNDBjR2JY+CgzCA+EP69rJv2CU0T52/FiT2Hip0Xa7Da+D2znGudBvs9e86pf+xUc4Vp9Kq5TnDKOTIFH9eGhqyKHv/vKjn1yCc33DG9qo0zqIavyrv+WHypLLnvryAwaVga06MnqFDofLWZoXWoUfJ+m9M3VKRERfVm6G38BeXIdP+qaQlJdM6UyZFAFfbR2chaac5bRc3ufEocVskIpODyuH9iLjgOkTOpl5wc40cSmoR+OUH1zgidHHZuZ4WwV72NlY+jdAbro8/Z1rntcHlagtn1xTd4uOcLXueWZz3ipH7/ijb70RpIFHkzFmOMC3vpCP4V2kUHflGOVDK3xnVNcUXgETni8v5IFpZuDpq2vTFsdm9GRK6Jt6QyNLVfRBmdr9fCSIaxNSBra4c5N05l8Mvm1UW9uZfqvHh15rMi06R8K7Ngh7CqDbTmDIb7IHH2irProAfHgnVTeQkSRj22a0K7YuOGnwnoO+Hnsw/ak+QoPibvpnBsGDOPzHjvAP9rQXjxIgko3xjeJohi/gDR8JHPBx/YdUImDxjT/xngDUswIts3w7yzOdAYIglZP5RewEXQWu8npxEHqFVvommauNsT/zFiIms7KUHrS90jjfwZHNDPXNs1hK5+CAz0D3mg1hwKxTuDe4o79gg3MJH2PTJSd3pL+WdpKbqRcNtAeXDt9ms/nWl9rBgNYgNXWbJl7J3fBZ7VzO6nemX2B2uNble7kPD+DAT2yhKe/4YvVdfMhcgOmzAj5wVV5ysGemqtvrAuwjd/b7sS8B/2RmR+Eldhpo7AyYR2ZCy5SDM3Dal83MSLZKku7C+XPd7+tiN1K3JCE2JeDQF3rCdtePyZ8+aYOeax8RrxAEj22P7OXXitvc75LT8P4Pf/d3l9/5ne8v+xKAeDNUdVlwCwY1TC2+gjd8dPd2A0FwNOCgr+/d6Qw7SzjN1tgRHvCNLt6sYx8Yy+rsaWaWqmAXf9cPDe4kOw204UEzUQJCaYN3zPooTuO/343OtofS+JL6yA/gg42OtScUYPn7Zhw18Rg883eaBEz/BZZ4k18Dh2yg/pCb6v88T0bDReUB8KETORxE8AFGZ7H59GNxFlo0+ZdyWGTV0/DuwJnA0ze6CV2mvuFTsw/gxR5CTR7lPt8qglDebps5P3360+X6tSuxJbeCi5spG5sa/r569fJyLR+DMGfOnOr+fsqjya3QQhyiuZENCcaH4eFJAJNNel0wCha8xB+wTN7sEdfofn1lB/ngAl5dUefwl4NGtvWDl1vMi0f0vG9H3Lcv9dofMfUFQXwoNHnxpRc91rePkVU46KyV4Fw7/HA2ng9WvRt/wgwqswEbmAffX6ReiV6+7uoTk+U1QTN62SCrA8TRaSHIGhdU16asRI8YrzFs+o+PUrJ8NPvsmPErobcJlHPfPfugOdZYRP/wLzxXM/kdRUX+lSnfhW50/evfe7118tlMeIAMMy7gip5gd+m+aXOSAp5zrLRDFwcZADN/u0f6jnb4UYdHd4RWG940+8Kt6sDgR9n2O2XxoD6o7378IHqbTOgf3fwlzcc+5L/+8lv/JumT2vOZuBIrh5fprMoIuOb6WsZP+GYDyiPBGZj0S+3Fbe7phgGILtF9/KAz4a2YcZ0MK4Nv62PnoD9XW6ZPKsMnjYNCd2/6syJAkeHtlE9pfGtgNOhI+VkRwxeBNDqyM5NyjlYdmEhBSzb3xe8BH79xEkL4DA/jF/o3tjvtw3sgakzCFqps9ufd4Nhv5+ie354b+U0/4+g3KeOCjioEuUUcQgbJnFcMPUKtzDhoHeWGyDIE4ZAsmY2pdu+yxjeOU1oh9BAHkDWrTNCuJ7hbX10rML3/4G7Xpx44uLf7Bsi2ms5q9oj1uQQ68Ke9yVzWKKajnJb5DV4jjwlW9uxs0FRj8YiRLldU4ZcRlK8APLUcPHSkQmCEI+jK83ZPftDpqp39E2Gb9YhfLC+//LXuZE3BSO4QWrMsOishdUo0EYhmYtOvWTKzczl44EgTLhx403slnEYRpXycl2effz74D17bN8xAOJCI80GgBp9lHs5T4GRw9MMDpWFw4SDgGKLT8qLwy8z5oCGhp5C7QV1oCe/uofcq5FVA6g9+K8D5Y+TRz/MYHD0IAUPod5ktz+iT6xJQnqMwa1TzGecPf26Eu89pT2v+3MQd4+ApQ4hM2eMg1dFhsPKBt+HHEQpw9ygdBgfjDHKqHs8MhxTC413Hn77X2MY4gstsFfhmfNOB9oMjAf9gxzejbPC8qYRfKp8GCkriscBS0cp1gYEeex5cSAWPlMOGbG3Dt3LMnh/QVPzkBEzWKFIiFDQ6c2jgpcF3+q/vfhvlMV0Zj3gdqL6Sj71meKVd1wQAAqAJbAdvIAY6Z83sGA6Znkhiuk6m6QBOwgSdh5Yzpz5tGXuycH6071Bn0YaawbvntUEnDF9OYsXMkKijlNfloT44YML3tuiWZ5872YSq5K69FChDMzOMnnqzCPqqM/+V18GIHpKi3vRVXgxOxwg8Xae4fJPfw5t4Y+hIF5BbAdvscfS48vrMM8/1uuSVNmzkyABrV+Bjtg554TSXRgkSbVq+Gj8w2XwYPmbJQ67nnCPDMVOvAIGOZMzdNwtGollSyuiVowFWHCLTahmJq1cvxqCbybcJnuA63/ROaZt+MfJG/yVu0dImvzZG1v/1gAcHGgQN+Q4F0neY83327LnwFb27kdAKV/4Ft/rH4DfgTeNwHzCeHF+2g4+Vn+AMb8+d4fpgpr88qh0yyz7Cq6CaPKApowdf9Be64f0a3VyrEUy/d+zc3SRSXxmdvkvQkAF83wC9wKevAcCIB302mwPjIcFbHNSUBS+Djw/pSkmcygl65UMmvdnEiKQ20JAsgM2IrMAObtHLc6M3Aj8kl1a5ij/zjac5o5Msxh1fOTY49P96vfy7Xsh3r6dPpaEb88iT8tNnz9DjmMX+UtfTly3Lvv37al848tX76X9H6XItt9MXEuSa1/7HLc89s1Alrdi/6jzyE9w3iaK/2slH+9jFDAO04qDs238wtIzNjr6oc51zHwMSdN19Tg0Y8q0M58qHdlAh3UnuK+Nxiuht+tx+d5KI6kJvvO9DN0EIJ4texN/agYexd+RXEvfz2GobrBtJHn+CPa1Tm/uFMW2rCy3ZiXk2OiD1dDlb6M4v8npfmt9MGb7Sdn5S7kmowBM+1ie0t79J7UM6h/fB6Doc4AV6RLBSex35QSP8522Rg6/BFb71xiL1qIOt4FvRnd2nLDgz6xSPWTZHDzqvnYlM3qfjA6c3jtARkm8zMDN1Pwj9O3sg9anXvSAw/eLAVuE3cBI0wBk/Bm70yYEW8IaO8Iln3PM2FXCNjaV3EGhYONQJDs2EGp6FF7xJhsDF1+P71ffIR5uT2AkOUo6PYvkSCGqLg6/Rc87BNrbDXhbOtUPv4WHJ+67GxXb83dzjIz777LNd/u0VyO7xwdhwsBamyIUELhrAsbYF2BIP9YODS/vEXPHmopRxVA+w/elX9UTqhS/g5WbLHD5ypIMRfNPitP1qz+qXrbwMj+TmYORaHfTW9777vW4XICjgOxmFHt0cHASeoLFL7H79xq+6h5Elmg8C+wPBj+A7fGdQ5ub1qx0wvX3LBsSxS+HF69evRMbiI6dvEhngsKcifQse8gfXhw4fqVzyocHvnkD96XzvSaBj5hD/pcn9wNzECjqWL2YZE1/1i8AC15LgaMSPpsPxlH7jDf4Fv1cChp6qvwE/6TH/PD9GH218dPQr/0UOAtjY5ZTxMg6+Dpr42JMN/08CvZxSuukf2jvCYkjTQx3V+anfLJGvv/pqk5pwjq5mU/KL2Ag49Brt0/GrTn360fLrN99Ybly7HN65EbuyZzl16uPll7/4eWQt2lggmjqaOAvHamN8SoH+DJzzVRzwbKBTfw0w8z/5HuzV7HnDpzNzaHf40vYLcB09ngN/SSJgTTzJh0Zjfgo/g17oHnZoE3ygCbun38rAzt69+0ND/qMkQ3RH5MBz5e8gqzYnugQ8/aR/Zv+gGwjwA3Zf/WR10neV3QBG9659HZmh9/lZfAk44jvtqN6NRut1uhufeIW05yXDyQNeMMjU+7nO5zR4wU9RJ1w6PBPQ+oxreEM/2i9+XPjIy2b+zf/rf16uR87R6Wsvvbjcg7PGHWmr/Q/t0t/Ri5ukLIDhOjRpF4MbSW76u3yYS2gBBjzgt1kcHTDJ8+wMfmj8RBfGbrFnbDP6sQv4twkxFeWAs9rcfE9/xo+mi6svU8Y1gIGDDjHghaaz6br2+dDzHD09H/eKqpSz9834oSrkQ0tUs216TwYQx325A7/tS+WFPWJ5e1fNIIXkmYRLkZMyG12SfqOxiRSSts7tbVr9ETxMHBo6Br/60oSulRLBDbqNTQlNQpcgInQfH66J0djGrTEGe3fbHzD+3YZP14kN6NSEDnjyta6koL/om7FPEjeTrCZPsBKwQ95it/xdHZWfWyM0P2LYMStC9iLipgCj56PTCF1hD0AYiSPtt/IYB/Ge9laHGKRdEVR1oBdCA5whxDAaqmMexdtkQNopw5UogvA7UYQJ9Dgg6QDElSl7PiMwZgrYwNPUM/3zPKWiXXBSdLuCQMK6Li0AH6L6Vh7CfI9TaCrdne4Jo80ybMDhcJv2Z5mLoEhmDYGbhQt8kgT2BFkzZqZVEhz12rcDMW5cnzq80x8DcaQkcUyhhKvOOAkSOZcM9ZWrCawLrwRSiKv/cVy8098a4S+VQxRM+qANXO8SJcpAl8ihW0d/y2wbBsi5IJFRFnwLOtTVN3MEb1NvhDyGx1rVMSjBcJ7zXUOef9osE4Xxp+EIMDDaziRuCL4lBVXY6Ued9ih7OFTfOKLa1KL/KEyMPb/g0HOUBQccDfW9iYbwTw1hqO/+ig9IIxyUlfrBk389GOBx/GaauP4wUugp6ece4zVOrhHZcTTxaL8D89rOQFm0B460lzO33IfjCboi+LnGMXM0cM0fxdXEQNqvcih8YyzmM45McZn+qdN1BqOjZakTLuAXn8OliwLKBoTBcRVkvtOVvvYav2lLoL4uWars6kHhtv/A3eX9995fzscxuHPXqPG+BotoQiYt2TArrBuk5prvq1cuF54JtCm74CngjAEe/myCJ/Ubse105pTpSNx0u7A4mVkTpJtzPW/5knAQLFheQg9xEGzmyiHQlmSJERVtTz0SVpO4kpyiLfEHPrbXB7xL9lYvoHPuD48Mnk2FTS+aLEY/b0TzWkJlBSKccVPL6bY6glHYDJT10kb8zM6xAW+nCoc+cMzIHEyQpk9mEOIJ+8DQG/ShOk6fOVOHUpCrLm+NW5MCa1n05bjSkbpqnbrAehw7Tokgjv62YfS+8oqZNUePHqmesQcOB4PTwYFYE7QlBMTnQ6IgNugMTcN/AdpbYS5fvhw+b4EecJb/Sg90cF4HBfUCd++v5YrR/hiZda1lNuXCG5U1FeWDd/YdsM9UdFR0kATZjHLh4dFDkCkAFIRan97NxYM/stwkTHQAY9xEespNO3SUPuV59ihw4akv9SBQA2PkFC/iaTCWL2LXjoUXjGbAgYDDqO/Vq1fCU2aF7oouOdCNwWdETHPBBvmeX60/2MrzElCpN7CQhWnjcfsqiQSWabuVeHTgn5M531yfafk5WVtJe9rt/bnSz5eGf6PH2fRcESiQzxn1ic0jR+Eje+EcOWypy6Pu58Gudqp94D5+8lj3Fbt46WKafdSZSbMPwcg9GaMT/a7DHJkCHbjJlNkdTVTlHD0EzWY/zrr38Rdovjrr+puLaF2fJPSnHx30Ib7xNi9BPRn1nMZWfLmvzeIkbbq++iJ+V1drM8+SYz4EGWAransiT2Cc9ibBMzob7wvcZrNR+5/gIzi07OBwHEnLFs2CEogrjyfVWX2dQzvbYp+7/C+8W70dnn8Qu4d+YAY/2OgSh2XalhNKjKvLc/2OXyS5wU+YN8xxns34EhTNEhw2zwg4OPRjZmdKSMxMQJutCo7pCtPG6RMPBmOtx2G/EPq2uj1/WF1Q3SAlRSbpZd+6nfnO7/AxO6Wg32BFo6K0fcSPY8PA7z6YtEZWtOJbv9EXbsoPgR9k9YVSN/Lmcj94ER4NFqlXoo3uEsCj5cPoejzTmc7VD3Md705QEjzv3Vcfghzyd8fv2MywTB8NKHrGNbBKHDmUc5gNOcmhzaBbaIuWZA0fcc5r2+EtR3GT6228h7L0/0YPpDT4G3ink+X13PDht+Vfaa5sbWvwCDbtvfDC88vzzz2fAJx9f6+zdE6ePF7aQZgZWXD5IDb2r/7yx91g9msvvlg9YEaMTWVv3LiWgPLzWbYUGyZBd/niheXylYvRt7eAVx+aDkTh4VsJleiywMJPNlv1wH6zWWffE/t14JvauuLtURNd/CSDr96m6Bm0RlcHHUAm00TxxS7Yf8kBr/xysEj24Gs+Nn0HrVueGvqOH4mnt1YePMA37ey+yOxKgfJt9JiEsnMzVumIzmYLqaoX4D881mfSSOnRp12fb3qMzHilPJhOHD+2nD93LmUfdp+57tGU/tP7169fDW7vLm/++o00QEa9bv9qN80142KW00hKprn8t8Yz+kBHOiQUGqwHrrlXMPtbfLIruh3txRtmFVGF/CG8xb+D40lE6OPwJF3UV4unIj598ZlK4IzcSNKjqcT2qgvQyCC3fl2TmMi1bsAc3IMFztn+0iztSJxZquJByWFtssN8XEnfdcCZZnDoExj0kL9eXZB6HcVL2sM31SL6kaPlc06mgYgXuu9nZEA/JCzYFbCYCaiMeEm/68+nPryqrOTrJEASy0RP0Le6LuaiQy0ts0fUp598DIL6nZ+dO9NYdnQK221WyMRZjQ/yrW3LmkAuDmtCAb+mfbiltzvwGnrjefxDP3stveXVlmHpQ7d9CKx0Jh5k27p9Q/BHLzeZmX5I1tCV5BQOyYUy/NKJUyapOXgfXuD/WIK/8ntpFbz2d/hnZCJ3/Ms9g1/s2yT5Ey9BZO99mdB0CT/AhSTM/v17mgSxB5Tmh4Y+EvEjw/x2l2sTgpfOUsl1dK29yHn31QrO10Qe+23gFat0G47gBwy+2e+JQ8QC4+/w18iqZPSRQ/s7aYT8jZ8IhuHFNJWTLcu9wIFm2sZ/+Bs9nCsP/sba+SsS8oF3NtfAS2PPXTt3/2iWWuRoxyFmgg4M6QAwYgmsOI/dDyKMUEMTwBl5yOSkW488Wc5heg1qmEPFOM3rhpXH0Az6CE3XMwYpzz//zPIHf/D7uWefALMizKQBA8jSldSDIdXLaEIAWH3AjYH27J3d2g112Oi3mV3TMAVzqWUIyrjf74gKBwOMBMMINSUlIFvhZzwZd444mLzOT58x+YobRK/hjDDIkkGpPRe8orLw5ncTExE4+1ZwPjhKM3Nh63Ll+o0GGWNwR4F8+zvf7jPWBwsyMF9u9B7Crv0ogTc09P/0J/+HCZocQ/scBAS+BVBwTug8T8lQxGVQgr7BZ8sHNhzs3ME4eEX5jDynHjDlHzxhPoc64K40foqCw1ecttmAEZ5HEFN+A5vDzxG+Vtmj1W9+gKECv/me9pxHfILgKue07fJazn2CNjSSkMFnoXtoJWHEMBOccXZGMcLD2iY6G2WlwPq7fQkON+VmtkZwGOWmfn0HA0U4ycQx9JxVwg9OcK3BQmEsDkLXOSkuJ3k3fVDnZNZHsWjHZ/popECSb2+NAd7ghMLNSZvKpR2Ozbr3wpPgJu0MdmJ4QmuG6fxnnwUnM6JgUy2j6Eb5UlsMNr6/2OvWxStnCZHRHW36wAM8M6RtI3LuI6FpRJG8ts8pq2HtdHQEP+dZsumWUTnT/5tUTNsdrcm3rLX76OzQXwGkNusIpw/6LflTfkydDiMFjgMJlugFOERvZeFR0oqR9Qxel1wR3HuefnDdOmQJE3RngPAQXjF6zNlJVaUDI4tfPGM50YEDEirp+yPOf+rPM/RCE2wbnN27q71bXZLEUEiy3Iu+eubZZ7ofgTW1Ro9KiwbwO/p2Dg62YIo+ZSToJ/S1R45gbH3DBPzaT8IIOGcYveFg1dPDBYRmZC3cmfvj4H0eXHx66nTaHeekMpsDHlb+LQ9vJHbuz7nvgNvvrx5Kz7TwmcbdfX5iT+ihvXHsn3/hpY7m0Yv68exzz3ZJkE3dDx06Uju0N7xJRxvJPJCPe3vyjNlKHM/d6ac6bO62I/TZkrq7037a5XAVtrRv3wh8SUdU9+Q+Xq4clIdnBJhjqBx+wYReSW5UER1t5gsm3fzq6BkjndpSfHRp9TL8PMHJ4LP4yH+muWuLvHL0WrZlWqJ/a5J4HqeLcrJps8f65bc2e3vuk0n9ADPa49+7sTnHjx3NvZHxMFLweiC8Y4Pa2ynnDWe7lqOH93cpjlkA5MCbE71BTJBPp+MPDiOdyBksfAkuwVjnNe3RP/ixuis4ZAPJzXyKndQz/StW5kLltLaMPclz/a1M/mMX11FH+PGQsqtO0qb6+QmeS4XjsAd1fsItuPkZjo5+pa7qiF4ZHPqktmVbZAzNqtPSLxXhWwNaHPZnThyv42aqs1fC6q9BnrF5009wsQ9dQhk9Amd8hMKPZvlb4QcbWODQfnUSRkbs6St9p6/UKXmMxhLHNjeFCf9JMEyij6+QC4GBLoN7zxrpbAI8/bKZdarQ4+5n0ypCDvp3+w5BCL/wS7+NXhk9kHIp2JlKoQWbCSY4b2063r7p9+he/eYr8Znqg6UI+NxT3muwwaq8E3bCoAkaakvyvbMBW9c4wXimznfOzGam1znrM5gxs4rMGOVjoQm6FbQNeOhJJkrbtNekZW7pIFo40GnsDPsbP4g9FWDm6KzB9F2wqv+1hdEjcCS53uA7/oY2yuf5jD6KjSkgcDX45PdNEnJ4Rr0GI/CM67Ud6bs+kOnqp9DVc3SmoOnVV16tPXnrrd8sv/j5z2O3ry2/93s/bOD2WWy9pTFmwl2MLvv1r361vPPWW8vli+eXA/v2LIcOHFg+v3m9+5qcOvXJZlPf64FnBgW8UlsSQcICv6IS+wPfRodnplBom/7SD1evxWfYPv4JPEkuXrt2NXy3PYHrJ91Djex9yfsSswaLJI3gZAJW8qT//C62Dh/QmWjCn8WTkmRsJHkKKovj+oeBTfyCXthKnQ76GfbRq/oCH0vYBAa+wKrXKjM50K8+dGpf6/FXnRWbolo6JMVaTisHYsPDUn2jkkCPf23vPMuP7t2NX5F7n39+s8GoWche6S1ha6bM7Tv2sJSYDXb4QIV7dBSQmAH8v+4D00QWedDvlDF7F04NIPB14XB0Qnzb8A+fnq9qhqd6BND0ExqOryUJ3ch4w4cTq9FD/A+DA/aTkhhSjuyQ076EIPjQDt7n/1e20w6+Bbie6OuO7WyuQX+yljJwmDrMqPAs2yzmQAvwq2e1Ffro0HeyUknKuWfApCyfSr+aEE0BvIYOebj0kjQx0xVMqy+AovRcK1RnPsMj4c885DkXxcP42G/m2Qbt8OBRA2mWnloaJuloEE05cBRXqc9He+JB216gHV6e/uBPscLIO5zUlgV2/TBDZlf01YHo/dab9tQDJ/rdmDO4xkueVS+6ui45DZfQR39oLxahbTnvUqT8KdP20x5UqE88sepA8OMFeFltp5Ke0Uc6UuIotzfX80w+eExZ9HVO5tHffmzzJr88B4kdIBi/QR/4XeyZZuh0/E7nSL6wJ3RQB0GULa7I48oXaDTwSKShN3uAH0ZuHlYOzGhKkUXoYcbrwQPx2XfGPoKfhQk8xXEqrw8RWNgeM/acP45t0u698P7EO6Oz+UHFbT7wRaf55muzO/C9deeuXT+CqiLYXwBRyNEOBMD1QAy/yxAp0oA/fxwOiJfMGMRScjOSAJE2v1FGQqbZ3hBApyGlGckwlt3ljYzboPLQ4cPLq6++ViVz+fK1KMa76QymR3RMMoESR8hshyNHDpcRBdxgVl8Fi+IKrNoWmH1+81ZHXXBXg7AQBINO5i/BXZSJzBrnY9bMj8PUDQCDYQSvQsv1ea3yOFcQzHnoNGoKPUzDQBEmowQ1NoFboKAddTswARKbBYNpzCIxOqAfGAW+jQQ3m5xyyjg4ncOguZpLhM99/+C9v9O3KTdKDD5c8xAaIvEIW9gs1/R5EikjZL0+zRXGaS915EFKoYYp52kyR+5XWYYBW58r7qSRwpdmN+UKX9orKG5urvs3vwitZ75yb3O0vdwEYx24FEEzbcHNlCRww/jrt7ood89Pxj0GPvwkmNbXJutSDr47ippDf9FnMq7Tr65jTV3qo0Q5XwMPuBii6RFlQFgbuOf+pvPtCj7S/6FlOLR1kbtx0Hp/80dB5OI8m6NTEvOs/uJfctapmRFoLU9dApBJFDKgRlO93cl1CgC+0Ar8LjIu9j6yEeX169fqjHvLzD6JgARgjEq6V56ljJpBTj9cN8Kuz0ZIBg8c2uCZXkj9pvm5prw+K+NPP/VXHwQFXTKRzzoFUxBg+qZZMj7alaCxBxOnFJ0lHIrbHLPnRCifPl++dDUybQO3cUQkluFCvznInBu6wOy2BospgyU4l3DLWMLZ6tBrg4PXqbubkRwOoZaPHT1WfJAHfKIPuHDki2O5pbP+HifgZQw9Cw4HWUcPuurK1SvL2TOnq1M7MpT+q/fll19O3RNgDt9y4KMXUsabDczUkMzQJ3tmPfPMM+VZ+kZCTQBnSjgHyga/nPUJOIIXOrr8gg+GF3xGilBJmW3LpUtgO5tLQ7vedR64oR/f+1aXAz+sB90E5idHy5B9eJr2OIUdedd26vHabMkURlZiTNKFndGIsmDHN2TV79Wx4Wjbr8ObrcxcsSzE0kROuCQYfoFzfNsNKYPsOjS5PyOGM2sG/PCN95ssTJmDcZQEORIYNf4JJm3se/jQkdqqnXF6p5+wN3qJHmJo4SfA53vkexz7DR7gvThM6dzn0KAPPneN89uixfqcDg389mzOAmML90iJ9dz3eupPWbdTHo/hPYDuCP5eefnFJf5PAgTyb8QmTnN+2ytiF0c5XdgeZ0l1t8JPgtXjx493iragxbp4/MqW0jnT5rRbbqDfXCk8OatOSH/zi84id9AC7+6PHtVbNMo1pylH7gTifdYzdCVkr/zrKb5J23Hue6XHpl7F+3F/7JrZrOSzfot7eR5MLdMnUwcA3Wzlo3/Zw8pR6hAwSyZzwI24WcptWZDigtImjzZ1unjrc3ty2bR+Xo/uAxa4WXFRhy+tkWl6Hj/xNyRn8Ap/BMeZrcT/8QynnzzU5qe+WaYcmqRTcM2nCRjtw5NkYeoik+sAmX7aO0t9+F/QAc7OzMy9lOqnyYE8D1eUl9l18Ajm2sB8K6m/+A7d9FGgTl/VGY7u9Di8wM/4JCmr/s0z7CDarP4km+V3/SfoFEjnxJJCyQ31K2v2VW1gYGoZ7QQmtJu68YQrE9S6i6Y+1eV5gJ5Jg3rR8hMg9ZHahQaNZjVsYKxdCh/o25rEkoQQlPEHwEevsj1wpH3P8ht1xt/KJ/xp+gM980Cv6zvYHcpKaoNnEgV8H7prT/UX2sOd2Z32ZhAsvvPuO8vf/M1fL//p//iPywfvv7t88vFHy3/+s/+0/PpXv2zSpjNibt9M2ejh3TsioOzyo+51YomNWbO2BEDzm/HnLTuEOtsMoA0cl5dzkkfL9+RWPwW9YJdoodvITPucsn21c/CoH509ULyGx+tDhReDA2iHb/xc/s593z4GG/BALEGfN+CWqopvbaMbRPH10REMxXF8B7gfLhj9o23tfB6Z4vPxI8tfbHPq9Rw8D886xxPq3gRZuZdOFd7GTPlp1pENwO3Jczx+g4TYmdOfdk+e69eudZ8ugedvfvWr6o6DB/fXJzM7p/FOcFOqk88cK9/wfSprgQXsTU4F/+RQnIImEkwtHx2g2CRkJIRnZkDxFZ4kN+QUfumJ9C54HB53Db3wU4NZR+CVDHgYf0rCAR+uy5nuhJ4GkjrTNTIAF/BEHtUtSUDfHD12OHplbIxBM3s58X/YXn2qHk3/xWCSKvScJTlpPHWyrTk0nLqUB+eqaxza0P7giz8v8KZPxx9kaw8dODgxWZ4Xe82KEfWnXoDnoIvVBVeuwT2/AS74Wgbg7txJfBv8S6woezi+n9nk+so2GMxYK6QL6hOnHJkwmKQ98aL+lB/zzOqD9shF/UAXsNI7fGyDADvSHxa1fJDilbnwtcQKveQAM1+VDaErzdQMCG2rMsa2Bhayovd0i1hh4hj00Gzu5HyVPb+7JMjfhnfWg6/LPubJ3B2Z0V99hUc2R13rM3qpP/IAkn30TqBuP+kT+t7WH/jUK75rS3JtnQUT1BSXtWv50P94heyqu35v/JmDh8wkT2xzb/YQcq/2YCQsvo++jj30BsXDBy1ZCh/lN56v/woZObRJb8DjzPbV06EfLxf+itP0Cx3A5kDTwhSc1K7m1wxa51oc1R9R9EX2ppCHG6CCIdd9CJQgNmAU2UatEI2jQMjNkJlMT+pop3ISoCAE8TSq41UAzVpuyzOmT21LMHFyefXVV/suf6+mNRvluedeiLN3bzlz9nwIAvDdi+mR62jloUMHF6+ZBiuBMtJFabiv6TTVwNJIeo15kKNNToubHH5wISZYTa006m0UibBQHso3K1mGMBV36qHAKCvBXTOMwYVpuBwnayjLwI/mvfiIvq5zFyRoc5y0zYhLGNpfGZNgBLaZbmUaZ5zFKLDB5NBimA9NBp8r3QQYDuyg7z3PtTpcFHnKhbRlO7ylbUabY/jVkR0OA4YpzgKzWjsKCs5NXRJH8J5H3Iyzb/pk+pK+wUedpnyHfzudWn3uzSwVAojffIEv3z1SD4ajDIOH3tjc1MdJxM0It9/KE1kGE71Kx/yOOu/zFBLDizc5pPgCjj1bocn3bLJ8q/yqbdMtn8DmTN8CEh6gCKZdinFtD87gAdZTPojlGLleByz4I3qWlI2TL8nie8rWKcuPOgw5SsnURZGsdBsYUNgH9dZzfbKsZtY3b0BucmF24DcjDc2VXWr4b9jT6NZMQ5Ys6Ztnoph8TDHldHEWrLO8cvnycubMp31NpREcm/KZKmxts+UspqJevmzD0HV672zyjX6PGJz01QiI9sFDlvBEfc/A68BvAof7X0jUCobTwy2cVo4NvqLUwGPT25l+W0MWfDD8MNZEWZ9l2J/uen19o5sYShsAF7OpuzMl8nfr5q065hQqeeSEkfc6kuXvnZ2FAaeMtgBi9tSYGTU3b9xM3aap7ujG34ybvWbQZLL/aS99o2voN2+Hwof4gcMG1tEnRtIfLB99+EH3yLHenLHoTJB8rly5Vp6tXi1PR5fkOf21maM+CQLIFpzMm6OemkRBnZhtXb5kRoPd4sGHTuqk5zhla2A1PDacNYHvJC4vXbyyfHrqVMv1Jlzmuzql2MS1I0/rp3VBLiehH9eHn/PffLsTHoG7JlnVmasSKBLXcCQRRr4cM71ctUP/J0FfLqpNK3XAA4umg+kprwx6pH56CQ6NTpJYz7JFeJVhRHe6F6/hL8bUqMnx4NWIs1FOo/XqPXzwUHHfACvl0AS/jl4OzMGXJaznzl1YLoc3yJ0gmnywsQCqPs0ffON9FYPJkpAmjHOxybxc4zK0v3k+//fcUVwDyGf97bM50KbfueYy3kR//AQf9juxVCnucmRacLB9OXnsSNo3+05wI9CjK6K308eDhw51hHfHjt11/q9Er0xCcgJG+qC4bZuc65lh5cApXT5JtkNzMJV+qRekLZO6nvzOP3wAN2jI9qql+nLDQ0Ulqm8cODCk6g1K8Fyupj79rkPrQuudpBm576CJ2nKPTnLfeX873zxPL9MXdS7TN3pEf08cP94ycCSouH7D22iudUahsqajc5IHC7GJoSn5Y0fxd5MruWnUL95b/Jnd0d9GO1M47cweLMMvfA004EPUvqVe9fN9UqQws810S2cLlLE8btZNgpLoS9w0MwfGFkuEo4XkAVug/wCia+DZ8gttNNjM08ULJPuX5wTOaNIkCBxt4C7O87xr2hdQsf/0LR/SGzEmARJY4Df1ji4HwPg3Y5vHqVVfg3Owps6OgqesmXD9Hf7o8mP0GhCCywSNAYitxH84c/yn+c7P1i+JP7rgUXD/+bxKOHpXeYfyc3hGIt9y4gn+q8eDSxv6CtAEjwKAtDDtVOfcLB3hsUF+auomoLmGpuwAWuILdNRHCWX2zUDEzp326rlfnT4yEbzoe2CkUwSYbA3U4QtvHmSnJewtVbB04rdvv7189NFHy3vvvbtcvXppuXzp4vLRBx/E1l8KLqNnQguba5oxJ3nAz/W6awkTfExPWr5yPb7A+QsXuuwbTe+EDtduXE9b9iayjIjPN0mnNSEzgw3bOlCAVy2t/fa3vlWcGQxiU9tGZdmylgQo6SN6e57vIJB0kDuBHX/bDBt2v3537hnkgbtJaJH9CUQtAR4e3ySJUtYMKrQwu6tHSDu84ndihM/nBSD4ZugUugc/61H9jS9SL87CtxIKdAI9ZmBqa/yZ7enXgdgyH37E9atXwm/xGfLtLUqCUK/ARo833vhF+eJGcCxxSz4AVr8HLwUXOtqEZvoiwUEnNfkfOLpcov2J/OlPTvmf4GSbPD/PPFj2R4/TV7skkoMT8q9yvFU9Fz6zdNU2EXxDMYblrPpgadVTj+8vzz1zPDHWLOX1nLd7VW4CtwRWl8wEL/QFPqfrLJPCl5ZUB7N5fmeC39CiL5cQuAbe9LexUsriaf4Lf3Jmo4lX6Hm2BsjqHhtcOuV34zLXU0B98MjfB6P+qstGyd4cpY+Wp1lV0STYIzQePM+R83wE6/QQ/rQUvThLvWYaPng4th2f4+Lb8ZnhT3JTnEuGDAqJda204E/Rr3xLS2HpfDOZ6RLL3++n3voU/tIu+4d22l37hOfU/eyJ48Ub3x1+yEZj1ZRfE7twOUk48bmkRWgR/hEX4RO8gadWPQlP9KMPPHYLhDwDKeoAC9bnwawypT+uKZ9i7aPDT3aE/mCfxe6dVaf9fPTPM3iUvrfciW89dNvEi2nvbt/GO/zeDe1zbWIl9NHOxlbwvwprbCeeLvxbwm/7lmPHD4TeT3evSitoyBraVqd6Nh/beZg5hY57diZGji/0KDzPV8KXbIIurTBrpytlNrhziHPoh9qa/C5v5iKeGVnMxfynTCjSfivre+vevft+RIjHSZoqKcIa9CiTmS6ZTuUaY99ZAymbZ5fPb9/szJf8bHmBSooCIcBPBqrMBIL8WwMSwDA4NTBRipx/I4/nPjuf4OR2pzpeuHB5OXv2fJwPyQsKWuY8dRXWIEedYVxIFERS4g0yUt+azQST0WGJAQejAEUQfj1tKAMnBJlBs5bV0b5E4QtyZL4ZRjhJ63lko7TyDITqR+tNXZQQZ4ehUhemk8nWT6/osj8MxrUkYE1Q6AYFUmUZhcroIRzmapIkz6Ifg1wkAjpI9seJIJgUDpqoLI8VPmXXOtCP0aYkxklGH87QbGo4o0SjsOHTN+WgNQrd7uLlndQ7IwWaGlhWB0TgqUxnFeUE3HfueSNJGA3fbAS2DDJMAsJUie9UPY4GwzyOmOtz3zX31g8GV+/0GcMTAN/BA4ykfff9VVFsFBxDVEHSdn47X/eAyGPhQ04ZgYEH9YCTsEwCAT5XRz8MAfoad7zgkht4HK3UrR85caf3nOJdOCvP5BpnjiMwBiVw5rztp2+FRc39PSNHVZyUUj5gWfszfHWr9PScviAI5Sw4sKcKmkqm3I7T5dqlyxdjIBI05nMzToDlCl4BbDaBrL5yt+JsKdtptPnNGEN7p/9FrmzcpodoJMiWOPNWJlMPrQ02kgDu3s83/JCZGut2zc70Eiq5b9Zc6tI3xsqUSPpGAGL9/+5de5b9Bw721YJwxhBwADll6WqX7Wijm82VZyN/Tz81yZji9n7xQL7sSUXOzbRDP6MZZkOQRe0wvoEu/ZBAJmcbXs0fQycgoEOOHT+xHD12rLB6HvwSKpxrM7DG6M6mqBxHG2DrH/0gUeZVoBLE6MhhFbDhU+U5n5xrvHfgwIHUvCyHDx0u7i7EKdYP64vhhnPu7UqSMO7DA37dHcdTYiksUb5h5K5cvVzYTIsmB2jDmawQ5DM6YvTI2c8+W86cPfuEz8rD+aMLy595fuQtdYf+9tdw1zX4U08fnP9cme/cUKJTVNO/tW28sWuXBJIjLaXB2g+3/d5cWz8jp9qZMu7T0m2vjc+jyvlIYHGEWz7wGpEJ9ClET9ln4G55wewyCRhv74OHixcvRS7mzUz79u4rPQZuB1jA4Htwd/HylcjX1QaqlLI+SIjRr2Tfod4GESBEr1xb8ebcYAMnVz8FMvTD9CZH+7Y571f+S330y5dFvuy/s9acH0Cqzkp9HO2XXng+eLkXuTG77anl5ZefX47GaWmyNPJr80KB5ap/1SsAvhbexa/6RJbIBN2gQWUCdk606trw1QRJAjUzJuIQpl4A1QnP9XluaFsHJc9wIiu/qYveEX+0R4EL28Ya91zbmqT7SpsGKnoePRu7vOpu8je0i66O/mB3p2+rIw+HKagyT0OYn7nXJNxTo4v1+5WXX15efP756t+70a0SVjdvXa9utA/DnvganWXCpwhfpYrWQy/4pu8l/AWA9teh17wh6U7gAvnWBKIcZfzDx2HXjh05WrzP0srou/gYbI5zusMhoPYMecJN7IBBIv0X1EhewDV+0L9KTYKitc+S/fANzvHblBs7NZJLnsA3szX95kd0nX6+LXFusjvnAjF11W9LSbg2wikoEGjzgyBm6kaVnAc2QSiA6fnSIGWGNlM3oCQg2ADPVU94uvo/PAO+yDSfhf/G/ukfuvkY8AKLdrupZ8qZ3YTnJhGePoXvqt82sLhWXRE+xEPtS9p39C0xoQM93sRjrg3PzXNj58GYKsLT9U3aFz6B5DMeHd5kMyT2G5QH1sISPNRP0naQT+ejxVrehwzx2ek5cDpnywWkQOeja8usmUMJAtnqmrqnJMPAafbg9m5MKkjUvgDp4KEDtTWfnT/fwdLrCRz56pbc37hptly+DfjkHl+FfkDjfsLffluGD0fsjeQBuTsemwX/EkhwxRZeynkTkaElXUtv0n+WKK+zPuAKTvQd3eAaTfGZgF8b7qN7B3mCN/grh+QanHeG42MDtJYG4Svnn8cnutzZZ7Ys0HZulIcw/CRQQycQoGv+8qRfLrT86HQ+pIQM3+ap5WD0AH+obzfLPX6SGZt8K0mxM2dOLx9/+nF4wgwXb7FalwjZnDX6JvSs1Y2/lC62fbSWEIWTCajpz2Ii5XzPecAqTfSPLCnr3JvRyHflNR/JKO2oB93bzzwLVksxdybe2BNeuHf3Vuiyc3n5a88sRw7tW545cSQ0uxA/BN4F72bMJC7YFjxjuhxINjN0Rt+jz+5dOxuA29h13x4zUwXek1xGu3nr0gyGmXGMNyszCWK3P03nwMJgH6B+eY4PV/0eRJG5iGjoNzLiZQl0tGUyNm2VIECnh5Iswb0gHZ4lzQ4fPNikxyTYRlfy68Q7TTSlD7bKsBcO/5UNtIQQH+sb/UhW9UG/JXGbSMu5N7OZtYXP8WLlJ/5eZ+JGLvSnCUO0zTN4vvY/11e+h1tJH3uBeVPaE7qlw41ZI9jorv9pJN9ju8Xb6hQrFH/pWBMgQaD72EZdPg4DKYiy6t4m+fzBifLKpG5w5d8GN2k35+7j9zWeyZXYwp3lzOYGItPssbLO2UjJOrFtGT3l1ZmvyPVMZJhYnO3Em2CQLG2R4Ohx+Vn/u9erTuVQ38GDe5cjR6LTHppcYW8w+zTdS03kVTw3/eAT4g0JGYkYurazXsOfTQ6HjyTjxXHTPt0c+qQpuqztp0+DHwOKbIDaxwY4Vv3kOpsNp/SWzm6N0P+oij0NA8jFKrl8Y4LiMUwrqwRqdVPqKqXgMTriMWLdoCl/FGCnmKUwfhjz5HiqBFElBWvaL+QSZkrhxs0J7MFgMx/OD2elBAhyOSUQcviw5Uqz6S3i6ygmo2wQ38cmSYyzgK7Ex/y5ztEWtDA4pmGDSf+N+l2/bv8MBEy/0kfKAKx3QjjGXT/xZZESnMBTEw7ab5Zsenv16o3CC7YSPHAwFjPLR+DKOMPtKENOTbrcewhJ8ajbPgrqRYdheARI2/03QdcYfUo2TWs919CxQoueKU/RWvNoCl3YpLC5p13Gcn1Y+wRKn32aeMo3RS5ppTxGBN8KK3A4Ow/i4BB8I7zwZCM9nZKVnhEUBjGFc03b6kePBjH9FbwH5/hJf9CsAr3pC3ygiwMtxzCvnc5H2Qgn+OdvrsNP4djptcb4lvMzuMSvDHnL5eqq6Px4ZD8I/etfrsF1vjlnmm7g2t/aGIXjD17y1fpX/Lunbjwk2Yc3NUoY2xcwAqCf9CPNKd+AV9t4KPVVMeeZ8sEUnTKec6ll0NO94SPOOtq4rdzIh/qCb8mTwNJr+Q1cesBID1hdZ2z89nAgbnuCJcmsGVnxhjFvp0Grec07g7QuG8IPMvf2OjDFmFLlaNjHQoLAnh72QNgTJWitu31qLFl59tnnilvyS7lK9lmWci8BS19BHEfKKzPh23ISRk19+tURnfAdGTUCQU+V53MTjDoKtgMHZsR5RrQZkeEc+MHDRqrWKb67d1outWW5s9FVRo8ELkZaJIGNsNi0UL2WXAk4zXSb5ZXHAue8znBPnEzBkaTL5Th/6GQGwCQi8wlGtT8zCrenzzuXV159pbSUpNGOt0hJ/HIQOWZm5HAItKcvHBt4Pn329HIz5S9dvtLRX215lgOsLks1ORhmzA2/jNPfg+7Oub1T7D+AwfB3b1XnzAfAvZrn829+59MkhTvFqevO+68HHhbsm13VpHQriUGKzrU8Yz3IR4+Ux3utf22rLfRkcy0f7W3oqC3/08ole2AwOiYpU/hCV8EJRzctlWfxNKfaxuyetZP/Tctbgs88UF620W3byMdhloa2C1w+EmmSbmYCwEUKtK4a9/ArWOg6367rh7p1av42CZrAaORtXoE/ozrt4zzR5qq/VNQn5mgdEPrk0pewugZUv/CO5MHWp+BhV3jZnkO7lheeO1lZOn/us6g9I2HRIXRVYMRX+mBWA9lBEk1JcnKqOvMy/MzWFZKUA2P7mW91VHe3A9EpTlPGdeVGN40MeqY6KDbBvku6ShcJJkxtlgRMjXGconfiQE3ihq4wUMCOjH2kswe9MMOBMjNq1sT37QtsIPDaPvkbG5gHCl8q6O/SsIMsT1f+X3nlleWVl19JmcddnnDzxvU6fhLRu/fY62JH/Qy2gsPVN7PFl1B/9T4vLnqHjr4d/wMuvWXQOXtp1owNY1N9caYcvBj1H2eQbefXxClNeThkH/DZ0xsbM47jLNGi05injo6mraFH+pi+q6PObnGYBnNRILNO6yc76A4h/pTXnsEYiRX4YQfBKFEi8WgJYaePpzF6sfAkIJCc6ayY9IFcNZhGn/IsXhWE6ktayjX0Aiv8fzkbLt95pgMU4dWHj3KXTc71Bg0YPNVJSnzpx5qFbKbb4Axt4aL+Uw68PYOO0zdtOdTZQ5059IW+VcYz8OEaviUrXuPrGb+Lyxx4S2CvfQm1cdKBhKfGVtKFinsWfJ7UZ36othsQ8uHSrgs5LUh0xMj38Ag9Pn6AAIwP7I186ofDwJqy3mDYhGjqUp+3o5hZKsATwFh6YvYmHXTs+NHyzqnTp5YLFy+lD5M0lMy4cetOf/OBP489tOSHfUZXybLKXtpz7h5+H3s5G9q/98F73Ryf3MJ9OtIBDjyjTTaQ7qNT4ZtcP53+qsM3W4d/VtvAH5gtEcQplhulfGTgxi0+ueSygarZLoBeUU5ymb1mz/VJkGxggP2ztYDBaUka8K0zmRywybZod3hKoszSJ35luDTXzDTcucOr5Hd3M1Z7fhjI5gOhvcEwe8UZQMKr+Hn0y44GjMptp/8Ej2l4/OI0Gf4ozyWYDAXrC/Gzm8AOSCsP4Tti5Znx52egyVLfVTcSln4FN3jHm7rG56OTdS4yFFocjn145uSx5fatq8u+6DezZHwfOLAnQeuD5dz5i+GhnVFb8Z/oIfycx2dz5kkq1HbkYymIAQC8tpOvGDvD5qA72Olk/ccDlnZJnvDj4GH/3gPLgX0HykM62/Klf+iRDx6RDAE/vcnW63OXxeBxM3PQowlJfaeLH5Qv+I3elunxIDD1xidKf1JxccfXDUoTtO+LfkudgakDBWmD6yTQtzeX5Wf0W+Uw8Ekq4jf1oKO9yfBZdVaaskcbvTn6zmzCGfTlK06MKwakE+hieGMDLafaXr6it+kGMJM9dGTrDBTOpr9iZL7H6OGW+UJSfGJdNgIccOm7usvvMjedM/dqA1rGdf+mvHYbe+W5+rG5XR2W/oxvOzbMt/hbfWYlr3Wu/aZXjxw+NNfxS2hDB2qk/Bx8zcyfsQuS//S0+nIpv1NvZHlmkU6fwLV9uy1Jtse/sRoi1aVNSb97kRuFtN82AmCTc3duJy7xhlTL3HwSB4XOaDv5D8kZyS15kdirPMdm40OrSpoTCPz5Kh+AT+dzqzJBfukn/ZAL4QPrf+X64MGDP9JZBXxjnFFW1Lea5n9GXoAAwZQPYhIaU+wJB0dW4KRRzpp307feDfOsSoSCZMjuN6BSswDI0pYJvvyejakAzJhTMisRJAe2J2B7psrNG2FqdCEgvS4T5BtCEJrDoF6KR38ocskcxu+ZkyfznClXw+w66XlBpA2JIRFhZc0hE04qKDknIJwyRlYmroEjGAIfZ96zYOKsaBvhPFMDlfJgTKX540wlwKMEUxehUg5jnjhxokyMcdWb6npP+6VJqjDyr//gcrinD5REnaIwj9IUGWe5xgt/gwkzpG2M1P6nZHGdemV0wWTzQAqro6q54Xk0JOA1IBRnBACDUzACGHgyKsgQS5QxdO07adnA2IA/5+rUHfWEpep8+MZEFcgqGjgfnPm94r9GMPA0K47ueYwR1f9RXg40sDzCxrEHyjuMizrx5Nq+JRTd2Cn9h3u0WzfLRd/W5T/I6eE5CsfZ0KJwp6yjylYp9YMtfUffKugeqTdtjLKZZ7QFr34z6r3uVorgCzjVd04Xg6n+FRcOSnkDafu3fuCkSRQGIcdKi1UmnONfjk/p+SAKqQ6V5AN856F2ZpKowycjL7L9HFoGwlpzZfumlvCdZISMN77TdxuDwQVFKEGDxxySZXDZwC80kKygAxij8xcutm38T2d4ZaMkLSVHbqs/QicGSCAEL2ZeCCC85tEbD8g5R3iMlNlyRrkZhgmYJRslLEzjRYPhn1nm47q+GVFjzNAbj5T2qWyc5DhMCWwlS9CPEVwdP/iHh+kr2YxyDz5MTxWo0YVmFzCQHA4zXep8hZm+/vXXltfy+Vf/6l8tX3/1teXf/7v/UH1kKrqZLnSHWTBm5Rjtkrk3EgVuevmGhJJkaAxvEzi55iMRJDkEp0aL4FxS5+LFi5VVU2zhAM/Ckam2n539rHQYXvcZfVD+Ts/GkcpJj3J1vkYXuSw4VqBl86wSdQZDJ7yJBm0geBUs25T4CV+3MtU5edJI9Uce76UxqPODXNdGaWXzDEu2qab8J3gOaSrzZk0iLFvAQSRHcHs/uPO8JD7+QROOmE19q282Hf4v4XL+VJe0dTQy5WrDwJNyldsUYdjxVUvTbX2WA0H+wT/6aWrLc+ExtGZ3OQuTpOegsMXt6fzlmbUOeHYMfPPddvJzc6U05ghLUklQv/Dcc5WDffviyEX+7e+mTYnJdQlNnYjgDV7IFP5X18wy29YlyGTBdG11c2js+eaofAVufUMv5+AiJ9vIQ54nZ/qvDyBe+a0OX/pm02zJWyOZXlX5VNo4eigyxjkOU3DgzTDAIQ8fmflk1sDwK3XRoN4n9OH4jy3Bl+3G4M//Gx4vDBv+mtkfXvlrE+n9y/PxQyRl6Qmfvg3NWx+DS0un1UHXGRm9flNQuSy74zfQrevoZ/0D8Gk+/d5YhbSz0dcpgx/ZLm/UY9cFt/v227dg48gFh/jAUm3BEB+HziVLkkgShMVDcKqvwXxssNm7kiGSOMNHT5JF+Zvz6PbUAyBBM05FOr/ZajqrdacvLg4O6c7pG+dZvTN7dkY6wSUI6GyjAOOa79VGsG/lWe3kQHujkMrgedRxTq74GAIw7UxwMzw+ySWOcYKb3Otszdw7FNl1nT+DB82E0JTla3TwDMKlZC6yheW9lOWvGD3FB+6RO99wNYMkkwDQtmuA55jjLe0MbkPbPI+e9AmdPHXRCWOflW+/QqeVFvWb8X7KIJ52oKZvXsslvEaOAlzLP8FNvvlGDud0GzhSoH1sQqb+CFrD2byaen9kX/krVy/F/p6PH3q8uPnbv/ub5dqNG7XLgh6vridLXxh8DXx4yjIgbeOz2sTYctiwoWhnJaWP9vDCC7h83iIjoRPbHz5Ea8i0jBQ+xBXwhI/plINmiUYO9MOgX2fdBHb+bp8NPPmvvAPfZIV8NBmQ+2KKvqmPjWXPUx68dItZIs4dO3fO7ERJJm1ZUkvu6UE0QgseWB4D7oY+Eu1bl+PHj8S+7lj2RD+te6UI7iSN6aYb16+WVpIBPvgHHUbfoKFl3+STbNqQ2n5dM6uK/QZjfdqUQW9yXZ0afcHu6zw+1X96EB8btccXDCbZEBR7Oy2gXVe+sVD8i4eJqSwl6ltmgkvfd+9+vli+ceLY4eXwwb3LvTvXlqOH98W3Opx+kuXA/uh+E1oH9h8OT0iECjCx2+h5yIJLek/STPl0oLMzLX8yC2dmYY/M0c9oh6Z8KPjQ56e3SK6IM6M7Qv/hN31Dg/FNO5NF33JPrMfG5lft7+499l8x04HOeLRcung+PtWNvpGMv3rixJHSB26b0EOnJo3407HFgvQd2+LTqUeMRbaHVvjB9+HDh8oD+oqmYg+DFh3kC793s9dgV9BOtnw3BkoFfEI8Xv89/Iv3cHXtQHi2Pnl+m6mrPPk1UaEozjP4k/7l0/M1+5IDsOeDN/AOmYIyL1jAC3wVtrwXU2V9i/IGHTQ84tM4UIvlVTI/eO+nteevMOVIeWWrM/tT/K6PUw4/o131VOCHN/bY4/ilM8niQ1s5IkZdl0/hcz4Ivr//RXR02k4VbcuRrsyEj+AXXOBBa3xhj7wueySUeUisIVksBq8u1pVcJwuSpMePeDmGweSdyyEJGnvt5dlu05AG6XNwwOPT+VjVA47iTK/xhXJ0ZXDnZgcRfPIbfxfu/CeWoK9K97379v3IjRqaAF7FHegQgfOFOWXLIa4Ir+7LvQAjQz7Gd9bAMwKmRHHYUksbccwo32TmMKqOjFMShRZGqwMGIzkYa068ndpN5TL9ilIFF+bCiNb5m94n6YDEo8zSC3WgUHqpw5Q5BAvETVuDTKMBFDzkKDrTdGfEBlwMAXgZ+75yO0zQ32kT02NIgWaQ8f8j67637FiW9LAXbMN0N9qg4Y+79w5JUTPDV5BehM9ynk7SHxKptSQ6rcUZzXDmGHjbcA1A3++LKuBIqkZh712VJnxERmZlVbgMJq3gARuharY6gdCW4MAA9HJuTlM9xyYI2mdo4LMFupTFIFTQ07L5g9mGn8OgyWzc9CGBJalkRQgFJPAzwHB4xGOjMQcJCk319L33wveVLh3ohnbqCEr6HGL+xgiuA6bwDRXQdZyFgWFwiSyQB0v+ZzA8+AuQxkCACa++0aD9oHH4S460ZfBooIn3Ba+H8vPDLIJ7cJ9Aq5fXshzsaqTTHric5KTUW8v0e/4n/2DkUNADnGOMxnA4OjBg/XzPp8tRjTQz+GlUs+Bolj+4+z4DrLlHlhmnltMnmSC72sqfsh30pQDolAO/hKj7dFKgbH8ltLLcFUbKDo1TKvUdozPanN86gU8dSPBTnp40wxvD1MELsgUWgQZCqk/y0JR8+8QbgAku6ROjVFzTptJoAycJRUlKToDs64uswsGKDjpsVs3z9jOQs/yV3nxZHj22seDIHx3mTLZ28zNlAkBO5We3frNSF7ph+Lyl6VwTGL/8+ltlkV2yzNyqgxi6wtZVeGmD87JEs/qZ9unv59CDvtucW0acHIdsPQQHdIINMAsJdjTsI1C7uxmgzbP2HCc79uJF7E3aswKEntNbASt9kNiVbBHsWiEkwWJ2uo9dGryl3f/5f/pfln/6p39qEMJRSV6Dn4PHzyAR+thTQMA6SaoteLZMHgxsIf70eeXoAT6is4GklTBmIiXIBLvKCUDtGSQprS8MBzfcDV7IgOCBX+iAMdftOF/BzVE+xRmFpIVv/sjXKqdoGFhrW8JD7edy5OlK6aSMY/6vuPWU/CdlPbSrQGiw6ZhS5FR9OApw/d7KkA2Pv5kZVlpSxvPgbEjtb2iGL3zG1g3babNfA2w6NUANZGOLvkFJnvAIb75dn74lr/9oo+kVIAt18Gpw7Xc+G0iCN3B1Fiz9WtXDH/E57DRaDP5tIB+DZ/71UtsDbzqYXpTrv7btkIxBfys9yJs+Hofvvz962AGydvg0vkBg6MBbAbhf9FKLBgzaUacy2n2gPi/f//AgMpzAM/KvnDJsNRs1uK5nfm++pzHHyttu9E1OEhBLIDQ5XFtiWXtwyLWd+qcZFAm68ODZsxfReQNz/aaYdnO23XzpCrjIBf0S7Dq+waIseZ2yEFWGDs2btvZqgyWg0Ms+Vu/fvo0de9lksDcVoSt6eivYs6fPFpshmxRiJyamEuB7dv5a7ZAA2CCqfiWwuF7bG12sv8h3B7mxTwq4JFMlvGY21aquS32RAXvEH7MtYjB7FrBHDvyis/UNlTO05Xf1OzGE++hpBZ09JAiUWEI5NOmkSsqLmWgRm45MYLXylvzh9UhhaoSW+AAuE17wAl99UGhBPw24+Xur/aq7uRfgUp8MT/kLoX8gKc/KR70EjspS4TdREN2LDHayKdfEUeTV0YAYLGDMb34QnI2d0l836I1vQrOgX/ls4ifX4T7xQOxB6AoGfgy/rGpwHx3S2MBUWdeKI3iknfF9E5Rv/gwW/B57UTpW9vFh2qu+5LOPJefPfZo+2OOR/SxWe9creh7fLA7rI3P5XZ6pCYcgYdCsra6qwtf0qR/yHMoMjfOHrh5pfhY/3iRKaYvHpGUGQPCFX+1WvhtgpGL9p/iN7KI5HLVhBQ6ZRT92bUuaONFf0gRO5NDAeAaU8Q2RRUmoxkDxORNjGcjrG95DF3ztHjYpg2djAs5FT60W0y7aD6XYUKsW0IBPDrC1ZQZsHXewLWinQtoii5OEmf5Ghj4vN/avpbzHW+NTMog72L8ee5ZxxzWP6ER2YsfQ5UPsQMct0Se2Td2JycLPdKF95BRL6IOO1X/l2GTEALU2NLDmQ7WWoU/aUi+g5vtMeILDywa0W/hjJ/G+Y7GMy/pUQ3z1x/dvl4P4uL3rl5uc85iHZMyl1Dm8cW3Zu5a46OPpsnv1/PLg/slyfBB/eM5A2pMGEmTz1MAMokE88uoYXRC7iTUn+ZLGlps3D5c7t+yBl1ioRcJBPDPpFlkzDrNypyv4goeEg37QQjzHLlTf4BXiX5QISx1xMf6grxU+Xc26nNXfS5btXIlchXDPnz0JP+yFY+INLY3h3ldu+H3yLy67kvszDj23bBv7dhVNaG0vQAmaDubD15uxyfqWWIB/dSBt02U2XpuNucNL8I/Mhk5p28QEXOgOvDoeDD5owmZ4FGpbFdO35QVD/tVKnPKcXpLNyIK4POJQXRHXdEyXfuGgbQkgePJN9XdpbLOjzhRqm2TNb/Sp3c0Pp4sTn/iR4vqdL/3dSuqCKZ/wpS/q1vb1M+3nenmeT9f5zXj7fJoYfd23ePG9ypNnK3981m+nga8T57Fw3Ysn6lJblHtgFjN8PhOvWPFuv6N5xBE99FEZyl02ELwocPHCl/B9r5M+fKuVNgDYdEuf6n34SP4uRj52u+JOSyQePGMX478jy+Mv2Lmhn9+5mfHjtEc26g99v+7xpXzbkNiEZCMgQd9mUtQY4k1WuYPyc2mMAKULToCiq2MTLQLCuELedx363AaJabV9bsysQLRMnEUEUbky0+8IocEVgbKTvU8zQ+AeeBJoRZk4TBswGrCbvbOcTFuy7/DxTn0kY8QoNtjN7oOZ0OtD0CWAIpR1QuAPYJI2BOzqjjfDoE+Yd8kAy4oSwcoEQeiCEQwQ+BDfUaYH51wsbkG1B5yV9YkGdQqcVvpN0RzDuK18mZn6HIlNMac+eMaZV3lTF02qnH3+MkfKBeQG9sOPKMt2I4drBuab8Z9A0MAgdSJc+plZR6UJVAQoZaocyqRdMNmI8Plzy7lfdsBmsNdnHINb6ZpjaDEyoTlKMcGeFU0Z/AVxgQXZYFQIMXy2Y4IVgq2ttBPcHSSpz3+27SnvWo1ejjP9tvzgh47QbADmeng3M4po47f6beQPxwQrleP2Mc76Ugw1xcIz9FemTjsXGG3GHNwSgeQOr9C6La4dCSbI7eZMte2vmeEGgYGvujmBUwcq67EFJw0gcmof2P2dNvoj9YYuU6Z6Xrqi0hqQxzGAXRU4ws0h+Ua2RnYlamdATW7IANxHTmaT61evIsNxonSI4xdwdVVS+sR/fdRw9ZhBhMBrm030HVz0WzE6CCbQlo35M6AGh1Uf+eiAyGAQjV7FoOODwXQNcWhYeNMA+bRZdxO/oZMBCHh0ga50kO4IEMkuvA0sq1fhKfpLbpQ3cbquefOPxyANLPBBQqdLPwOr4PX5s+exFW9qJ9X1jD36pKP2aZWWc1u+7TGjf/rH/9bl3SNLW/A2A2l9CLoNPIb36BKIUuRabBh7FA5Gn6yk8bYDQfIEHTMboL3Z2BKeXr3NTmrHXje//PJbB3OCWwNIto1z7J5ArqXf7bvEFt1mP+Fn4GjJt99zXknZlAu8lp2Dl6zTeQyNBuU/A9UrnVWqXAYROgqnim6uQY6toOOukWUSVLlPWYGQZBynayWMgyZXx/PNUnFL3umWzSwFXDY3Lb8Co+CSH/HbANIgXyAnQa9fh363Q7n8W49CWXr6zvbRf6+bN7jVDjtQWHIq/bUuprmSCyzVWOa0XfWgm4p8TgC4u3z33YPKkoBi002wCZCmoPLTVuHrxfXstanhc7tDx+wT8etvvzWxyAfacP/Fq9fhe2xWcNDW0fFxZCL+LpUMbrrSITh28iOfgk16blZqf3dn+f6Heylnk1cDutieVW/BrT1HbW1vkF1357fkP3knJ84wLfcnJhF025DPqrxrl+kCG/mhAyz29cnT54mHZjYY59se3SneGYglntCPY2z2BHhmRSUMK1eIn092kb6RBftCTULy0vLDDz8up69Pqyvkzn5dNk0Gi1fcC8bpuaQmXpFleo6e2qJPp5E39wxm6LgEapMC+a7/iTPEQ7OS1qNL1xNb/fbbr02YWv0BTIE5mnSQjV+RYQf9fPL06eATutFVdJ/YAMqDY/1xeZp4KLI6z81bNc1+4a+3VHpMRp3RDXQ2QOoAIzDy/3DdkmvoS67EgPSNTnt8d5JTM/OvnPhE2zMxJtFDPyRT6YC4QCJvPjtIbfuTnEFf/CMTYIBEk4e5X/nC09QDI9iaUNBD/qHrxCFkJFcFNKnHBqs7ZxUw8kMmQZYiab/ymgNPwaUsvMEtRpKYRA88q6yHn5LZym3yg8d0ZuIt9Bl8201AIhNgV04Zn46tHXJWPHPNwAF/VRSDoQs+Sh7CEcybraCv9dnpq4Oz8FzCmM+dVZ10aR55sOrKqhcy/vpUIiWyAP+U6V4J+XNUh9vexFp4pF2TC+yg+MWsdO1DfKiYwCHpIuELHv1NXXyJz+VXQicrmYwnyBG7jqbiY3639M3ZIzQRB6vHX4VCgRGeazwemdcPOuIB1pZ3kR+8tYKB7yKX2ii9cnZPmtC3vE5f6Hku8Nnw9kIG+5LDhzds5OuRGEk6SdlzgTtjD3UC1zxmpb5YcN7iODYTrqgYON2XmcB7dI6OuD6yF9nIdfqLZtsgfOKvsW1kD6wQU74xccqUz6kLX7QqXqnsege3obeVV5Ik39+7vdy+edjB66fA//H96XJyvL/cPL6x7Fz80sTMd/eP85k44BLbsNr/8PTzl8SzaY8cVj7zR27BKk6Jl6ktQTurDi5Gfq28sVLmsseX+I3IR0jaVdles70vAc72o3n+BptJOr56NYlmK01KjOIYP96VwxIzbMOX5UYG1x4hs3m9pPmVNSHzKfaSSrHZkpF0ceTWahxx0OhUaZYTb+ZRwHzXVyTe2BiP+zgyXpMnQAUej8YCS7vasqKQ3HkcKuwqvORMX/SB3S+T8GbVZfx3nezbG9HeUOqRnU40hr54T4fIrj2+XkU37Nelb/Hq+Ge2hW2k+3weX7dTnew9ApKDLNaWB6/KJThTz202pLCVA35jlKru56rCrbPW276nXOvmQLsm3NPK6DudHL1XVoxoCwP7Q9L18TkjS/M4mNWVHvPSxIwfwF8fWtukW32pQSfiNzIeIHs78e32iklD03/6PBN/p1yTw/Gh5FmS0T5HVkfSY7+t5uuKytgGtkyfXS2YT+OCnSvXlmcvXqYldNR2/ic7iSvQDn/B7n79CJASRLENDsmZOQLLjfXxpRlgaWCYsRHKvQpbPrd7OnVWufMPgYbJM+A0MCnCEQgFtj98gcTmaLb2uqIjwHWpLHhTFyx11EEGsSmmMp7RtsxSYoZimomiSJZrcQBmsmy+JAstKJKV1hYnac+AdFvBwHwwMGocBbQ6uEif05+ltPNcLBhkE/Uzs+rBM4OVs49RmPw2AIVXccSNINrMdRlCNIbgcK2AYcT6iTdopF53GA9twKK90o6SrvcNYMBb2iVQVL8Ckr4cAjd8IOzqu6ccvNCVsjFU22FZI0eRW+3TAcYGo+CjPO7nHv/fgmmjsBUXkA0sbjI4VzMQxYtuWJz2t2RTCkXAv61G8IkqxHT+JxeWVEcOwpsGZylT57nC4Bj5M0DVhiBS366nPTDnfltbK5TG7TNwr9fARBa7yW9w1Sfja5BRQ5F7lcuW9v/wamg6SQBwmWVhHKsfNTZgmYDEtYH7S4zuzrJrAJFgj/GsIcUjtNFD4dp6m8FFnZcLYCu/J7iERxqO7I0zdE698L/4qJU6q26RfYGwEp5Npg9KlP4pU0eQw4o0wRy6fpW9/G8gD+7iAia4Bv+pM/rTAD/3Z2ATGGJg8L4OHxxbay0/cttAEY2Le2ie/8nmloF2XYDok57LOJMRvJkkU7ppfYMcA4lZkuu5UbhKLrA/ytBPwbzHCemILr029EIGA/TbxsB4BJfO4EVvzCLMo5YcO5jh1l6DFx5Otp7os0WuTdA4q0rgaYAoGeKRIM4SptsqGuVmhnycrqQPuqB/aYWeuTfJbXtCvCj/2RQ0wHeDEX3V4aWKcvjFbpJlQf2FC2bG03auzx4bo6eF3XcylU/28WMcj0dDBFBWzpBty2fhtg0cJZHwig9RD079rDyBOxd6rSiU1sr43/2hJTmd+3AF0+hz4ImtspkzWZh688gRGn+KPe7gkAzlroHE19ZDDwl4e+Z0OS+5S3seYS2eqQMfbyBjM5TxjLAEKPkK5XuN7qViv0ugHKyrm+age/kHp7Q5Mg/hDdKxhD98//3y4P79+iIrkawE87aRf/O3f90gU9LC23k0hKfaaICDLsVsDtTF0wks6PT09N//d/96uXPrTl+LPkvx1cpZWJSZTxX+f9dyoPlczn9p0NftvsCRfNr7SCEDWUm1eSZewHQSHu0s3//4Q4Li14tHabbBILPRQS/mf/m4nJzsLd8/uFP4H/72OH5oVqzNposzEILf2KL0n3MGDeFveAN/5fChtM9viRrX8FAgbTnx/vXrhc9reSX1fv3tYUrH9164mhp8BX8aW9kWx79Nd+gQm8THwL+yWbKVKLXz9CjyzyaJbbxi/lV02Iqzxw9/79tsPKpl1tInO+RtdV1dFjI0EcCupf8mtNOH06O+dNDj390YNXQX3HWFHh2OLUJv/EWfL7GxbJe31Tz8/dcOSsmMzdr/zd/8TerbpPJ0aBNb070dwpdX0Rtww5VMs0XgaJIIkuXB6BH/Ic7qcu/CiRB4uU7UhA7ukw92xioNPo+/TzP9znbOcvCZDSbfmoAzX+RwfeIzsQieS7p86u/SIPKD3hI3Zo7phQRAkzTAKVSRjdBcu/SJna5RKlb5C3x4CebxQ+QppzLlu1VD40/dQzfHfGcT+Ro9pY7CrTNtuw5PvtA1h/LlbX6TF7/ZWb7RIw9W06DPpit8qoO/Gzo7wJdr7Tdt5h4+whP9lSK7eKCvxhnpj6+pX42sg0f/dBB8pc/HSUT57v7oXO7ne+OEfCcDyjQG10blMQMRg5H0gzceax6bn798lj7RbdCmxcY0cNEGW4sGR4eShmb8DZhCt7RD1rsahnykbKmcevzvxAuR98I0NIXntDGxpLiATbLyqpMIqb/ZYzB3RSe8yUxgmnGNhKT9Dbdk5ejiNviFsz74cP44PyvXJO1m30Y3ySpnkyWfYxMiw7dODpd7t0+WK5e9teXasitmycCOfQpLQpjwKHX4J/1dDWz2ITGZ1Ek2cJPVFNUpvYPjJKrYvKEN/oi7rCbTDv+sXI/ts0fgC93Rj0w44FLpzxfywkaBPQzqxvznU/7CudD27P1y63i/SZnLFxITvHmxHN64vtwJjld3zi+vXzyLnfuy3L591MeNNG+1ocFqBDvNkZvg7l50SPxknOTxJxNjs/eaN5BdXA4P9rpC5lL6uXY19u99bEpg+0xWgxhbRZ4k3vn70anRie1xELKy2Rl+YfCbxQGTZPG4JN2zB5GNXvdCO4+Q7sSefky8YLUyfxC6r/HdyDd0wj82IfcmqSKBwg/F7tCr+Cd66KkNvJGQNRmEKeDuEXq4V7nMZ5MJ6a8LAshh2rQSC7zlZdr12fqFJZdcyw/6KEZzvzY6MkQH0GoOK3g85jVxZoSmVz35MTo1vhl+frND5VfgdoBRmSZk4B5+gsF/7k2j8CLLM67Il/4mv+Nb/ez/87l+RV8yy9ZMgmt9rK52ikykkL7yxVjVo8Hz9tixzfTfBCYbSDe9Dnti79HdGdeGvrm/df9V3lPESrWbR/vLCbmOXrJN/KvDI/5K95HoqzuR88jKDllJ3JdPYNlzsPIXHsJ9YDf24qcmZiLrVv23zcSp+M2Po2/9BVzziU4bkFtync7Xx0eGS/vdG/t9fMm5GYH+TkWF1McTRHVMZcZykhsEtlntCJeZbdl5S/9m1co4N+X7LHeRMNOFIGlYH/rMZx0IZkUgEaLM0HmOMjT3GdT3CTC0x7iDxYoYmUbLfTFMOf1z+hPoThselUDoLo1CiMCOWGBpwLEab0Rv1pLQ5ruZQkyT3SbwHRSlXRsEgdWjWsopUyNRtPyeRFcHmADIoV+4wcf3/DdCma9gKf1TmPLOjNY4pOFFjEdgGodBySIN1Yl22Pa6cbI2NKKjHJbYyeK2v1z8kroEJUV7wGcKj/IJEGuYsDu/Oap2EXzA3UchEixSBNeVcVJJz7wbwNi0yjEgzD2FN8E2w9M+1jPUqOE1e6hSHyMID9CA0bKjf8vnrxs7wTGw9JGeCL4B8ig+HGaGSbuDs67HiGsDJpIUvm6PCKhESSmH4K7wtuT8p/4kH/Aish8aMtiu4+7WBhnGFGXIEuPZDb9SjoziLxpYlSFQmsank+lx+mLgBSsOLeLXdCHzGjxzmnFJ4eAlgXi5/Y9Dn6BrDNVZl6cWp1WOPFJjdYC9Vu7fv5fvR8XNqwdJp/pW9NzPoNJmu17lCz68nxnENXlSGqdbVi/0gCO2MI41QLk/wTmeRJhSD16CsRqrBCQczfAsMKc8uUe3LhfNoKX6WNvxebl161ZlBywNxhEmtN7f9wrGC4H52nLz+CC4vuvAryvHAh/7w+ltBlIflr12X5rAyTCii41vb92+1eCLbhjIsAsQhidjiaaCJeXVdY+Bd137Hj2y8Ro8IezZdLq3DczADRZvmisMeBQ6QMZbJgjB7L4/CWD7iJCXp08fF6ZIWp9P5oz/4R//sYNDgSPad4+r8LGymHZmkzNy6tlngeusytIunqGrwUZhKE4JgG7YYPdzZ0WfPn3SIMDbnDx+Ydmw/k9PLaNPvZzppjLvc85VjkuzSVDhMTve5bPBVX/6Gl3I78Azejm2R7Jsd2+v9NWaxCfZfProUZczC6T8fhsHyKZbeeSxEbNY+C4oNKOEFl29kLLv386m8JIvZuzt0UIH2fSLaV8yB/TkSzB39/adBJuWnl8PDzN4IndghluObzZ++xz9aJIoPyVlbp2cdHDgVfMGD5Y4o+WtddNMySN1tiBqrGAO/HP2cEevuRs4XbYywT4mHtOz79izJ09LRwMedEXHFbS2Qx7afv6bVl3rl/l0P/e2Kj7Ndnrsjw+8Epkm2/wAXRF8aKirgQKTxEFXL6QRNoGcaCWasZwcewWoWa9n4ZUNqfeaJHDfIIWP5msLW+xZ/WLlaf4Qmt55ht89qwL5PbzDW6+7t7qJDFmdJhDav3G8PH95mnIepQkU9iMJbbbHoM3G8sv4xtfDq0nn6bH2wilRS0bZVA4ajJM4IbNTxut4zVyKKUwOdTPiwMfedkKIXUas1Oe3rZxjAwzUtcfGSEJYOYZu7CR5sHE5vlyOTrOX7C7/wR4+f/4sPH/SQUsTHoH67ZtXCThvpl76Dx0l8PjQvp0pOMB/k9fDo+PQ70ro9bL9zaPIoUP6a0CYT3LBbhm4ojNe6asrWNO2QTedrU3LdXouucnmkGL+REICznSe3NA/181i41cHnQGJpMQAVnbsc7fNhjamCiDdly9irT9+L3fKp04WRPYCTm29tsnrhuccU75JFt/wOzgXQXjmT4CtTuUrMKhdvqc9BxvJJ5KVgSnX9AHsYuvL9LklSwTldMZvZSWVfTbGzfUOYnN0QJT2XdMn2Aa+aVcdMbTO2Iz6Un+FiR01oJ3V4xObcCWhQWsMVPhAFr/ZhlwNPlNi6KqidukH2XEL3dhDvrc+Jf/4iTnAMPEg+wzkiUlyLZ8SJeJ/faK9eAzpxK/8gN9poDiPP2JHRpb5U7RW1j1JNd/rfwInXqCXx8zpmYkP4NFe+Co7/uXLcnh8M/pkDyZ+Yl7HboIVLnR+4qqhOfvldwd+oVkfDw/tlYff9YwzUiptx4+kvVyK71iW+3fvLIf7u7F1B03yn8sArkkXj8+stDX5hzYXA2htaujTVXSBH+8A1ERK/th5dcYOpW7owiawAVuSoLFS7abkhSTqbNNARnrk+uAVnuREn4CAa8HtfFfESizxe58DRze7NV46e7vcuXlj+eH+LdYz59nypx8fNPG0c/n88vrF8yae7t+5VVzJkQn44aHElwRJcMLnwIK/kgf29pv92sR49sg5v+xevbwc3Yh/zcCXB7RHKL8KdjDT73Aaq4pbj8T+bMTYNeOJ+JvoLxvXgjnZv453Ir9XdzzO6tHq8Dt9epuOR7E8mqJMV6KjVaqiB5rnwle5JIcT803sIi7LxZQfGPkeOj6xq7goOh2YTLaRTTwjc2SRfXNMH97QaXJG7ENH6Cz763MG/bU1OVzDRzDVX4XGVoOzrWSY7UNXsmsyjezql1g9i3/adEF9Nld9hKpuVS+r6e3XNat4yOTYAfJcpqQ9sigRz1cG1tx2grv7QfUq3SRowzm2oDj0M3fhkebIxkbfSXiDj60bWRGniYPRhow39gi/yJLkmbql62rH4IYH+q8OtXffP0dOI+9715oE3L3Gl7AvsSm572icmT7s+2SvGRNAZJWe2KfOBBIsySzd1GdpFjbqSVJXzxLXnYjJd/aG3ZkEN5kIvOQLH0AVu4oW/LAEH9vQCW8t+n1wdNjHl5yIN4JB9lwbATJgLgN6bc4a4BCLg1UOEQyOIWRgc+nC7DSPgBrEtFQL0w1MJnkDiQ6MazC2BEQ6TLsY4UBwzp+QA9h3SM/gzqM+ZvZmrwUBkjeKvM/ALMBCP206EX4ED46Mm7rkQTJnlhlncBuhYADL9PTXQUvqwxdBBUXQMZvOOIzySE7NHjKcBWTQAn3KEZjnuketwG5gPWRNqVxPsxUQAdEozgQE+KA6ZSOcWtIuRlPCje5zTH/epDPJnPxG05zbQA32GqGUo6jDs+3QUhVWn8GrA024BF68MRgQ2DZpE6Dhr0kVmiwILnUgaMS5E9bKyRgadfxNnRxm7fMHAmUYYUYDLzp4SvkZQIcPiqetGqDUAHuD0ihqnXwNUwpR7pQTmOAxvOktmXId3QTZzTAjfBwsLm1wcfxo7dYYEI0OH826kIXBx30JrwSroa9P4lp9UBnFIqvoCTa83DYM9arSbsAao6LcJBQ99jcrMsinFnzfHLI+tUEu66ACV+U5BfH7+Pi4AGkHzUqfyMmlC5e7uRxDI6MP3246l3KCHTj6e/HseXVRgua7779b7ty5m8Hj7Q78Hj1+tCYQhpey8eQYXvjuMRUOxps2rCI7SiAkmcMx2L/FLCgYCztj3HOy03jEuSC+gIL98GY1y4htitbHciIXU05yw0wBnYt8xUjC6+o1j4h8DE/J/ZJgxRLDDBIrI5PYAu/Yos/dhM1GnV41fHRwuMq4tnZCl3VVSAIzNgbODaBCc/ThlH2SpR75FGQY+MPx6PgodPes+wRMVr51UJF+JSc4bqsLwOU5WYEf2yGosiKG/VFOYLh7zao5bwt52+QD3UAH8gA/AzqzqHDTvqSO1X1gFhjkUmjPcWcwhw6hzbyeVHAxm/6yIfhn4GWmwKNFcDXA9YaIBrLRia4e6uCWrsaehCe1C2Q1cmiJMHxZkc036LB2N3/qkMnNf1SH8ttz45u+GIyx+VeDt9lAQZcgjdNCk2cewSBfOAzLAAD/9ElEQVRDwXfsNRnM98gMx+oxDrJlMGB2zsoa300WwN1qFQFxB06Bmx3wG1ISeSykWbm7t0+W/d3ry+nr1/1dR1kIA0yMSfHMCfdvx/p71cuj48PIzQz0vUr25OS4gbCgRrm372wM67Gg0WtHm2N/c9Rm9Y8NZkvGLqCH+t/df1C59Zju/Qf3Y0OudrDeDVdzvRRNOe3Ana2l5647Ruu3Qz9bQb/YvVlqLXlooE2XJZftyzb7w8zKKbNFNs7ko+hbg7zwDUs/ndlU7+Jy997J8vTps8gxv23VhwH+BO9kUFyxol0fZVbKvQnuZzDjEV0JQ48AkHtlOrBf4cB3eknm7Wsk0dMkVcN9Nnz4IyALKctDbKT3Dfaiu3DxmBngUaL0zqeNJdkFwSgmTTsz2ERRcOC7jR1P38zqMtdSrEFX6R7G+cMzb61B0w8f+EgrdMAwj4GRBfawcVAa6Aq3tKMvMIPp1Ytn6c5S7Bl4sOlkm3wd3zyauoFHRTpi3xs/6d7LFx6pkqh8G/l7VbkaPzD+pjjnO7y7EWa+wEc/1VtlMAyPAwPcJGmtTK7+olfgJwNkoUnStM+O44E6HuH7GmwHd3xgH7ofRcrWl+eisgBo/BN6o5029AFO/CgPxB7KpS7cpxw8vn2SXzJR3GK7HF15lAv6ckO5WbEzssFGsfN8e+EJzH7j/xyr3q5+3lUx7TzGMY/c+ayshJbaMNMOL4kwfg39GitFH/gENKikpOwAa+BnDzR9mFnd+EU2Jk7tioLAjG76qj1VP4cYAAxoM3Y2sZ0y6Bi458rXrkITK5sCh35SDixuSFhU7vsZGY3cVmV7e6VdzklgLvWl/JajycbSCsyzfxq48T6Vhr7py4o0ILoP/9l7KPKR9jtAiwxPyDmJOj5t8EocG1q6roxDPT7cY/SSNo8fPw3d+ODIQO6THYNOMQH4L0T/6Si/mZ85TLqscBgISnSif3RO7PIh/rhvYgmd/vav//vl9cvn3UfmYvzg2TpwN+BHYTTp5qD5nN/iHpObs7fFFlNWPvM3/iCf6J374kQxpr7H5kSvw2uAmojZBuBW8vOD7GXpG1qRA/quX7EyP81f2szdnigf4/fsrXb18vnuI3M1A9Gbh9ealLl0PrT4/KGPKX359D425nk+E2ftXFyuBPbuZxb4nj97ET+RWOnLwK5vYxj6zz+jr0Sstxr5LZYhZyHkcutmYrG0fzm0JE9O8ox/ZArPtOesDQsm7BH8P6W/97Ghk9QPAchzcJlVgoEvjXmjU35OQubqpchlbH2+97XkZDkCt/Gp8SzKp50mhvObrnR8kT7oP56IGeikCR2yamVjqudeOszXxhRpSWxmTNN43RWClbOfqbD9oZNLRJccsIV8X4g0eIEqN2tjAptu6g/yN5N37FJondObbj0yhSZ0TbsePW8CPLiY8OJTTLTStdqN0LY6pCybn3bJDfuEv37rk1yRYTQwlkBj8ocXVtA5vqzwAXlLBnasWb3Nkfr9ln9swsSR6SH9gSEf/c4/+a2URFP7CU47Yuv0RSfqJ9LwJP9CjdStLdFN+w6s+eWtSV7bLoHWCZXotVWL2n97Gl39PLrWRQGhnzdz2W/Iqi44epGGfcq6ukncSXYCN1m3ybkYm1zav9G+uWFHym12VDvkODTOjYF7dBRR+HBxA16bWGYX7Hl4IYbrZ8RHDEHxRqQOKoNgBcX3NO567+Vag9s0LmBGZQGmTbe8dUCnGHLa5fkAxwxCECanLcha4sZAtKB7hDB/ynBchM0xQjzMwiSz0Z3Fyv0qaQhjoFGlCvyUDO+rXLJi+s/3u3dvd68GxpZBAkMNYNpnjBnovqHHIw0xcAKKSdJcqJBw1oichtsfWMD4/0pGEJTAyXmBlmNTn0HVnovQGFzyCbe1LB5UkAOr+4QQExmolgl9pvjw6tshWBtjAJ8R7hjtwFfKrX0OGbUf3jHkkiu8nFLBaUrrG90ZK3yWbIritG04GlwLVMCjrJLaPN/Ba51oalMUBwHcNqZK6cCgXm/FzlD4Mb490j28wMHxM9HwmuJbPW24N9/JnsuVmXwLWPmeMjHyYPK4hvY2/CmfpIgDtqXTELUyx3gNbcGQ6+dmtkxf+mhDuYclfo+MusberEmUyroygxfZY7DJlyCJUSFPDoNLsrEFjXjoO/lxlPaBQ1uThFvhCI5jeMZJMKzKenzPsnZyKHA5TlBigAtGyRiz9PQW9evcAgsnyPBJLjx48CCyIXCyn4ugd16JbDWaAZEZ/5FPZJu+PS4AJoMKe4jYpNW+CwwTLHDUcsSbxzc7SG62fpVx7Td4rTGd1URwFVBxatvqIrpgaWg3NSafnyURdjMYsITZM7ZeVTyJLY8XaFuAy07gL1bkIwO7vcBx3ETV7nW2YFZScLBWgIFNMoZ+012Bk7ecGDwKDDkBsG8H/NBaMkRSYwLrCWg9TmHQBW5vqWriZP9guXFwUPjYFo9hskl4wLaUt+HN9riZAKYzMNEb7ZhR5yDsFyHwIU/bEtb90NjgDm8alAV3SbHKe5AnqwJls7ajhzZMe1sca7tiK32yi2SVvLGtL16+Du8ToFYf0XPzETQrrjW0JYtmUlCmwYPwqnAIOJXPzwA2sjyDKDrhmsMAyd5k52JjJIku73jsZO7hIz2xP1UD27RldYu2Ckf+0Pzo8Kj0k1AykyngxN8GUNGpt+/fhlbzJjBEAiubayDOPllldef2SQaxR+1HksNy1hCi5cGqVvtt7W8HmEDbRG++eybaQF6QQLa8Qruv0AyPJSROExTRU6LUQa4G1I9s+wqrDcbSKvD45EuD5HLrJEEzPHLg+cmtW6l0fnn0+6PaVXQYizjt+n9olWOluaN4TJEcg5/bVlPmv5ZHe3IYbi7ffXc/cnquM3ASdjbcs08TWdMnv2Cmjt1/9/ZNBj/nlx9/+j5wPY78nlauDHCsxGOrBNDgakLEGZlTlx6SYQAAz8ooK9BsYksuOymScnRSObNnbIT9IyRtmiAKrT5/Dt1CO7ybhMwkKuz9QmbAwgb5LlDv6t78nn5nCT37JMDy6v4fvvu+A7rZH2Jopl3BP/m3+TAczZJbdWelTCePolcle3A1y/u5jxFGtmOjm9ASf6QcfWlMkH9skP0LHPwcePTlle72f7DJb8BOOwa0Bn7RgaPDtJG4ISecDYiPjo6LM/7ArYGhtksndiJSQIfzqT2Dp+1xMW3TX/CTP4Nz+stKNR6q3RDfGTTOZsIShIJfZdFKeX0KbqePSYDjH767z5bQVfj3kRPEAdQmAPk98luiu1BdA9vMqIMVgRUfW+eXkxyAX5vqtx1yGruiNDsKJnbLXkpwm5Uc4dGoW076r5dJGvS13viUNjtgTlvoo0dtpdmv94tvbCrfINFd355/2mqCO+Uunr+ca/R7SwLRe7aPf0xf+a2cJunJ9BM8UhANi2cAhTu70C7yH57z8TAfvqkz/pTcaU8/KdlT+U6AJDYvtVKAblQvc6IDewyXDugMSvLbI8Dg8pZCNlWM0zhsCDHwBMb5PnBNDKkPto3PmHvKoWljn/SNV/iJqOVBCjS+zmd9CfnMp7bBm6bbxtga7VzsRAic22fuwVEdOHWvNfJxJmExg8ttHMSN+TBYMgby1r4m03O/b2NJ3z/88CCD1NA/4worMM4S7wbS6qGBHlpVHtOXY+JoiS19xiYFd7Pskio2mt6SUU3gFU9JvUnIzDhqEpXbwM+Ka4NzthAt6Xj9SOCtXUtZ3/t4d2IkqwSMf2yea8Aa7i5HN3aXu7cOl8P9q8u9W8fL3tVLOWc/DX7006cPkcHoc2RR4lGfeI+2XmLgbYOvYt/RFK6zemVkEudqQ1P2TcoYE6KFfWVuHd9oMsuqmXC69EHwjudiuzrWSFmfbtPhxpWRA4+ev01c4o1fZEHt2rLU98hSEzIhFxyueywlA+2wsf14DJrPp49WksNDI+qivViN3RAj6x8f6CDaO9CVX3/75p3xdAf38DJu9GiveIk+lO+AS7vkUpzo2tnKd7LNp19NzANf7ULEpBL90Z8efaczboKRfI6vnVWrxjuHsf0e+yYLxprKsLn6qn9Nv7VbocCryHDtUAU8rerLp7+vdEDLlND+eh0S6HNkpe7Nk44RPLJj7KLwRr/CmDoT46WbHODRJtl3bjqbYu13xoHGEXgqCdYbgOu4mF0xlmHfOqG40sc41QpZP11ph+Doye7ZH2Zn2du9ElmO7EX+tUHf2Qj2FpxstKSMFTLnzrGNgwv+oNfL2JCJdWILGmcnjusTHJFL8pkYxLgFHiY2Wy46iw4ztpykDn3sC2oCqiRpLHrosYR31+Orb0SmXy8Xru9f/3mYQYAYZk5hBKCMyMG4ANK1Ei/fDd4YnLmuTLqPhJqtUe3h4yf9hNi3JbshEsPD0eTPgF39EQTB7O0G5QYanLxyjKn7hNLnTz/9qYQ3oBDMVEFjtApL4GNwj468096KncsdLB0c7qddO9HLEnozgQCNwMxqDAGKAdTVK9dqAA3MBBaEvkaGwkSgu1lYmCmpwYkKNrSxGY9JJo3zKqNyoCXF8BsO1a3eyL+UU8qJHoQPfdB4Bs9Tp8qa7ww9h6fPTWl65i4hJGySW7PhX3gSXMbxj6GpYqczxjIU799AOf23jdCxzq+wpV4+DZAb6KYNeA++fo9j1qgBT1cVFNd5pMYr9gT1aXA9OdTpL1KbHvOR6265WWXNdT0XVsj1gKsTHciLPjflZyvAtRqTKj3eOpWbY/Ab2lL0oUE61kdOygcMuLe8cu1vjhrmrY2VH221xfHjj9fmxHcOppvmpT+yxqAwPso24DXQRYNcKRyl88hRy+aeZbTuU+wUaF/2+mBQmozUYgrQGXzuSqHASb6afIxxMutvQ1MGoEFIdKAzQHFaZhDwWXBgl346ckPS4/puN5nljMm2hACY8VYywUEOu5FsTnR5H9mzcg2M5UUME+D8Rj8H+eVABRqSUmgPTgcamfUmt+6Td3TwfQKJ6PXu1dKhwWX01GzWJDA8c3qxgzd8wH9BCtZY/XP50pU+pvT65eu+YaY2IHJkU7G3HoPhWAU46U8iSWDUwV3gLV8DM/5vA+LqfuDowA5hc9RhhI59zCd4G0DiaV/3GlzgpZ7HbgzEBIKSYF7vL0hAS0HfDKQMWgzQGP/wNTDYi8KmYI8fPS6/XSMjeGIVHVuhfaumzDDoW+LJKkKBiGe7bXbXzH/adZI1cFgFRW6fv3heHCWqZt8bosmJktXQ1YVQjvVoQilyVIcL2KrcwETPNhr1Z+4oh4Z+6TdFULa2VsDaR2Bjq/Gu+hvZtURaEqN+qG1PHbrXNvLp8TaBsVUD+qw+pkATMeEj+ZDk68q26CW7U3sdOpvJ9ErMk5u3ImPXAtPZ8jT+y0qH2hYY0Sd9t1+ffzwGpuKXP8lNCW0wwtv9kiy4GGi9ENwHH0G4Az1Hb4vV4N3WVpuGXugYuEPq5e79e8UP/U9DG3ZXQuFleGzw8Pb0deHVVuWj4E17vvdajuLhXoHcsNOXexLCwyc64c0l9Gx/7yBB+Ov0EZ5I3qXu0dHNBCRj9wXE6Pz+3ZvQ9GYfg3z65FkfA/ZII3ruR7e69Dpokg3BjaBRW2yaMiNjAvHxOxKKeIlOfD9IkclgXoAsENKGYNWsIZS4YG3RR3iYhXobGlnNa8UP+lVniHX6RQD7bvGh8XJNmrInhzf2w9P7fVWs1UlkmN2ZgTjY3jTWEGy9eP48bUmc3Uzr3mwxiZV5bDixRGKG8ib0lTD05garezsACOxoCP4OgnuiySRl7JFg5ZiVXGIcq07MOnuMa1ZhWCllUDODArjv7e43UT2xikG9CSWzeTPjRx7FHGIPuFvROzYk8pjrbAzYSsec2nG/q3yCg2sNygMhX8f+sR1iPnUnnvhcmVCWfwXHywzQ8B4t4Bzr0etkgJyM3KJvfuc6WXWysni2Gz5IVrGdbCWelIGrTLEJflYmI2tWIopF/HYTPMp1IJ52rc4sj9At/c8qzUChczDlbIyQn2yeLxMvzSDbdfTHJz5PP62Ta8OPiQW+fB5bQN4E+nylOOqDx+FTZnCmd6OlaC+pTA4n0T/+V1u1SWlri8fYLQN1ZQ1g+RE0xwO2Fb30we6JsWsLg1N7DP2uZdAuIZdqQ29ykLv6QswU/SpHjXHznR9pHJ7fY7vImEk5/GJL1iRZrvtPTMCvkLuuDosM1acGZnjhvzIeYUbX2cuR7IVuaRPt4DFwTNsjV0t9J1lkJz1qZ5UAeQZrB0wrfOS+MVzqs8Glf+0XPFb5gV8/c6F8j11J285Ll84tB7u7y7UrEvwfl59++G75x3/4+/AwPip0PJ+YaigX+oc2lSF8TZvtH21r+yUjzyIH87g/uWlMGLzJnpMOqQdecKf60DcNga179UTWvq4Y8JdCnQw2hmDXck2cd/vWzTQliS1BcGHZyZcbe4kHgofVMvdjry/HR9mA99rOheUgMaDHHOkjWUmrpf/LV/Mq4cPDk+WxDVk/sPsZ0wXGDxkf9dXAKddNlsNb9gIu5NETFFfDl6ODveXuraO0m3FKbK3JI6tTrMqmCxIbaXDkLPwpG0LPD/BN2yOXwTtyMLIWarNl7QeNMxgPXjcz0LUBc9AP3qFDSnfysxNf+V6aT/LTY97kclZUxcZHJvDKREoFIyf/nl4iY5OQPWdw3rjRgHzo8+E9flgROisyyBlZx9/yrseqF5Frr2pXTmzIdtJzvwNu4fiYumNP0lRlfvS9j6uSNzDnvomn2vPgKobXlyS/dvsoU3rld4GkXVtD+MYeTNsjO0S1shd4JeHwYWK2KUO/xFNsJ16kifUEC99Gz0gi8ctnGwxcgQMsw9dVb51oW47SGrhN4uRK+EdWDw/2g4tVz/P4q4lFciFWZPvbXvoDggPdtCfp8elj/MOHd8vx4X5oAz/2aiakPe2BT62Tyt4KZ3J3wJ3JVclG8m2cC48uZogEWBlTOua3VXskA4/hSRfrU0OLNhZY+F0wG9fvxSZdir4h/5eUlau4dXLUicG+mGh/f//nAgWRMiWCGyQrBOl1ghYKOYRuUJ3W9MVZbAM8A3AbmpnBRnwbUyIwIekbV0hrKsnqadvsMaGRmZoATJujXO5jmM9mwVbGcZgd9ASOyUTmnj5WI0ZB0cHScVnCXF5u3Y4hShuFcXWOAmJBnvffmwkvk8AS4rrvd2enAjvhd12fnNMEACN4nC26UIpJekyGDbyEuN+DWqpWYEYQ8yUwz4GeI+z9P+Xr5HOtzmlu5TcjOisqvL4NPOVDCuBJWq7xMKOuTf0wkAyOe8qUxAEC/dF7UwRBfGcH/YrAKoSuDAl4GnDkKoGaQF2GP3wJfTh09w4Pjwub8viizmZc0AuIo9TosQKSD/Tpr1xjXOBdZ5kDfLldA5N/rpR2yvcGirVNUjbXx0BNPz1zceCeKw5OD9RD35RH3K93p28H2PSt3dLDt14bB8OoCarN+JIjTk/b4AYRPNQTDKAX2cCLgp5+9K2PLomN7IQpw0O8Sj0DjeriSn/fZ/ZnEh0N/EKQ6lD4x5Fpex4vGyNLppus+DDL1T02oR8rTGSFBYyu+7wRwxcxTllLzgUe9q640RUK8DEwxks4Tj+jr/oxw2iwb9biq04ETg7AzI/k6zy/uyYoG7y2WOrPBtfwkTDZVjfhy7Y8lxyX0+kMXJ5hFaydvn3TlSeeG90Cc8E2BzvBFMrNG0gcBkT6H4Ofa+lLEIem5OT1G/tDzIBmP7jrw6y9ZCzVAhNaC3L1py3wj32Z0zW6gzdbPxy476VjaIEnaMc2mg0XBLA5ZNJGgE1mRX7QTJtobtPY2StrZpclKdiK4pkTjcxMe5RNgsJMOux/f/iwj/5o32njWzIs2DKgcZBncHikiiy6L0GOD89fvEz/klBkNrKou9I1+kMOQhif4BXsOGZJ8JAfXcFIZmh7A9LUiZRXzuuUc41NwwezL0491I7l0wpMjrj2IXfQbpM9fZGR7umRct4WQk4ABS/BuRULr3NdkgVt8Q48Zuzwy2D7L3/+cx0mmgp0X718U5p2YDHYFCY0GX/k17djGyChDd8jYJN028r1M//A5M1J9laZBF1vd4VASKWhXAuRFV7xHLz5yVyKft++fad1QCMpQU8ePXocuD+Uh1YaWdXWEm0D99KC/ltr7TR8mPvzu/YndwGFF2Ctncq9cG558vhZgj1vPpzAY4Cf5elohZboIHniNMPsmkd2JDytRLWajn6eq0x5/jryz91EZ+DfJvO9NrY0ZfcFTx87S82eTrwwtKlM5hcdRHvfN5tJd9g2NqMzxIlPDm7EXu9ei36wE/zjl8Ys2idLrokVPKZgQufk+Kiy1ceG077EYF+JGhzsNXD69nWDPsGcIFI9G44fHh3UtthokZ8UADYGCm74SM/u3b8fPZacfTfLzPmJ3AT7hrfvVsZ0tXJ+kdXj48PqGlis+vH4ED20GaJHt2c2uTVrbypDq9yzR/r3nS3Thrb4qybUdiRb1B1ZrV9PW9WZ/NUWh+baNhAQkJJXsPP3ls/jvVlNdq1+ILgpDx+zwAYIgn3xlccj8Z7e9XGBtAP2yiUgKo7zm12q/+nlGZjg+yYrlYWATj9zoXbFMfcnNukgLjGMch14B/YrV+dV9+SFj1U25qlHE2PlQo5U0j+9pUfqNK5JG+DRnj0Z/C7n8glak4HalCiXwEBLfvpjgn1+oo8taWftY3obeVFPEt2kBd8K7vFXAyCagrvyEnr4Xh6lXm1XyntEn/x8+OjRhnmzEPkN+ANLcPJ9s78qoZPfDjpcW6zN/OkHZcEJfnwQ42irtr5/o7shwYoTXEKN+FwyEeY3li9vw7fhJRtIBmZiZnuEiO3p6qW0mtItm8bKF7CRKfCCj/7hs/pWiT38/WFXyjRuDa3Qq3XXz22QS5YbT+UEr898FMv699hWNEWnS/nPCg+b3R5m0O+RCI9rjp7OrDu5gLsTHS/RmbQHfnZKOYkTe3OBy3fxazceJvMV3ZRGH7/9il6SP7iCbVblzdilcWfOWWk1scfE9WJJg9vxS/tWy8RunU+sfzntWk3i7XW3vV2JbKdcNCHn7DHnNb9NugUoSZau8gNQSjzNvTensZv4atIpqvU2/338FJqW/ymWsuKcSsTG89B699rlJkx8pgMoN84Sc0lU0FF0kXhpoj7t0W+rcMa+kV32ctNv99kyOrl0/5iTm8f9DIObjAlEpU1QrpziA1TIHdh8grWTYJExMgEuhZR1DSOIiFjKyonxX2J7/CF/JjfH/uK7ZE3p1XqjQ+fDXCYWDtpU1iQOvaVDxqlzfTSJPOsPTcitU12CAi54k5/NLogDaM3Yuomtxs5E3hI3apfdNmmvHbZfc9W1/hbbT0zX/gpLYPVfTm1NohlfUi5wj56OXINZg50kqVzOmEsZ9ulrchh9Qwh9o4tO/ZFd9oryWOxhQtmE26xanZdxaMvjWHys+uxGdbptTV9kn1/k93d3r6RuOI//gVFyD33oPrttkYn2Z3I4+p/67r97H/nOFTjaeoUOwIvssWGEDb3Q3hgMDjvxf/lSWuX/wrLZpxkTmECdmIRtuXvnZh8PB58V2hcSYDQpM0fJ029bcmAanYbd89FgJycClZhuBfQ7d26vQmHGxPNVMQ5x6lagIJ7n8yiY6+o1iF8ZwdBKeli1wtg4MX7rA6EnGKBIa9Iov6qIBDJlIDh08l3QcT5B5MsGqAaaggZwOASb9s1wDek8a2d5UQeG+dMv4k8QGkMYAYQ7WAY/Axqv5bbR8DxyQuG/HiUjIz6vgSb4DWRzTRv6KG3zH4OgnE9BECdJaHXYgGlKlqFNJBBYLcSwqleDrL1c7uAv9cqXHP1MGTfxxielnEMb04dAyooI7eXyGKT2M+UpIPTQwIoKPNQcYbx5crP9oMssPf/cQZ7lfJMAqoD0KLfTLgX6ClpOfZpdK4wp38EmnNzLwakWlvyvubaZ+tpoMiY0Exi4H5PT+hS1GCi0lm+b+d2T8QFArrXdwAR/94bG6q31186U0ZYsrc0Nm2EXyKa87+RWOUcNbE44jxx/SfB+fYxO6ObTdY62ZA/Mo1vjEJokzCe5b3mGNOXBiE500LEZIwOWmY2bQGLao/gyt2ZCYzg+vluePnnUWROGQDKpG6Olf8kOB9wLWxzF0wzo01CMxfNSqTMmyJK2nZJ8HpMh2+gEZk6Bw/JKQ4HVFkh7DAHfyLbgic6YXTboETidxaHBE35kiPzQXY+jkDf6XL1LY3X0OQUO8N/sCtoxrmbxhq7kJrwIPAa09nvp8tvQzuwpmM3OcKR0AP+aSEtbZrDaduDtAAbtyUDoga8VmtUB4Ov2KuReDg5oKMg1G+qxGjBfS2Ak0NlsocKjHxNQSn4JCj4meOE4Jf6sqmkCI6UYDDNXlcHI20hafqYtMN69c7eJmc7Cp8bvv/1e+6SsQZcVTuTUyhnJIf2yjQb24LAHzcHBUa83MK7jwmt9jKwVXLYnH2FX+8U3n5waHqCf2Si40AcyNQMa+vVHHXRtaCuwsLGsGT6w0JsISWUaD2ZFzlo+tEVfgmu5vT11DKytTNgGatWZ4Ip2fAk6gL16o/32Mbyzf1LAqRyTAa+H1oa+ySt9w3f4+149LS1oBZlIk+XD57R1q33pG5wNGJ1pz/fnL1+G/pOYQ2fWu/LUY7Plyg+NtkEkulqxeXLrTtrmc6Y+2j15+qS+zIDHRpP4L0HViKJ4KjtHaavZqV6450c4ms9Q+ev98ij9nDtvwiID/wyog8xiTyZJCauaDMQbsKX80CW6H15IXphR4js9uidZZIZeshb+Vs+8eCkpEfrCz3/66zl2WKPf/NZqcyp5udfiuU4HQR/6ojcfKhhWRpLFihLJSKtZDg7461lFK5Ei4JPk8DYsjx2RKWW7z9Le9eUg9kVg+PVRp3zqmN3EY0kQiRGEVkd517vHTWhRv5m7Bt7s1TwSPPtC0VUzmnhJJ+mhgA026jqh2c0Ag6d9XuBicIXXdHDTHX7XihsHXvCFHWjgSw+yaqB1EDjYvPf1+wJzOktWxXtsBDw3HVU9khhYZnJqm6Cz0ai26c6mD/TGNfXtb9dkbuqr49EF8dWsbpYo4Act548/0Bb7kj7BzSYExMopycXX2r38ljhjk8Rx9AGODvDRF+XVmrrtvscMVl0f+VJ3C+jZS/Zh6DJLzOGDPh1wBRb3fOH/gCM+rj7T11UuA119SAcPg0BwnxcYiBfQWHzbNivDAx8ewrlyDv7UI+/TfuK+1PMoJTvEHqEv+CR24O26KmgPdp9oTvYM8Kz6AUNjsvCIfW3yJSBOjD1yIJ6kO2FDr2++U/sOcsa2Glg7wKz/+ocCgA75NHDP7/XSem1ww8f+zMleu8cv+r09ttg6uRAShG/srU99tNcxaflU1gy22Xi0O7hxY7l/725gN/HxtjyaV+uyrSMbYvr69Hz2WuDRrHaUcw/tNjka2cs3culqvkvqHsVu7O/F9sWHJlqPKiZGEG9Ake6Vv/mRc/veVW/pF1zo7ehKoMDOjhr4VZeKc+wchLWXTytc4OsS2e1qshAIb/g8cscudEVQGLgl8gxmrYbxCIf4j1yC1d4qV6Pr5xLz2W/lbuLBDs3DX48W6dvA0+PLVkEanJ6+y/ioG/1HPkIvG6rb2+XDp8CRz7dWiAQupAWrgtXl0MUmx+I/ducoNtKqnHQb+ga3yMH7tC1B+/bU6vroXmwD/exKssDSdiInfdQrtnVWEEqegWb4VLsTul6IhLATNvX1NqxTb8NL3+yrxBn68belIzrHhqCfGKOvSNZf4IVDZT6f+JaiOcLL9PkudGDj7btGdgpL4O4KtfhoZRvL0cH0xW7oq2MUIFc2QqfU6WqNXlsa87JBo08jB40zAuNmO9X1OavcJDwKcuCYR9nUsb8MX3g5dofNgCNS6Z9dVp4PMq6yaGLztZpnz+AJXnUKX+6gA3kb3Ul7qVJfHDqzOfrQbuU1RXyPdev9zR6MLMdmxYaDk3o5dF97k99WqDrEMXw0/2sfJPfBM4nMz52EnP2mhk50Viebj+52KrtXl6OMc6xGsSKabXP00bfgAmbjHvXZybPIviLo9K5yPytq4DwrlNb76RM842PtJ3atZeHXvR3pUJACiTpOsglP/sGEFdthkcW9u7diA0PD0vbjJGUqADnGCY9ANhmghRycXY1TunDJTHeJkLKAEmhZYqRTgT5D6NlpgYglYZy5wRSlgAzKa08QADHdn32cDBYDXSeVjny6xvhMMF9wigCFEMQbqDX4rkJaAk+wCFGkIhyYfWumT84II30yAuOQ1mdioxxIqD+4CSgxm5IQyi1T3xn29ABm9xlTj1zBDz0IdB1sPku3AI0hAg/nlhDxv3K+NKlQmgSCnIS/Tn4955igUFvadsCbAwEHhSRgw6cR/vIvPLBElAFiMAgW/JrkQJdcA5eNy24kcGY04dvgi8DhV/6BEB9REq3gPzxK0Ht40DIYRFkaiEYoZ+AaONAi98rL8hbPCfW00SOfhJUBF3TpET7u9y/fHchRGoArVUNxVduvgAFuhSXt+2ghh9/wDn3xvHRKRVlsmfutvQ1Oh2t4tJUvbqsxEUQLTsyEPn/5oqsYrL6aQeEobxN++QQ72Mwe2shWR1W+0kIibRy0QXlxDq3BYplvEyxo6K/0APY4Y8s9W1rwq486jjXgSx2EWNHMT8ZkNog8PLwRXD4GnpktbkCaMuRKAFgZT3v2CMjlDOx/C15vJglQWbJE1fOZCdTDM8aMgTf7aQk0+fEoDnk2w6xtMuYaQyhp4/EBIHojTTPS0We6I9Ckx+SDYWQMDXLYo5nR8/q6g/ICPSR/BCLzLPaF6PXblh1dRIOxFYBAGu2p19UzkX+85dzApX0zy2SCYXVPuZOTmw1WDaDQXn+PHj2qHcFD/RjMjdyUQT1dowOeuda2vUbIDR1jL9DWagptzqsyr7Q9j+BInvz44w9dxg1XA2x1PV7jOWj874qSIEXGyK1gT6DLJnsVs81qwSzxxbnZKE3w0URX6FSZj1Qgk36YlS1Z5brX/ho4oR+bVL3NHTYXjSXzuol0gjs3WF4bqvUxgfAUPJbo18l/JQs5hjn9YsfoL7qNvURn9Wqjeu9cBxbdTyi8A1+DpPJfMDCDxavX5/GE6tzKe/RHsyaRU3ee6TYrF/1Dp/R37epu+9r81sOHD5eH4a3kPOjUe5+yHDM9YdvMopppIQfkRpkmc6IDrlkF8/tvD5ffHz5aHj950tVKv/3++/L774+WX375tataOtuTDiQvalsCowHTJFHZaPZq7Pr79AXvBi2BXaBsg92X+QSzPp49f1adZEvIRl/xGFrSDzZhdOHbsfEivfRH/VX44BGWDtIjK3iGhmw8GuN3B3Ap49XzeKAu/rKFhT+xAbvQmd/IiP759suXM4CJ3PJ/bMbjp8+X5y8in29MipjhC1ArfuQBuP1EB/xMAXzzu76LjVO6eIB7Akv2mg6hm0SbR7vA9uHD28Yo24Z68KCuZFcbEjFWlxkgvDl9HVvm9foeybU61aMVMzmEJnBkv8msMuqQl+Pjg64uHDjGdyAv3tbvRk7wFf3iOdsueRE0+27VMFtHh2xuTEdhOQN8ttkrra8Fv/OB8VXuTJLcyuWNL2RJ8hkMgnKE3DZOlCSltw5yhm/o3Img1LPRIzs1ehcKayu0Jt/jtyfRTB7oEhlRV7KFfe+eGOHtQWhAvuEtASfOI6fD10nim+X0e8qNLagspvf2m69ga+yX337QMfwH4RaLKO8PwKU7/gTe3kk9MFhtvZMYlYynutKVXffICpp3NVNkxn5B2hDTSmTYxHKSBmOL0Cf/6uuaJNZYIAFz4xeV/c49X7WP7njmERkDzfcZELheegaPAFp89FM+pi30Vqd6metgEWOAEZ99IgBd79L6wFe74Vrwx3t2svoX+Wy/jVEljq4WzvGn4J8YROLKBFNXEEa+4cM382Hanw3YP0X2vF1kZEyfG6/GZgevNOo3vOCI4v1N3vIdjBu8Psvv3GaPlYMTXSBrjRtWHDvwZWv5/NjaTmyUDvRAG2krDYGLz+BPDZrFT+i1wWLQP4n+xBiBWbySj4Elsj0ShX9sROiU72ipH/7u5lHiXfqTGIqO7hoAp5xHZOij/YqMfcZujj2e49zEh2mLzEnQXVtn+w2M6Qpad7JG6crSwIVvcCCz4i+wlN4pI4aQkDk+Pgq/4wOsDIidANNe/L79pnZCT+ijgMGuCdh5g9KnZS/25jgx4Zf0jUdWy5BViXODV4PTt+/tcSXWir+66IUAsSseM/oQWCOffkvcWPFnZeQkHumvWEH8q93oTuAFy+F+7Nh5OCU2wwNxtRU2bcdKD5OMkV04GsPkJDcmqvCrNpX85P7YpxmLsNtWAp2lDYN7mzGzz3SArZ+JrHONE5r8AGT+Q+oZj86qayuR8Y0PHbsVMKEaXJtIDgzvAzO9dQ1PxBl9zA5MqQAu8qWucaek3yR9K2wrP32f/vVN5uk5GWErU33kXP/BV/GOoVdd2WwmvahuVH4SL8avionATo4lt2RRJHaUZ1+UM1lI5sl5LrdNB/r6iu6O9pP78189RD/ZJ/JLZjd8He7j28guQIdX/cxJbke+1+/ayz800JcejBFso2A/JPLvTaNi0fEDKZ56/Cf9Rit2SDtpInyzECLtpKCEzEHiodrmdhkbkDaIqEUj4jrj+CpHyuBfaRn+IBdyR8J6bXsJgjEwuw5SFcXMFnCAp8nl0KP+J3KnL3TSPZnqKqDcN5kjwXuwvx/48Rus8RWSMpBDDCcjwmEAjGBUwPK5nYjYXZrTLlorG5lcXr982YBBANAZk2DCcDNOqFWhCSLzXFkcTiqpLzuJkPoVEF44z0mNITRTT3AFlX6rBxlGpTOyCY7qWAITspUrGXiCjdE7PNxvUMWhdWYojqeOL5/uu/7Xf/PXnbl+8uRp8RdsIK7XUs7rlzchmtUrnB3lxxCBDS6/ePE8DDdgUa4kGrhJTu7jKsEh4EMv9Mv1EhEdU3Olcx0noSA0OQ1EGBJHnXTuaRYMhIEicDCUUXPoOAeHTrlANQZ8FAavRwklsrZH1QQDt2+f1AFS3C2gmb4uhY6zZ0jlQsM5apACkwFkHV7O3o+A6b8D7faZXwFO/c1hF+f8TRAzv7WHIFz3FGJ4VuPAuORvjJwroXVwIODzy3/oGPzS5iggXJ1TVyn7D0kU9Gd+zyAi9ao0EwCWN+5qVL/wWvsc5aJslmmOAVRXgw1QUh/hGapcmMA+isZZWAXQmdH0D6ZJPnmb15s6aDRT1uNAlBOeI//aHqVdQRtci9L0qdwmUy6X1ut99WYW7FIdt4EDg3eawYekI1jM1qrJQD1//jL3zSqc6woZs8g2CSO7cCcLnt+GM332+ALa2E+mj3NFHjgf8gpXme137zxu88el8QWtco58ZI1jIwMCdrMMZjtskvrDDz8uT589S28zMKaTQ69Z2WDgLWCUmKndiY4bZHO8ArD9PQOl0IjjrzhyJqFt9IaNqtFM/2+je4zuFiDfvnO38oU/gkCwXt/znPWrlDdICqwx/mRT8nd7/lY5ckIvbt68Vbp2Y9P0pS2vZEYf1yRZ9q4Pvz0CthM6C5qPb95cfs0AXjJmnOc8d355tYmzxDSw5rMBaPr2/Lzfv/36y/LLP/9zaDWbjArYBK9PHj/unhdoaHB27/690M0rxefZZ/vVGAya6cHvx48f1c6QUziQJwF7dTqn5ZeWh5rJYJdr20IvsoB+kiRsNFns9ZTpCqm0AYfNeXWGirylSINJcpI2yEf+7wxClxSHptXP9awQ5bhkOWjoZ5aIna9M0YvIn6WkZEv7aDw2bfxYWpkkYuC0YR27z/HDt4M0+lyc9BWIJAPy28qVzwG2vizyffFSBmiSgoFbYOrxJI99eYOYQYElzvziy1yjW8/ib04DZ1pvECupWduMRPmv/aV9EDZpHFzINR0l9xIavz961AQSv/Xk6dO0+TJtzjPlszQ2gy8yERkjk/Na3rFx6OzUYbWxF0KRgFA7rI3AhGfac5/eAosd4Teu7JA/fh1t8c8MIxwCPzqlQTOsaPjh45fQwuOGg/ObfHpjR1pf+WZVy/ir+jeMz+Gz33PSMW26QyYG5lxLJbLUYDSw0EuBEbklj+yt0woUr402CGD7yIO+DD5fvnzeAShbBSfXGyPgbWSIb+SXJXckm/iWvgEqbaRw37CFLmakDYjQmlzzK/Ub+UfW2HB04jfyM0HZrMiR8Ba36MdAHyy+Wx1xNTxnDySS8FWMwy6iNVp4XIZd8R092LlwoHyjR2hKZyRQwF77GRqxzWja2UP8JeL43WRChSPtBOaU9W3oP/igs+9sJzjZWvgaMHkTH3+gLzEfPsBnEqLhXJqT6LZC4FX40gFGDrrtTz/D//A6tB15jb9dv7vPdm0w1iagTfwr+tCTJl7JYIqoV5lq6ZIt360ITAyZOgbJ1bcU7qO64SMbBF6P27FNIyexualX2Y9e2Z9NAt9GouRmEnfkJzCma9caYAfW2sXAXX4HPqtmWi5tKWd1YpMw+Y2eoXL7gmL9VOSMf6P7jTWCzGYvDEbQqRQrfdBlBoR9FKeoWa7PFvsdm0POc3niNP3gu4lNSbzRP7Lq+ugUf8PHaSO0S30x5P+XtprXPnqqq+ymy3Os+lAQB0b3waw8PrdM+kYjsRDf3IRMTlU72NVRPpV3jYziW5oIjV/VFjjg5MUDfK2BFLkzHqk/iCy2v9BPe66BwUHPQd0EXOS3h/4AnrI34k8/vnuT+OF9rlg5Y8IjMYP7qVj88+eTHDXG0ld+o5a4wSGm6L4e6Vd/jUOCO5nW23YUb3pSnLU8baMd2A0o2QhyY2+6sKAJF49123vpmo10NZc2oMim5V/gzRl7ItEkBnnfRMW7xca1Tci8M66QcD9LbMeOR6YCxsXgxBe+j92VVL+e+Moeh91nI7CBiZ3Dl078sU9sQfryhiqPfe3t4e+M+cSZbAP8Zm8fe3HNamUAi+/Qj+w0Ts01CZuRrdAh/9PP6gG5zfW9xDUnnSzOtdgD+4m5R466EieybnV2Jw1DHDEZe22FMtqymX1LTxoXl85kQPoKSFvyoZ+5Jz63gjU/hy/0oDwNnwCX32RxYvT8Dr70Bn165vvWdmUZHI1VVZ4kAD0nA87ZL1M7YIrUxeBIDKXI9JE/tpkci/u8dOBNcHVPk+BCQ76X3WT34cMuus7GTP/sN1ubvnKvuYGcbFb9QOjJtpBXsGi3hdvGxAZf9b/3R/8rwSkTUq30GtsOV7yWX+g2HenbY0V70TdvcLS/YSdYi0ObDG34/cDuWk68ZLO9sMHTAGJUE3pW1Hc1YMpW1lZ5qt3N9a4UjVKATttNyrTd/E5ZsNkfCk5jb/iCGW80gZk4DyzoJv4gX+gqvjAO2cYr4u3GxPkTUzQPEd0FGxrA78LB4e7PgJkVJzkZCVA50rHOK0CYBpAQzDPMs1pmHovosuAgTbkt+WdsDCwR3OBKZ/4QD+nTS5WM6RLk649QXY5iuF7mpT+Gsitf8p2B5HQbTARZDoWTIEAz85Uz15XvIxbRBNcZdoM1MzKEUgLD4Ex/ZtF++PHHJmVct8QW8cDt83oCjLv37jUpIisqqbQlQCbABYvkEiVFD4YhsK3wC4gJGeXokfKEJhXxuHTZ6IoI+nW7y7Zi5GSzDXg8IkLjOoAMDN1kL8Jk6VafwURdbac99yiP125OwIOH7T2HdiJgKWczMjcIlVecEY4qaYzeywRLHETbDX4cU4U9/OuKovQFR0EIwZ59hGSLY/SKTxxM6OX55eKF/8Ft2uCMR1nh6p6TIaqCsmDuhXe52OuOzRA4S3tOJbJArvSXVkKrMbBptmcDFH3nuzpgUY/S1/kxKmkfDxzoBwYBLb6qy/DAg3LpCDggsiFuB4Y90gf6548xV6+D9cLimvsc66euPjBIhr9gqzIpiIBEyobEQ7vIWWeDDFzpzSBRPNTtucpOjaLa6Qf87RXqrsUROoAlCdmAOT+snmhWNzB0dij4ChYYB4bBaUaM/tqngv6dRSbgabAnMBVk+u7xI+1IxnbpIRoFNkaV/qGDgQpZ9ltSB+8MtIfmCZRWeZXsFMwKlmWq2SM403WDqY0vHkPiCBt8B9Pai8im74JOdkQZe87cPLnVgR/6j7GVqNkrTRhGQbxkJHk3sMADuuDRxDrfwLXZHQNtbV+7bt+Ma2Mbot8Mr37xEp0EYj/99FMDQfZH0PT02dO+OecgwYJBOplGP6vy0NmzxhILBlBszNMMuAX+NoYlHmS8njf40zW6gQcdmIQuHcTlJAP0mZwJFjv4iE7bzBjfyb3ybNv+7n7lhFwaTN+5fac0YheePXtWO3R8eNRkB35KNEkkwduSUpuMmo0zkOEbyPre3rWZEUu/NiT1VpjtsQs0k/ixvNoMgVdZ283/MOeNDII8doMunXE0SAkufVtEbKlHlLzmFF9s5kzWfJJF8g4+dc1+sO0GiOQWf6sXVdfoS/CjJfxDrEdtiga2ZI+3QLFTHtFgY+1VowYt48EkZJqMcIZOEnkdLOTsQDQyBF5Lh+mUU/8hcD/ZShuLMjsv7OmU7g0AyWCTbSmzbXxMvskA/SJLbMKN0OAgPJHQgZTAymoA8h2rUJmeQYrEe2AJvQ0m2bHaXh2WEmNH0DlfK2P+Q4/63sCLnj65IAk4+6dctol+fNRMAKR8fF+P9FcbHJjR6lOTyWPTJGjevhv9RdtZdqwOepgkkdBMa4EN3ALrwpl/+algP8GMfwPsfJDV+l4NpFB5Hp2QYKObdIXNN5EDX0cD1NSpD8ihC32KI9CL7yUfs5rFisjXXcH2LDpMj59HN07Du0k8GgjwabOKAYyb/W7AGHAFaXou/Yvo7C/FpsGqiZZcNhAQS9ijr3FKcKHLlqM7vL4df/jeCZj5zPEtgxsfu+IUWuCf5OTmY/UVJjTxRiTFbPjrIJvaqN9MO6VrfmunMUD4im76dbC5TokeNhzeVrl9YKdTRn82sbSJ58ULJpbYf4+vWaFp75KlAyPtF/T1qC1PXdfc+waLbxK+Y4ubvAp+ffQjxWaAI/GV+KwtpV4agZOzuu1qaGYVBRthYgKsrRNGoUf3iFvtRuUjcq9f8SW5UAZT7VUg2TexMxrxTXCuque6ONd18H+uP+WO+VgrFsmWwYAEBJw6i5/yVrzxIZ1siF2VkPcdKSrPaJH2zq1vh/wqw0Oq4vGp8jgXJXYro/lkl1t35fUfT2WstFSncUwO1/nADpbCW3Tf5MBZHodWcw1MvpPB4UWqpg1xyharaBU12RgGIEeu6xP4rvvG77BddMBjLdVXd9L+plOqNQZa+cRnkImKc256xNKA2qTQJovkYZI8Hoclq9M2nRnYp30wohF7biAHMiuTD+L/jhLvehToRnyPpNyOeDL3Kpfomz4ap6QNcRRegtXRCYjEkmIQ962UBJs6YgC0LiXSjsN1/n30Af7govd8ztCU/FpFB+/GM2eJ2QKj02NKHh1CMDbG40w+1bscvnmTofvvMj5CP4PL54kFvFkPiH38Jp8SMMhgr42da7vLaWIria1OGuRk2zsI5yfxJeVgsB8fTF8+vreyGs2X2VyYPYOruqe2qggP055VlR5dgpOYratkAme+xB6HX/HJdEA9sVC6Ke/q08lsLrD3N8Kn48QmtZfB14omyR9+VV9bPZ8j68ElbYAZ/eml2AIe4vH618BntWdlMUiSla5SV4PPq5zMYH/CbtI89kx5x/bWt7Etw1+xL5lEP22yjY39c001161EIhu1cblW9PGUj9VGrjdWXWWN7dEvGNTZVp3XjgfGlgUnoCI4oKPf6oHNJx/PJnkc2Vsq2bdOaucav4dsA4dYAe3Hh6Cf6y6M/TOmQvvUzVnZYCfxdT34qdIt9fCFVxOzkFuPIZH9jruhlKM4Bweyh+b6dg0P2Sg6Z3W4VWK5UxlgS4p36TKJl67KSj3lx66OLcVvfHd2HJ1+0E/VsSUS6DMJ4MSjNptypUE+Z0XNrIQmf91jMO1Wd/NZX5kYxZhMXI7u+H7h5q2Dn7dlugozIgIKSArcdQjo7cCQ/RsZRAgoQizS9+DBvRKdQTArZYDiOV1MNPBjbLQxp1ZCyPyTsYWJSwYEXUIZwFBeBvl6lJezJFy7+a4PDBbIGCQE3BCGss5gQPABB8QyOBHENtMe4mz9wg/xdqO0892+Cw/LlKdPn1dorQKQAdYvxyBb7BB8vJHxiuJ4jZlGa3xTjiGoUHwlVYDL9xlgC7xcCr6Bz6CuP/M3hiEFXQ8OBBFO1MRrztC72UCwxKAwCDa/CtirkBB8xkGgot0oafse4Rh48p9/6YMyzIZhnEaEL/DpwwoKCQBL4rWtDZ+MTWq0PUYJPhrLldYTkHcAEkNq5psDkTDrgCXyAY+g1f7AM47aYDuwphEQb3DOYwtwC/8xNwXwU/DUMqGBPlzbTm2gH1r6abka+fFdOwwXbLRHtqJC/Zw+Z0DimUIYwVe5BpS5R3FqUNvOwGKmX1n1B0ZgpqJ7KetrKuWn4BFU+IQu+Z0yBo6T5ef8GdPBdwKskQcnmeG49dP2enfa9kU3YHI6AnXOlSb5B7bSPvUFKmhg1UWNSNoVIJrh3IwLnW/yQXCdz25gFrnjJBgMSQSGUeOTvLtcBy7ZwKBKmuhT+yVCTr8N0hh22Wr6TlbpML6wE9Ho4lt+pnWJzFu3bTI7M8lN3KQ5coGOAhHOlSwbzIGf7Ol3cDhL4CzoTxAb+pMdxpAjZ8/sASFB1MRy5LSJmtDUANfAyaBBMsfMjzbK08CCRhJF7IQ6fdtL6OOmRAp49N9AIuXxReLn9PVpg2p2sQ3lgOntk5PSyEwNuDzuQw441c70KZuG2COy0yM44s18jnOxbw8ez+A5dE2d2pQUZ3vRXsBGjtmVmQk7XW6Hxj98/0Npx5bdv/egZeg3+QDji2cvasfZwybcMlj97sGDPhojEesV44JnyZFZGmxGPHCkd/y1waX7BsMGmwIlSZzDnDbhk7CRjLEXwNHhYVdwGWDBRVvqGLxYYcZx9Xuutb043Gs2rM6ghe/yeImVRmR16wOMdM6jKbU/wYlMzqAuOmKwFNqWuqFb9T73e6KAOq6lMCsiiBHEs8cN5kOnbm7dwDU6K1gL3mxx+RZ6pqnSgxDjz4XQif5ITsaydFl4CveahF8Ds8hDk4fpg2yZILCiAqRWo5k1578ESBd3JKHsZTWySXDAUDkFV2SAPJAD8m0mtT4WTMDKN/Qmi5uYka/6nPRZXU8/nVXP6Q0jNs07Du/QUqA9/WqOz7mwfKRTBj4hmrOzrR1Ysals3NzrgCd1rMwyILBMe7MfY9vQT5vhBUK2k9SoXZ1reJXWch3PICRGGNrXP67taMP91slvuqPM2E8nT8Qe83EGGGw0Xs5KkIkV8PdTdHn2YyqM6V2iyj3636A3Ng7tBVj8dWHPNeW3gVT/8j3Dq/ZLNsi4QQQf0yXsgW9gOivPm6DOn9ncrgwJ3ycYHH1fKdQ+21f4wm65py205XfwDT3oBFjB17M0CiUCi88gX3oiUWOMXMdrSVax1YsXL4fGaZfMo6kkCZ6qNxNIEu4TAzVOSzk+XPwo2SpmFKxLgKqmbgepwal9hy+zCWbaRa/ASA7ZAckONVKhOi35yZbSGQM4LC2tc1/jo/eRl9AMHB2sRbe68iN9dcP5XBcPT2KT39U+KNDAW+12Fm+l2d+fVVGhMtYW9radv0oSmMRxxWlkii6iOV6IO9zspyPl6DvfxPeieeXTH9nOBYO1F89flk+twjHqMbTSzxyujX5oY74ZKK5lKofiITzmr+E4fypIRORfYzF8k1BDH7B5C6RGPPpf30j2wv9JuJE7dkCb+LfplkEOHNZTP+Qst5xAomNfZS4XwUIX2HmybCBMztxPs/3ecoFFfE5fwGvSZzf1TM5oz5t+TDa0bmDyaSWjNmN0qxvsgzZLk8BFH77CnvbptGTtOfUjs4f7+1158il2+Ho+u9Ij5a5E9spLeGkvOBTfLcZLm970p5+hy5TZ7rkSNhdG7SkyZ+iZT9fDma/tto5+UgcN+ReyW1sUelhh7JEkhdgL15qMCe5kXeN0BDzkyjjg9I0tJsTtY5/JSh9Lco3dBkt6k5CxuW/fcpe2+MDa9sBZ+hXnebTHSj9H3yoTGO3xIfSHiRWwxoaOea20CXE6ZdKDD1ofL8pv1004u8Z2kJmRM6iQK/qXMWRwgrNVwxJnxid0jwx1j77ECH2cs81W6kvL+p3ScmSULNtAevOVxkEG2cZewwNyG7+ZPtGKvXdRjNH4MH1OF+XO9Jf/2LrGscGPjNZvDZLlyzaBI3b7ukImMuJ01E73c4N7la3SYmSLeRBr8xlXQn9v+2GXxREzZvvSpEPjBG2QOTypXQHM+vZA/E05MZRxqbiPBBgvWRm+TXLwQWiPZuhP18BZfepfjuAEr5HtFeH1+zY2dK+akH43HPCD7WGLyNVaMfDO5JVkaIqnnfV6/tdv8wLBSUJpcBJvGOfJAaBtZLi05TsicxoAYwmh3own+DB+zbioCbHq64pf4GZHWiFt1Wfle+mY+5vNFyfXHoWGbKmcBrzoqzjXGEWuw1iHLbvw5798/7MKBjMYD5AaK4zjKCFaqs7Bke7d2M09iM2+EXfv3k35efNFrFc3ftXmKysuGLWUgVAFJm1obhugKYf5LlrGoy8IY1RnjNKPPgTYlAwHXLMyp0F4rhsYukbY01wEz3LSCF+5NQbNie5mSKyasVTdIOPJk8c1RLu7+8WvS/cjbBwPg/7CUvMEYGZ3GmSFSZg5gcMYlk1pJgAkIIRgjDv8BOB1xhEq9xo85HeFMGXgbpBFpMwMMwtgoxAYPxm7KIcZ9Bg/r9sFx0q2HIRQ8MWYbUpGoEfogYOu4DPgc1+dK1eufS1jwFn8AoflWjDwn+8UYOAhqJOlFnCM04zjDm0YeINfAyd096aMGl74pX0BGXmaQW6uh14OdGMwKuRkO/cbMIcnlEW7hF0wlloDVE6BxsxgBJPwA521wYHqT/bWYOKH779f/vynn2am882LlAPTpw7mzPRvGdHCmVZr1HNMIDSwoqWjg5C0bTBXWUvA6SitcqD4ZN0ZafucxCkliIPjBEHoF8MQB8dAUM7yQ720xbDNLMg4nKEJvLQ5fHT6jhoOA8deg/sfz8BONiQ6BdFjqMb44QUnQgfgTf4ZKThbyUBXLLOzH4jHl6wG4NDAQb6sdBGUe4yHQ29iy0qi9NhsdgBqgg6vnYHFYNnAUHJCME1u0AXojK5kFdisIjHDBR+bdG8z3fTbKo0tmaov7Mc2tOqbLHqBDifgCt7wF+Rq1zVyNYMbs+HXmvTx+9LleQQJPzvADl8Oj47rwDybaybTahby//adPRDSSQAHP9vQgXTg1RZ6GICgL9p18EaPQ38Hmlkmz65YVs3ZkHGDXwMENPP6YQMLxyRI6MvQEn4jA2kvn01gpK5kBr6QqYFn6G75JzifPHkUGGbpqd8//fin5eDoqLyS4DZbc/vO7doR8At2bRzqN7m/FhoYCHUAkI61ncu5Z5DoOfkEL184a0EhnM4th4d7rWNwfxwZhMtu7PXN4+OulPHGL8G3k8NX1oobtl2iRmBphQ09tYLGYGnsvVVKOyl/pQPTnZ1ZIYNf9s3p6qzI0439G+Xly9CbLeGbwMwZ1j7mhBve5cuQdFsa3PvRRZ69vNv0MGc+3ev3lpvgjP70+tpm2ZRDGx00xO5Xc9NBilbnyekEm2z8+N7RfwHX6FC6qM6EgPVt3pwm0SYRRibQjZy9fvWy3+kSQZnl2vjCfo7MkxUbzGkXjAJnidMGw+FPjHfhLk3C264AqwzgucDoQ/z0lb45w9vcBPOVh5QnQw4rlOgR+rBC1akE+nyXCKDBUK7PXgFj+8UdEjl0+Y8HmsMfOAS+MIdufhZO68PRk27kHr8KXu109VuuW33nNeX0/41n69P/7CPBF8BrAiT4Vi7EJqFH/VDk/GtiR9uRL/EMHaNzBQupUp79AL57dOxi7IpHAtHhg4FK2pg4ZPDomfL5P2XY1Um0SLB5zFFcAw68wne6XX33jD1Kpj5/zI7bqBtFhoZjKza/le7ap/sF1v9kuOfqY3L6nHKBprQZfri3JVbGd+62X3rF7lrJOwEq35h4JWU7mRUaW33M1uOLVTEm27T5+MnTxgt6a8xBl7RAMUrv/iyMbLdVd1YQixvptGRvQO/hMY1ra8LWiij0o2tsFpg+R+7c78RR5BUdrYZRXyzou7pNKMM19urlqxe9Ri4aRIsnonNiHryyvJ7Pa7IpuKEbXxtKpsdgg6bpgPz4pNvKmnRoLFhW4Dz6830TSxhckVeyJMbzeKRYljyJUV+Jq8qnFq8MzNfAoL2c28GOFJoUWM3beh+/ZvA0/oVNUmOSRTjBdojxxX3qmMSx3w768W0GKdWzVGTT+GmxjbZHp/QlOT1x7vSOG/7maJ//L3gDV799qR9gq9iFSZC5PHon7nOSMQNOA34TA3iczpeTWzeb5PcIL1j0gb5sHf0YXFOUHao+uk/+Jf6GhmBXzH3xZaHMd4M9b0Dj69hV+ye5NvymA4lnDNz1G1/CVvHd+MTPo0ePtM9asjH66FglZYaebCTLmV7TTHUx9mPu5VL1sq1MP/khhu7eU+Gb2Ncm5X738Y3IHZ1QljyPXkdiAkPtRfqXiDHGQGvXaneCjz1jPqYeK5/LXSXq+pfcZ9cnGZD7Ocno0AD/SYXHNdiw6GzaNSg9iD+X1BQviOleJ9ZBJ3LVDZlDa3aD7bY6B526N0k+2RYTI6eJ6dAKMSpbyqBa8DVOINP6YpckD+wP07FXShnjpKFUoXNs9tj6C4G7setAX/idnySo8slXo9EWJ7PpXUHhH16kjGNoSzamnY5HwOh7PtkY/eB77W+romEG/sEPDuxi5Rxdwxttbbg1KY15q8zU76W+1WIkNqRuWTTnp10TG+D15hP0xyCwxXQZXGxg24tUmsT64fvvlr/8+ceuoqJXJrnYPOMeEwaeFLACHMydVIyNnAn7QZdMwM3pf7h6hIz/6J0UYj88HaP/wpS+4Vd9UrHXhg8dLxnzai28YpslnJpgy0W6zf6Sb7iXTsGH3mmjk0rpl66hLRnvSqHcJ1ftKeXZG/YXfGRxfHronrpIbazENhZeMhncx2eFJRUEDdHjGd9qZzexLXtUf65ocOHDxbfsnLJNyNCfyOyFP/3lwc+cTpUxSAN8nPo4FoRzTa+CXq+S7LKgy1HK1NGYJZw6+3hmRcxZmHhtefrseZ0zpWSwCYT2MAS+Ap8J7IchGNvVOmmIMBfL3MNE3zlhDkMdWVBMaVYxBMWMBgwlsj4Y05nBswxP+xIQCEqI7ty90yDZ4MdvMCqLURJLfQQoRs6ySYOscYrgJ0AMGaVDEwbY7Nhq6DAq1ws/8HMfzgZc7qvXwVXhmUSNKva2IECWFOu3dAr9Ccj0J1Pt2U4bRc01goAW+lQerRqE59z6wmS0wMMKqSP15hvBJfznih9BtWQvjEmbKZZyvlsxgFYy2bNXUGgYpfHIU4U5/V+/vgfRGJMPHdTjt2XB+mQgOQkEqSCn9yqyoCC/3SdX+QGF3gM/uVCHclex8g/thsd+UrSUWPVAfe257iLaOMlMH7U5fZUg8kXo+20/oTFC4WGMiT6bOMkF32vACgMo9BljQemDu/bAuQXU6NiAMfzrqjNymaqMo8GnR0LIt4E4Q6YPvEFzfHCgpVN7YHKAYw5X6M3oznwfg+AA96ZHLZrPikT655zoh7Y4BPKsEfAbvLaeNlLB4Kw724f3VvNsOjTPW16sI0Gr/Qx2lbdHhkE/A9NHoWJ0BQCWXwts4Wgzq9GLL03IcAKcknLtN/3TLTrCQXoGvLSxGi5lwM7gw9uARFLEQLFBAz616eGT/9kfdOjqkLSDX/rgjMgPpjHwgnyrBvAAXyVeOmOUe2gieCbvZNk1Mzo2feyMbg446RscyqtLV2bG99xy8+SksDv0TcbBz17AS7tohp4GK95yVbqxEcVrnDY6TJARfEI7Ml9M+2/FO3zuX/HkEAyAZ1aODXuRwZOgx1J4fJNwk8B59OjJ8vDR731t6LaaxOMZ7TvtdBY7PNELG0eWDPi3PszUutdNeJtAGL6V/nHgnM272IG96AB+SIzev38vzmivclN5DN/p49BnBj38SZ1uTgkYyXd65Nlirxv2GBQfNIlVp8TNfgN0GxbbPNoKHCea/vrrL4W9wEZWBur1HCXO6Tu8vv2GZz/7u1Vb1+DHGWLmt3N0qOVUzyeZgl/lpEyTTJjENP7ilQbJlMSq8qPT7ElswTQfui+Lzbkt9z46tBRcux57MDNsrwivybdR7dsmZe7cuRP/O5t16589QkOyV7udtp69eF5b5b4Vqvqt7OQcO7TCkQCB/WyAGzp5TDlN5Df9uLK8efUq6H4J7AEguOjTGw0tqX75+lXq8iue+yaPTsnf+KZVb8ePebxgJgRqv0p8R2ia3ymScpNcxg82qY8ZpU9JKYn3LQiFHxmuzUg5dkMy1TW2yz4JfKkZzi4NjznAGj5GGboM3ybI1Ukgb487YDnBy4Zomy3zyJmBloSapLUYg168TtBqH4biGvxZeZuK8udm6QR6NtDeZt/abuk4g7az2ADtsbvBrPaSzei+XPiePtGifj8HecJf9KKnvV9+ghvgY6tcgzMh5ZPhPb8C38qTGbQqN/fV72A2ODZ5nu9sF5vSmcu0aXCiL3RVvnYHXoF9HmsKjPltQCMeE8Oo0yA08jdLyIfG4BsJMGs8dqBoZhBALsm+mUWDh/aZmxJZ/Kr7GpG0NwPJLzfwz33P/7MtM0g0+WCvKf7NI2d4TzdmRSm7L7a0ethn44T0ry7ZGn3Q1fiTDjTyfeI8w9fQL/hqczvB0bghn/UZBTX88juNwR0POpgJTUycSEqw++qTEfRQlw/lE9iW2orIE90qoVfqaVudUKi/XXebfGwJuF4ozcWL4+8lv8HD9jvAUJkM78ih1Z/iYzbNY8sdYKZvMgv2OStk5S8bMzCRx7GVlSsnpLcj38vT/A82ZehL4Y484pM4QVym3tDMGxrfVmhmI+7Za44/8Pn48dPyFj2bfOZ/I9+In+Y7GWHD9sos+Nrv8AAGJU/ukSM2pwmOyIa9UPi0JurS7uD4DTYV0QzP6S3daR85xef0sAna4MT+zqoF96fP4hyS0R/8A9PQC87DV/Il8Yj/uVCZhOu1+E6D6Kvxr4aajb/hRB5TDx3tc2bl4viZc13xbPJJUmazixmx5/uSeCbjjrTh7UrGA1TeYBYsjdMCl1UtjspUjsYIaJD+0CEAhNYeH/rcR2JMuDSeibyhD5mWyOqEcvlNF0JRzaYNlNCXze0bX6VvEoVPaCHxhbd0Bgxd2RmaOuDOHmjKfjSBvPRysmfo3jq5BxYyx46zJ3RK8gbNwCFZYuNj18pPHAJf2hqIwIzeIzOVo5RDr/M5J4aaSTHxmZgHrfzWnn7Ynm6cnmvw/xJ+0Ev8066JzTu3T3pNwskqlpiz7onD/EkUoquEqpV/xoSfQzPygReFLbQnm5IyZ6GBCVZ76zma9E5dvtVqbquVrQqM1nZrEvegavxUuxq6kyE0gF+6r8yBD04dP6evdDwUQocWX2VWnfyVyzbmJTi+p1wkoXX4qqH3jGXhpV/JJjxTpjF2rhWvXDD27ERW+iULaNyETITao9P8OzmSAAKLg6zgiVMM0CRl9KRwhOdtIzwKKIUlPZTHlYT0V/uWNqwgU8Lk/TZhAAY4mdzyFsXyIzDzRW0wH3BX/8LtO4c/c7JmbTfDRyk3BQNwg/R0aJWBGVgJGUzkoATzAnB4ETBOVIBl40QBMiJ5JMYnw9iNEQkHYgVJ1xoIpgFtON0D7MyKzMDQ3guWCjos265hC6AzyAuhwBqYEQjx1CHIdRr51D8C+i3Bgw4UUHnXDYwkJ5rpDa57u94bHmOrH0oZBloRYjaAMSPcLPcYhgBdqo4BUafK6khHYBmHMgaAAktmbca6Bsz1Og+DUPAzPsVqnfGbn67MINTZHxUgvKUIcIf31M2hmD4CTmlcg4K+wRM8aJ/v45BCjbRd1NqHDZO9TWV2I2dIBD5gLLy5z+js3zhIv2NUOPEOyOGc8p19ReWUK2yVpXEuxT130UQ7RbJlJ6ABvLIeKYGNJGDrr3XwDmJw2g7l86+ndjw6YiNH8mQQbDAnmBi3O0puVnICTPCk3dQDW/vQUEpPsDv7DTAIDWIid+MwI3/BHTyHBpwJEOBuiasMaeGIDszqB4CBjXFcg1g9rDj7RYE5GkX13v8CR9/KAN+50LOyp42SItAHzvwLvPhKDi3Xs9HU2+IwxomzmQFXHXwYzjDD3uowv8cphNbpkzxaOeY6YD3OAm6PW3AyBn7gZg+6Giq8Ly7Bg8zM2wjsRXO1PKjsk6Vcc8AHvORXxl5AaPNsdoJBY3gdYKrDCjxXwwc2YewVmadLQ0ObevXtMwmiBeL0w2CD0za7y/GhUx1o2iX/44Rnth7dyHwdZPq2qSfeuY/qeM5m4pHP46Oby737D2IX8zt10OYo19C7b/EBX+r4xKc+MhXdt7Kgs2fpHx5oRN/QUYDfIx3CCV+0i18b38mCdtVFF4MetAG7BDt6bbN2bJlPfXYlQ8rYS4vsq6MPCa/noTs+H988biLqjkfJAkMfgwqsmxNBa7TYZiScdUihUXrp/SZr8h2MNhjGC7MFdI5cgo9ANSDN3zi/wa36iTk5qmP9MfZBkkz7W4HCEt01yMVXuGiDTFmV9M+//HMHvKFkSAdqlXICvVjkhz6LV0rle/HskU/lpqt8p6M5tt855t601BmSXJA0wM/CuvJWHzObNHZXNTTgd0qTFCns7ufkvK9cyWA//tbsYsQ3/HsPhDSBBmfL+/jfvi3lzGMvlsraUDp9py9ypN3KTH5XfQObTYjJjkCW7eyZPwNQvt0go/sDhZZtS/X4/v3dDCpDZ89pP7h/p7PTb16TS48X07n95U3sjLdD8a2S9VyR7/xJOVxiIWg+chgYSfIe9q107OwkVcAt2bsNNkzYoCsaHx3ODJPreNW4I7pnoA12wRm5xgMB3OhE6JW6HhOl71HBHOzf2MAu4077TZZEryWWZvXdEjsgBlkTFsQuRx+5atlLi33drCq7lphBO17zvXN1N/aCXuqbNCPixQwsPP5lOXNsUnwOXZPUAYMZtbFBdCbo5j/4kgkHumxyWf4FbzbIfToCL0X5JzZ+Kg/NQybkyzH1ez/f6Yz+p8/AM+Kbc9WHXJMMmGQieKcfnECvbSBLnvED3GI2SRe0RBvlA0h8ELtv8D6DLoLskYiCssLVPe984GvwqBxG3lCQje5gJLDoD83IiYPd6eOlaAnndFJ7m3bMfCrHn7G9krnKmBigf/xI49B0DWcydCWD2iZK89fgujK50Zsszx/az0l/EvvwfeK4lHe4h+zoXZsfuMCtn6/f3Q+9XGsyLniiGf0bPy5hJOnkWmDK70mQ2fciMkfO8juQpqVJetSmrrTcSBvs2tbmO8iEA530c/PmUfFkc8bOg0+cIFkuiWh19CRpDGw228Kni+WtFPWbPGztoqXY0LHJk88i/Q2wHDRk+z0xdyd6gpfyM2E87TjA5ZQow88m7fcMHk2U2kNkBrfoWHxDS3Qig4UxTW0JmVz4Cgq5Noge+oEzcKnvZvAyYcD+eCNMVyLkxkz8hI/BF9zwqLylE3zXZptf2+XbDfiNW77G3elDd8YZxTKf9ANoZNl9cPfIPRQeGIdHHUiGZ91EN7FRQCrccPC2RnYL/ttqfw13L6O0KYZxH03wDvv6OG6UdGix3tNncRp57aPk7WNI6F4LBoO2Q8lTBg/3TahkbIgukgn0uPdDGTrIxqKTR+H4Cnf8dorB+urp0FcCsvysHAfJdCeuI7fkswPx/POY+rzIYVZism9g7tgtbXfsCL+c1d3GibFfK7ySen08KTZbWbygT+5VRvC5/vFSYXWQBXjDEQzaKg9TIj9rz9oH2lQ35vEf9syn+q7R8yYbAqj4unUD96UUsEL4h+/uLXti7rSxF/k3Lra/lUfgtxUzaH1oc9vUqU9Mu9pp3+lrmxgRn0yilWyx46FF+kf558+fBY53XSXCvnpsTCNskNga7di0sVNsFBsRONMfmcUjK53th5afbYMmgKOxbsr5LqE0k3j84OQRtgkhvJEHECebRLalhxUyJiiMSe2Th5/MlaPxS3yGNy6hJ3s8MdbIx+jj4LD5kNro0BLfLCpwoNf9e/cLu9yAo0nMlTb4xeaJo8kHvnYRQv6sIAY3zsuXKO8xKnj0caXYjm1Pt7SUtvAiUOGNto5u7v3sC8dM2bpxUAhY4FtuMo2I3sc2QjizAQz33Xu3otBvlzenb5oJ9YgRpH7//WFnMzgmM0RmK/sYDIoTmZVBnkM0Oz+OJrfW/rqsKBBXOGNECLDNJZt0SGXKbIaRYdsUW3kcrREKLp2JjxLK1JkZpjxmSxDwt99+D6HntbOUTwAH11kxsSzXriewjRM0GzSbjE0fFMSsDqdL6Go2gpKvDYgCr3I1shpcD3DADfNbLp+MhGDVDQxUXOats2cpL3gwiGUESg90y+cYRcZwo+cEsnWi0WLt1mihSf4KZ34P/6bvOmR/wUN5xoXT146eHAwKmPTPaDBCHv3SHuFqMTTPl90E1ZuST2B2No91hAcbjQa+ocX8XoO5fE5T8Bsj6dOBZ4JePKb8OpAB7p4RBzfaFiNdB5YD3gUtdJBd1Sa8tQeuUK/JxMKStlxDR7JAcaugbcp/I1OdUQTTctYZGJuRDuxenzmP1pQK+U/d/T2boF6qMevmqDHEAoTZP+Vc7u9XhjhkxpGj0J02t4NxqEygaf7g0JlAhMuZGoEr/+eEs68OfHUT/hOMRBfMSgZGiaLNIahjsANofNZ3+ZyzTjO8phdg1vbI2yQl8WQ2sL6yPHr0sCtOJCM+ZkAoIaH98gWsOXzXfzqqsbWB5cZj9gFtmyjMn2QNnVRXMoMOQ6hGK9cE0oiFNmYzwCvI0GdlKfcM/BlU9qWDltCfg+NQut9VYLRiBP+UYWjBsNEfz2aD0LeFp55xKN77ZAIUJzdP0j6H/aUyMY8OTUBPl9gtgavVeFdiu/SHnyM370LP9Bec8jP1DIjI/qfq2p27d5cffvghMC3Lv/23/3b5m7/5m+Xf/bt/l/rf7DKZ8J0MlQfBs/Ia2Ngx8lw9dy0XtW/1E/5dD43R00yHgIYs2czWKgu0mBU7ASzX/X2KDWTPJdwd2tIRmci/loMXvUfTdrgGIr6jPVq+evGyNEN/cqbtzo6lvfK27U2b81s3+pr26WLvtXONt0qup0zaMKA1ACCHnVUO/71Bykogv6cY2Ut9IKqs/Xxu+qThsa1a3471R+zMdr3l+5m7gbViAqNcEAAoxzaYWfKdfPlskiYygyasdB+LzXe0I4ESX5z77I2UYEqQlLr8rUSMcpGC9BTZzf8SMXBAG/7RBuP69V2H3dwyKHbQl/5jTZqoaiImeEZTQT2DLZE825FyHYDmDAlrK+wL/+bNywRQ55bvEhS+eS2xMys+rUjqbFj684YEM9SHx8fR5YNlJ7J/eedaJ2kEyBK03QwYPdIvWb9//34JaSaSXDv1TabZrCZXMuCyseb3DxKQ7tsonT8QDLFlVn99e4V1VxKlvqTRTuyUvkgjfxcyVA4E3LPyNTap/Ihexlaye5bHz+/owDmrACU4o6v4H+J4DObyzrz6X+KGT6bDdA6tL1262gGftsU2bOXb4PY+9iodR19thm4wtCWo8XNNjKc+HywJIhZwTaLW1dqo0JgMsdcBJnweewsG9NJ/l5cHT4OYTU5TeP7vx6y+oSv2xmLv0ry760lWIxebruTYHp8gROBg72ygioYCZvXhSk/r09Z2DAADUj8rg8GbzIVU+Z1qaU9ipnFH+lSvgxl9Rb74CPjrG+xW7LL7k4DV99Rh88Y/COr5z/F16Moe+06uAKodZcVYEnjskevV3dVP0qcG8fQyZeHmeo/A54+t2q6xq/qU9G5SKjztis7QBuy1mYGzEzq1efAf21cdRNrcH7+dkuiPDmrlQhOo+eQbJT8kMTtxWJpvAztkG1lAw0hr21FP30734DMxkNZHftksbytBITZG6bG56DV4VuYcuWbz+eE3vzKr3MiCo/2nbhPlKbPFpANbcCp+eoCxM4f7qeemP/+0I6E9cdLQr3ilbDAARhMjBnT2TQGfCVcz6Prf299vu+p6lFWC0KRqH1lPu2MT23ugGP1y6q/6kXq9Wzr5HntnYsGgKnbHQNjEw6fYePulVdbT7tiwC0122JekeKSFwl3ahycp49rIvxhpZGF0YHjf5ARa5r4xB18NplIt15wbTbqnTaqCsVsgpBwe23NuYiRxwYw5tkS8cd3E1StshSeYUs7cd6Gbtesr99pX/teWa4U1ZdC9tNM7mQ3M3bS4foht/Bg9i9+PLzD4NYEGj0nMuG/MZiIyMn5hxmhdaYc3gUMsRackAtiaxpM56PUQMbYntBlW4qkVJWy0VXYz7oEd+1yAA3dALPiNf9iZEE+MQGYmeTz07yRKCtJL/omew4dtZ5u0Xz4Ebz5UXNN4ODKBLxKG4lAxqccpG8umfOO1AGxQP/SfcRx04NEkTHSHfrNREi8BNXR9E/oai1yP73m3/OnHHyp73jr2IXEb3tnz9SCnwb8+rM4uHSIP5K9vG8qJBo1Xc4IpRWJyxz7woV2REpisxnWfT3KvfjnwNAkWoPCF7E4sPXuUkn1wNCGkv7Rnsr6P1YttAptk+OxNI+EySUW4M9Pgs1UKHyAxj0jbSlhPHLAVfKcTbnihH0/ydEVv4EJ3uIkRmrgKf0wKSkbCAa21p8/iT0ryXXILnY6OjpsIevj77ylLFyeuGlryDewju8DGkiXjaPQcXnnTI9sEN7z30g0yl6bHrqV+j/zGJz6Dvl948N3Jz4CjsOkvhWMEWjYl18Mu1PsH+zFqr9OoTC/jO43WgQZkA6hbt24VSMmbMX4M+rzJiBB7jRqj9e69oIJwjpDoinHoYDUCL9jxm0JoxzOd2wCMsfQefExnyNStUwgUlredpXzoi8ph0jBhBj1j2MCDkQiJOYILBAZjnUeCVmR+9/ZDkzU1iupiQvpTZgKh9NFjGIIGHRTnc+sfUJxoDV7KNJBIO4LE3od7IafY+Z6vhJ2AcxgGTd0UNjxRansryDgv/WHmCGpn/lNPi+2j94a+Ner5LI9X2PW34TKDtRlI6Fc7hLS8SVeCC/BqgxJaf6aPMdzexrWXQZ2M6dpGeFXHmPbVA4cDFhX+wOyaJcEquNvfA1hx0X4DnZStMS1NPnXG2J4KMsaoQE4I80YTcjmGj1OawYXrZ4GJS7FvEbTIaxU1gwqDOIkGgws04WjrIFsfz9JE2rA3C5mHmwSVZAt4mwBKm541Pkg7lrXO3iOzIaHH7cxkeXMMGegO7rknOMM/AZf+OxsWxVa+yp0T3BxsvWH6SHc1vI4ObFiw4o1ECg2f4G0gDU/fJQ6sfiCP2kRbDWoPXTlC1SU9JxnkJLdj8MzIMbgOiU4y9er1qxpCQYh7De5z6K+JjhVgxlFf3cgz7YMzHM61BFPR1xrj/LISypt5yJhNJLeVH6Tan4CXUbQHDP1/9dqbOya4cZAhbQm6rFRCJzwySKFLhSNlGGfy1VdVRobZjxIi9+wzY1UIp44Oghy42CXdQYbZp4ODw+ButtySSQ529E8z6EsurfjRBuclyauuPuoYyV76mLfsTCBIN+DCqaEpGZYokdj5z//l/0LCOSLrypGh6mgO/Y+eaacXgpuVOxn4BZ4mqgU+cVKV3eCODgc3DiqXXjvuESDJIK9Y/s//5T+XJhIpbPLNm/YJS2CePss/7VdPR28bbOFt6oAdKPDxW9CpLXxT32ocbdqnwMkBz2BkcOg5KPS7ditjaz8jmw7y7hgeqfS//a//6/Lw4e+R94PUuVDe//rrr+HBBF9Dufl/qz/yDsaCmWby1wK5GlqDI50P+XtfOfuTrPuthAbs1AwgZkZfHYNntlDgTycka7unUr5LTgxegfHNaR8bWFuuvASh7s0jOBJonI+t7MojyQj4GzSmrj4a2Ia/6ag2pOROUzs713L/Sx+nYR7hIhA/NUkCv/SDH7sJRO/euxM9mIENMMrDQjSJH49E/fDdneX4+CB8TICaWMAjoX/5y586W/3f/vG/Lb8leLl2bTcye6+26dffHgUXPgvs4E5ruY5WVsDZi84jIvys14hPwsrA4X3Km31XZ/YDsWSb3T97/za24Vmu7ZSeHRwleBP8KOvcAjEbWI+cvcnV2A96nNjh5Sv775w2jmCD7Fmwt3eY8ruJcT4uHz4JlsP7LwkoryTgPU25wMxkdVIotcQHL1++aSyzDZSUCbkbx5ANiR+PMfKpz56/aPzCJxiobas62DN12YPLFz0efi1B4cwojtrwEQM7EKpTYoB8ql/7mHLkTJyyvZVx2wuODdVOE9+E8os4Bo3BPYNdcRHetJ22jfPTt8r1r/DWPtuVtsguHAxkyGjhSlvaE1vhuz3w7Dvx7jSxVeGXpKIbGainafYIbPVbga32K6dE2pXIm+sCd4l238lq2007ZIj8iznYciozumhwFXmITe7v6NoWAzXuKpt85lraFFcGhLTJjwTH9AF7sLAJ6K5c+1ivw10c4Lv4El3Qs4PH4KQ+mwf/jY9oiBdQbaKm9E2POekcOZ3PwJNrlYvoeEr1D542rrU6RjKKLqvrmH1n+KBp04GHIztoM3a6gOU2PF3rIzl47Er6M+gS33cwTZ5yTTkH/YW3hJBPA1PXDB5ncDJ+D03Aoc3pG52ZGv6MfK30bRHA5FzhQmF84Fv8ds+HAoPX+iv3+Qs2yliDDSh6+c8b0tBCXE+OHj96XJtnorWP/4cPYWnHJuS/hjLGXpvlR/rgD7aEZn1SigHR6XEE+7X0NdP5jRb1X4XxU+2WcshWOkaftA2vxiCBba6PPJOdgqG+FgMPeQNj7/lMe1DXl+ulhROtQgdJGANXMQ866It88kfsg6RHkwyBpfF98SzE48OHYYVTu+AQ4xm8WzFT+AIXXMY+DI18ShqI4ci5eKa2ZAUP/OSeXCjPN4lt2IzGaYGvcowfgdH4kG68TTzWRxpDeytn6A1dUr+Qaj/fao/8pS3+FVb4BwaJGPYhN2NbDcDVDMZwXHntMOiWOBDjdpIudSWuJGZqR9KnsmAQz4ml0JTeGD9imbhSf50QTDv0YRI352rPyUdXe5CB8N8K0EFineAGM17ihTKhj7dWSTA6THiQcXbW+Ofu+vjS88RpkjNsJTtphTifiJ/a0LKJk4l7yaHf+og85lrHGKGbY5JC5G9sW7rripTNPpS2kQV0HFtCz01QzNYTbAcegxnu5NFTCa2rzdozsXDq09n0a58auQRlTWKPnZ/JVIlPkm9fpHlkO+OV8FsbdFIf9EHf5Nkj8fcTwyiLVhH+2jJtS4gUt1zmZ1O9dfXTCZzQAd3Jk/bZBuLht9iETbbyGM3Iu7YaT659G7ORQe3A5/JlY9foZHC0Uki8J4ain3RBrFqd0Alg1r50Wt7cvX/4M6V40+e6o4AdRwMqhXp8Xo6OD8t8m58hvgzY7m6cURAnBM7ZqPFKkxueu2N0KtBp4XTdXM8A3oZ/Zx/GWPTIdQaDoSqhA9xmsCRglDMI6hLbMLazUzknoJgMqxkuRJ5VNQN3HUYYgG+YyBjiiscX4KBcEz3rQLH9BzYwW3Zsk84aqRwMX7Uv9RmyBkKpj7iKONFrPtXYlB6Ro7AEkTKEmZg19BUMtUTLtU7+H8cYg5O24cOwancUbfamYeg6KIoggZGAt45Z1EFfhbS4/kx/VrL0OdZ81kDlhj7wHlwcirYoH6PiG2PvkzGiSORHP2YjS+dcQFuro/DLwfBw6AbgZxlEDFZAGCMOlypIDhCWoq5TCkFIim/JGNfJQmnZugkK0vfFS5xcG52ZM8GdBosfY7h01ZYlrfolR5bGCbskVtCBrDECsveMjSBOEsNeOMrX4achAw7XOyuc4N+gwZL9PqbyB96A5ejgRh9fsi+RZ53BLVHpO7kySPDsLnQ6kBdYlMY5ytdRVLjAf5wWvDQfzqyyrH4D59St3LiQQiMPnMQYdw4HXr5zDgwJvWiAlcbwm5P1m5ySi8q1Mx1Xb6JDjA06Mi50RntgMnhiH/QuAWqPlgaKOWXX4ddkT/AQrMyKiTHOw3kJ1cl0w2FgEMycdbbad21V5sMjp+a12U0iQ4PKbBoil/Ts6pXr5V1bzz24oLVgnrzinXtmcrximS7BCQ3seUKsOU4dkUm61X1dwnfwaM8nfnpkocnm/PYokETRs3zaeJNcNjAITmzX8dFRecpQx6RXPwTuxYc+l6Zs4cfIrZV9kndvl//0n/7T8nf/9e9iY690QA8tyZbSC3/Sh9U9dJSuSEKAQ+KFAxFcokPP0EeHHfzmq0fxrkYuJGM8eiJo1O6Tp0+W9xJWlY+z5bvvvmtSbwK86HX4gGbknNOSgIQrynDM26yuMlvALvgCi4BHwMVuP3v+soNYg+HLV66Gb+QMPwMcu4iwQZi8gF+blbdcr63445FrBgzsu0SrVW3k81V8ln1y1iJzpJ3RmTmGoy5HhlgJ9/SVD3f8HmnVr3sjB95i5ZEZd+jxDKzGrqSHtDT8ZCfIJn5KEgqYLC+2oXVlOm15dbuy+D4BxYDQ14jH7vC9kpaS0fNGAUf4E19FvrySNFAkeN2Jm/WWif3lVWzNr789XJ6/fL3Y4PY0gebr9I/m5PxSZOTu/fu1UVYUzQwzjKOfwZPNYzMPD/aWk5PjJkXGdMdP5osEJpjVQ3cDn7t37iy/P3wY2E1+fOyy806y9CQzkptfmuTz1r6HKUu/0Wx7/KgBTYIpn2aZ2Gw0sUExn8KuWwUDjklOGYiH2mArm/iN6HROm4DSUYO0K5GPo+Nby/0H3y/37n+3nNy+l1jmKHAcRSY/B+5ngTU4X/CK9fAwn2Fdk81sMVluHAIXcYzMgt4wikzl59jX2ZT13r0H5ed//fu/az2yTb6GFjkDH9xv7B80eJOYN6icxED4UFETO7Bj/DMc+dfx23TE5+gW+Og2e0xXUjdl8UArbEVXu6ScvummcjUEuJz7RHtsbO60gaLV7+45+AWyvk2EWZ2Er2itzQa7ZDiVS6uc4NWHZAxesPNNUAVe8BO5+prcE/ziq4SxF0bYf+JVE5mxZWkLdh1UAihl66fgJz7Jb/DzRR4lMlgEA38hoNZ07WzK1wflK3vsnsHCimJoUkvWr02A6SF1O5DJWV8E8FwvLdOPT3ZYu1sfxSTlwGpwa38CNOI7Jr7h1+Z+fS5bmc8Z8I7Pw1f31EEDq721v/kLPlZi3+bLe/s3YqfF6hmcxU4YVJKBGfwPnRxper6lX8ke+lM/koERuxRIgo9B1siCs/VDBP1u39NAB9hijHnZgh4mHuVzt2Q7vMSuyqu7HX/8jsD9y2ftby+lj/V3/9onvs2gaGCh/6Mj6MbWeJOiFWYvo0t+o1v5lTopmZaipxSbABSNtY8QZsNXma9czG/F2D608gpsMXBjt9gfg2axWwdmwT2ANb4Q61S/8Bp8aUMs1Pgzn02U4Lcu2oOJU7pkbJCeA69j6s14p7RxOkqbz7Wb5NcKiq6qCN3x+Cww2duKrr17Z7J7cO6KvxWmiUnW1eih1dj/NJUGClu+i1PwSrd8eP71Hlnma9XD63kMJjxH1/ShKffIOL0HD56yc+qLkeD4uasG0y5CpJwJXmeqNYmG8E3k0OFwRftihZFBbDVgRt+hD9qCTV0J6r69a5U1XTjonBXU9MQKByvi8JouW9Wp75Obt+KvMi6ODUVDAtHkaOjFxpE3vyVmrdbsOCryiZXGxPbAqy6sdAbvJFg2vo68ia+1Iy7g77a4Hbba5YvJnknk/fi+C02cWn0k4eCxXuMmuMcvp7+zxAe1JeqhGTrl3+jb6BgW0SMwwJuvlQBRzzhS7Lgbm+L3TJawvAN1mu334S2/NjG7q/BFT8kJHBmpz2f60z744CeOgdsk9MmaPvEVrax0Mnm4PjKf62i26WXpF3zYeIkxPkg8ICbUTuP1wEMlAGesRjfhwYfA14EebCxZND7wudkH/CWntcE51Skt2+jQsH4j5ZSBFxruXMFL9mHimU5WojvYnWTmvKcnPHaVNlK/HaZZfTsu3Ll39LMAg8OEpN3yGbtN4NX4+MnmdPmdge3LV/YGuLQ8+O5ehCnEsq45/xioPiYQ4X30+GkAu9Q3mHQ5cF+1ZqAmYKEwgIuMRwFxqwoPcMiWKKujCrAdfLoeIQE7hXPk9ihf2qzx0EbK1rjlpuQGx+IxGgMib20xqDFDzEgopjcDZYGvxzy03zcbpP4kA1JGoJC+OReGh+Jol7AK0hybAijvIOygruPcjoLF8G0DYrSTtRNIEPiprwl1PevZNip/lIZwzsoJSYM0sPIoGDNK6atCueK2/vf1QBmGgbGXDR4hd0fGN4odRXCQOYLkUwuUDb4d6OYC3t+6facDTziDwQanY3hTXzPwjCx8Xpfwaa+zMsVx+gG3NlVCjwky0l4+rVRgRIenYHKPg7OqYmlWFNwUycCwTaadLSGjLUlEm4L2FaPBQZby8PigGz/il+4oO4U1KI7Exfi+i1G27O5Gyu0uVwOHwGaSS+GBztOXga/BFfia2cz1/Qxwd6OEElkC7Fmhcr6rzBhYS6S18eLlq+67QGYNZBG5hi98pfzklg5NcC8wih40mB66bfQjN3RkMxKOBgkIkMOHhJKgtlnmAD66Mo5lnJryBgnhXeoOr3KmLtqU7tHH6mca5OhaJ3327WsJQvXNgAMDf+EyWfEypTgI4Dm2STqh/fC8AYq2UxaPaugECMG1xl6Z3Cueac2BhmDIzfLdPV/QmIHG+2axUxZNfeFoS6OUk+jkBNHCXhalSfDHd/2Z+asM5b863vRjsO1i9TUtGehI2pIdsHJO+jKQ0EdXQyAInuWfQEmfEmPANVPu8UswToKZzsILb7xuf33ELjIpmJ+k0izbZPA91sj5KQNffLHk8krk1XP0eCAobUIkrZALsgYn5Wd2W1LpdTdrZtv8tpHb3//93/eNCPZdMkC6f//B8t3337UNK+aePXvex/1++/XX5WFnIb0pxj4Zu+ULOoCrtji068ArSEucV6bxRLghSAv/yWFpYPAD2PVAk3C4dgV89NxjVfCuPIYT32xJvqcf9H/06FGc+ZUMvo/621vgfv31t/aNHuqW0H84yFRXPbGJua2Ma2hFL8it73pjx9zrEtc0M7OR3jYzq1a00Q0OUx5N9WQWiv2dxz3CC22RjRz8Eb8yPilyzCYMdtVDgYzARRDmNe6hZu2ENiwt94pOsXZXn7ITi1n4c+Ht++X3R0+W16cZHMTfkqN30cWRtwRPsQnff/9T+v/QN+GMrR2/6dE9OOCjGbi/+vOflrdvXi3/+A//d+3/foOV2KbossQXPv/44w/dQ66yH1k/yODQo1lm9cmiQSX99Cp0e5CxS+yIBIt6t26fpNzlrpwxwSMJ5K15/+Jf/GW5ne+ejxdwCdi8yYtt92IBtKUn9Ab8tUHB1cwmvrB17T+8kMykW4LtP/3pL8txPu0L8+NP+X5yN2WvLm9OE8CH8DOonIGkGbflPP7kZ5he+ctPDGKz9BtJSfsTKxggw0nCiW0gW/yBVbzgQK80W320zLyvH22bTqtBJplXfSVk+s3Rx3VykmV9Nu7JZxvzf8rWlmibHLlMFtnLNEI/G4SmDrnWlsHyFpdIABS/yLH6ZLB6IPbTfsrpT+AsQY9/8GffGwsVFokOujQ29tXzl00aTP9Dq/YVuuiLPQsZB09H+Ck53CRx5MhgiY1Sjy9Rl9+gX+qiEx+d5ouXe/Wn6XsGkKPzWyKkZ+qNjkuuh6ZiK/3ndG2lZtFxxTW0gi/6kXvwOMW3pbE2g8gkcfK39g1nh8QU3UrBUjUYl39gnljTOf04/O6q1fIm/YU1bGeT+YF9BvafSmN+m792wE3cYaBokCyZzvcY3Az9x3bAMeiUHkBkt9g5tgYg4J8YcQavYiRdqOM+OyCuILNoZTUbvkuMS9aKt9iO+h70qV+fQRA8hyxkwqevI+v60wkcyd3QhazQMOXYpXVgiyjRffUaE2ivOjh+yOSEEl3xcNnKZo8jG5yFdmlfIrKE2GKc8K+WN59oNXFGPhUKXPaxsnoAXhLEqCgm5BPInTp4oTj48Wt0DR3Z6PexxzZmZ89HD0ihezy1z1Izn03IpL1JwKZsZW7gqx9LoRSrrfBo6zZwF3+iBL2w2liCuH21jeCY+vogL8Us140H4N9ETE54lD4pt4TWkjnw4WfKw/TvXqpGDqw6HiaKA/GgEy+h9SSt0YReqAvHz5UPcTC58mi3RxpfvHrTJIrEpZNfi9B03MeubnFwcc413/hXvDXuyd1eYwO/xmThidVR+DD8FkuEOilDX+kQfMUU5NjjZ/pRRlJNIt9j3Q6rbNkQqz/mTZCRhYybxKkSmbPhbtpNXbHAtcRobMsSH11+5l7P3CfjX2U9MH+d9AxMZK4wlKShXz7t5Yq3FfHgCh9tSVzwK8a40Opqn+DcsVgaaAyfUxLAmCLNFjcwaDdNtC82l46Chu0Elzjh1q2b1ddOQOdm/VMhHvnG345ZUtYx+PlGhvweG1f9jDjTlSZeJGOCM98Nz6FdYFMun4UtH42fcqEyG1IMvdyxJcq78o2u14bFVox9mfhFXLrRwGOLcCZvfAjYtUT/xqekXr7Tde2PrTdxKqkf2xccEQ8chQ8twi/X/Sb//LrDb4tT+Ee0ZZ/7pE/7jVxGxsizZCHZBheesSn6xo4Lt28f//zq9dteODw4biWESFdlBAKbAWfo929YTiXx8qoCee26LGMQX4WlS9ACgOXA2mCIGWqDdoIhSIMoQ4EBFYR0EvyKaPH1u8BhbDlcI1KHi5gpB/AqVH/rs4CWOI5AoKFRkCiSjfWePH1WQ2HwRpERhqIyWJaqeTODYOP77x90sImI8yo8QhGIAi8DZFA3iqVvigR/yjRK5g98Ffx8uuYeYR9Mci/ggVUw4PoMVscYQhkWI1BpMzBufavO2BIGwtjy6QSeDU5TsfXzH0Gf3vxe6dL2x3CA+dsBRvdHMQgIg4KckhqCNP1dvHR+efDgu86kX9m51gABrpJ5aDuOO4rICFbYQ8NAAUb4anve1OLRsotNkDAks5dAFCxlQNoBWj6HZoGt/JWtRG9Z6AS+1zhZymczN8qu/fRD6fPdTGuVJZ8SNAyLoF97nDVavMuAwkAKr9BaIHnj4MZkcVOvAVuuWwnUGbLgp97sB3FuuXnzZPnphx+XP/3wQ+gRuUqZs9wzKDRYgRP8GHAGxj4os1/JGEjObYKUkRF8y0dajkLnDy0jFpUTR+V8LTuy1ov+9aj8/+E3+m+8xh+zJuVTjABjUWcVg9THW8JLnTNUjBea1oAHJn1JqhTo/LPyh2P1WJ1kgQEMp9i+028D9vwJpgY/yQ7GbmDhhFxHR8cE0qPLdfhpagwnfjK82tO81p1+tbvqBxgk8sDrIK/4LQmMJuBFs+nbyh8Do5nVFrwbWDfIib5zIhxtV0elvQ9n86gZOrAd2jHDA5e9PfsLzeoj9dDBLKX7pTH8MDQHnnv7l4TMx+BowNABcuBQQl+VtdhVgxIw4EX3I8qJb56b159Hpww6tY027KtZFMc32RDQDf07wAJHrqMv3mhb0KbdZ8+fdQD5LDbSigdOxWNT8J23+djYeSn8jx8/Xp49e9bBt8dP/of/4X9swvGnH38qzlbJwFV5KzHwprKWe14PvJ/BuhUi10M7b+qRSDCwkeS16gYfJZ0EHGjCD5AnyaKXL15U51wDvz44UvJT2QiKDx8+rrM+ObnVvcP+63/9u+X58xelgzrkjAihAZ6SD9ckldznIGeg4n5oucrlSlzxS36TVw5WAOB1m2flVwPzFKvty2+b4uJpV17lmMBdUCmhEtuWdqxwclE5CNVeph6Y2k5OSXM8Ice1puAPXSW2JLvEvg2cQwtvy3j+8s3y8k3sz6X4a28Pii/vfg+pcyH+2B4nJ7fvVC6ePvVGutimyDs4DHZMUniU0+teDUQGJo8uXGlCxtJijzDRabNeXmFu2bIARtv2cAsVG3DPKqzD5fjmze7DdBKef//9D5Ern9/1/Ku//NVy997t5T/8H/9H+Y++/MPunjf/ecxw9ojYTUBs5VPtSeTd45O18+gZ2tKTTd6txkIoiYzhVexa/fqnrtZ5H5/vDZHod+myzUJvRDZvRr5uB4edljt/MQOx/SvL4dGNJokkjo4Oj4KzpGjsfeMcMYbHn3Y7WSChdBrd+Lu/+7v6YH3iu8cy688CU/UpcAbsZTeyrgzLNffFRxJdMwM/9jeX09Zm/zrgCD5kibzVJKYxMj0W2GARXcYOk80wPzI3sUkHIrnncQO0EeuwA+SdCR1bPGXoBPmlJ51pjE8hi/PYTvSgss9Pj3/P/7UbdNcjYgYNYsAt4B37KmExK0b45FexK5MEOB8a7i63b9/qiiFvE+uqs8BSGdBPvrN5HuUBU+OS/J7BKH8fmgXHPvbuj1pFGtnVEir/PJZRHYZj5AudJRi01/gobbqP3Oyt+MCKQn6dfYQ3G7HhA+8v616MQ5PITv7YIfrB9rHj2+utTUaSVycYOjACXT74vbaRa8NLusseGThLgk78CTdyhif0TixkxdrjJ4+Wh48e9RFRm6vbMB/StXXl79ZeoJ9u+6XyGBskhgJIaRLas8N+N1mYa1YW0zc2XDvsGDk3IAeXz8aqaR899QnHfG2cy2+hy+anFCxc6+/SI3/15JEZtFEMXwBN703GgceZS63n9AKCxkyp2gEQOct1vDD26J5RfXQcfSfxMyRI//7XVn/rUNLHnZyBg03GS/uUsDlpuPSemf/Ey4n/AApWp7iPHMxAf9qd1Wjjsw3ITtko8OZadTPlJInhyP50gB1d5xXgkNspO31okQyiJTss/uWrPkU+0FiZ4hj/2s20wZATzmIObUrWstXfjmJbnbfPVifCtZPS89jXyKYIYpMjuJPBp0+e1q4Z0Jq0Mc6j53jOZ6FtE/SxOeohiP1bxNYS4S9iKyRQTBzYy6urhVIeSPbjEhsARl/iKhOObTP/1R7GLrmAtuKNxnJpo/si6qzo5TNl0NpB1uCKT+ACf31J2hLDGOPSg7fGQMGbPF8N/7VH/zp4T1Pw0WLxckw3gXXkEhyVgVz3fcBJGymvncag7vkv1DIJKG6asZq+yvm0adwkUSFRxS++LU/A4VXlxhlobmNasS9fzNZ4tTiaaKMwpmx7St0CA8acYOUz6JfxgBWH5G98w9AVT8jdNumhjYmbxQhjK9G3Glx8fMwnm98+6EHo47f+yTAfxOaqozT8YV55pUc59VN6pn22aIvRik+uKws/sOMf200+lQefz01WwIBe2pk4OffxpvSRTJrYWXn46Mfv4gHOHHiXWqX/4Dj6QQZ9SrzgLdy6CkwZdAzdttVXxgCND8Gf/p0Xrl7b+dlMByU6PdXIDEB0OQflWBJgXU4QfbD89Kf7aWze5CJD20dJ6sRmBhhDPf8HyApXkBbEUDjPVTM2ylbogugwFUKl7ddjvTJMQvf8YVeZkM86S9dSv3dbV/n8W4nYAXr65xCdgoP2GcQlV2q4ZftCGHBQwpObh53lmjqzw/wMnkeBdSHTJ5DSJ9jRq49HaTsMUxY4lJhQeNZvnL4B7CgUOCz5LaMDs2sRnWGK720nQhGG2jeEo5tAIt1wUINt/wNHZ8NYiB6EiiHAuwh3YZyCPrWvDd/1CQDBL8uhv4MYSzNVHuVhqDgfclCDF56iF8GnKJ5xlnDYViN0lUvwstSeQe7McuCS9Gif6csqGuUoySRIBgd3/Q9HNCk2wWHbHEriz7O8VyN3EiAyxDLa2ppl7zPzKtCK++lsqgHG8bGZVUvSJ1Eh6YLefcNNrhn0SRTgl6DHigQDwCYCc+LJzIhNUAB3hlwdj8P88k//bXmdAa6lhM1cn75pQNlALP1QvqdPn9eQUVCKikYcJp5VKVfYyEiNffjJCJG5TZ4cpUngKLyB270Gk71JPlZ6pwz+k2FHvratTfYMKi7GEeHh7LmgWTyagM0KBjKERx6dQWf1GwCHBummOvxH3RUk2Q+Hw0S/KTPOu4FICk2iK/XSb3mfe9+CUsaTXoxMljcpW30oLGzH6Jv+8ADmZt2Vn4TO1NXX0GKMbH+nH8kEuKs7jwfqc/qfLvOX8mSakddRnUjuoQf+4b/Z93nl72bQOQqrWBJkJIDofko52CD1fNbpgKNdjfPRo0AWTcnwJETRfmwSHMiEcuQGLpb1wxM/9D8DNPobGAHqU/v5rg92xCdbACU/wD/OZAYwXsmt3PHxceCYGSD8efDgQfv2b0tugM/MgIDqb//233SljPKCgVehb2Uy8sO+TlC4JIjfC9y3Ixu70btrfSRqNot+EvwmUQYHOi2oc9rs2SNlT5486b4wNoH2KAs4JILIhmC1dr56c6l7k6DbP/zDPy7/5//5HzKIehX4gzJalB6RifxGJ3UELWhJFgR8m37g0xwBHvEqB7m2tVP+nHVwiq9bFYNDfqQrpXIIONSZwGNNIHdQOLDYj4vvqA5oPrB0kJJy8JtN42aWhx22/49gfQKU88urN+9D58iGvUJyBqvlyvXdDCL34rP30v6N5eT23eX2nbtNxNy+czuft3N9f9mJrN46udVHiQ4Pj7pK5fatW8udW3c6GKbH9Fn/lhLbS0FCHL1dM6suGcj/s231p4Gtr5EMLySLqsrBh/0lLwZ6koh9nAidgqPZR3j/+3//7yr3TbSgRezhk8cPl0ePH0UWTRzNfl7ehMbmvfvwNrb2dAK8kI+88k1ijAZSkY3C8/Z94ONn6TbbN3qrXFeUhX/dY+bUjODn4rVzJXS/9Dn2/XnafZN+X8d2vIpPG7nxnLokkdVptK372oQWlqyT1w6e8ycpxebs55N9cFpRCU+DvCBeGpoosl/QDLqX0qk2I21IyJCtLfjNl+AnThsZc9M38vTVluWKsuiFBtpFm4YIbcvHNoO3xny5PvZ62iWj4JOE4bd9d5/Ms0nabvwCylZh3y/XlklemOXXRB+3TIHaq/VUAf58nmQfu9f4JjrYBEDihSYEWMu2IYn+obJmXzh+hI8RX40szobu7xKDVk9ziDk+JWbwCw69FtzEPPWRxTX6nmv0lm9zXdt8BNns5qNpr/4yeIn7yI52bNjs3sf6ELCzugW39/k28WcJm9/KdNVQiIJPJW/+06864OzAxh8ccirjIMsO9nRildms2aEo216bQZbAavCU307+AW3GTullbI/vLeNXZI+Od0+GyKjNtdGfXpLNWQkZeAJ3EzOpt8E4H2wwGMXUs3UAOsK59dyp/MzAeRDbsFZ/Ph34Nz/hvxEAPQdet7p6Zi7n2rRnJSr7+DrxjBszWTIrViRiu2IjzYn5h1N/7CtV0IIe6CG3cyefA78k+OjFyI3rYCB75Ne1+llwpR/f+UEn/eNvJGX4youhc/fFEzPrL3XpubJ6FbORD3Lm0R5tp8niAs9SLfWAYeN1iTTJIXapjy6ljKKTGNEOezEY62Ejafc1y/VOCiNM+iBHpY82UsYKm3nsTmzFAo8MbHJWW4CA+betFtGGjaCLW4kLP7bFpt1WGl3rqkkJIWPCN/bxoruJqySDQvHaC/EtxPnl0jQwiDPIZh8tAXeaZxfgPH3bGyY44Xv4f1ZbI/4YfyM+V57u+Owje3xReLLFqpKceC7G2ZIPKOd+k4+5h/5oV1rndK10SGcTu9Gp/MyJB8qx31vdHtrIfTawcp57wcKNnPkW2SJy7mvTwQ5VLnOIg4wLZ7WjsVRwisz0ka/YEe0Qqc0nVO/S4PaoanVz/UMrSQR1+ES2zFgQ/mJl8mwCnI44PNZV/FIezMG+MMBPd33FetqAa3HLWVnLzU6+BwV66XC/fih9uLHV6epCfZNHwog+hVs/7A/Vie3MFysqyUOPllPGKvWMM2t32COrqujCl/BccjU+IzSDpzaHZ+NbJ44gHx+KPxo1QZQ+Wi5/fjfuybXimGv6VLf6T2dytTYFCdAqdb2Cvv44ZRrHBjZ9TruxjzG4P3dQkQuClC63yo1KuxYJYwa516/vJGjbjdGzf8i7CuflyxmEBDkDGL9f2CMgbc2rIIfI2kK4Vwl6bH7n98WL35a8DbQ5g42ee6W3MMe1OQZpR81KFaSBeBWJADom4UBEasBTmaKo6REtQtks2gfPc2EoxQpxAzMH8i//6s91SgZVDcByHSwMgQG2Z3bvJriVSd2M7mQgl84EWhqN2K7XcAcOwQClakAUWCg4GChPj3RAIMEzih1c+jkGAuME8QbG6tax5jpBUEYQgUrwFXH1Wu5ziq77XYewtp9/vY+u2hrap97KD69cFfjIvpt9MZOLvzMzFhxSF1wMhoBIYoOBhhMZ8EgbOK0Y+banDOVPV1EcvxlUQRQ+alMJcGyKVlav/O7sTUhJkS93VstqArt7T/DFCW1v3MAXM7ie6/M2Do8ObcoJD8kWu37DR/bdQLqyG+NPMbv5YugNPwbZs8lkZuRrgnlKZeNVZQTmlu2eZCArqISbIMZjCgYIAnGDAYlOhsHMLhxrhFPOyiM0NMjeFHkOgcv0XUcQ+MDjN3xk9SUOlTcTICllAMV5TeA1bYSt85k+wc2I4Bv5tIqN8WWInXg+9B+jS37UNVjtBtyRa33Dg3FFE4EK480goiO8PCqIrzVUuSfh5KxsBxc4CAZ8x2O/9UMPU+Kb2Qnwm1zoV6DOSOqXoS0+dCBy0YFVcPdIlaBe2zNwGGPoRCs6PAO3SXRp2z19k8MNPjojkPrqKNQvfIJ3gXoCn1T/5izok5WGR4XxzavX5S+8CkNlegARsNAhd12Cj+SIclYmgBv/2Db9kx/OAw21IZBhU+yHAx8z8IIQ7bgPXu33e3CqI8m1wQOUMzjovjeRHcuE0dFh0IwuEpBWehks0FWPOZH5p8+eln7ff/99/MH1BDr2bfnYFSlg0eZvv/3WfsAkkON40S6gdI8TM5WXLxmEXV/+4R/+afnt94fVw9rlyJnVOr/99mvb+f3335eHDx8tT3MNz8xsmPntPiSB0+ycTYknATjy4rtkjBUz7MNmcx0tk0J0BH+wyDU6oXI5lN/spV9bm2XIXKk+drl6BjFkzaCc7KA1E2rFSB+BzW96Sz7BgeZsEHjgASY6g7f60YdewFYfkL6UdfAp8CaBfBBa2dT+XXhnZYzXdkpm+vT2ip2r1wPD9eC1k0uXmyChq4Kxz6uOe2xXQECWwGOWWXAnQQQm+seuCGQjSbUPfKTrbC77PYmn0CS/+ftt3wIzsxPUh67pl22jMFYKkPUJJPmUDJQJRg59ScogAhstAU8GZ8+pDFxDd0uTR2YzOI99smxdgob+o4kVr2KYBpvBUWNsyug1G8QO8gUpm3rKv80ATt8eOfUs+quXTxPUsqmeC5fEjF84fZ1A6sXiUbM3r98up69Pl3dvXkXPX6SNeUscf2Qlm7fQhYnF0aoaFDLjXNrl+vkAIOFFdi53UEMXJGBMCHhbH/+V+Ci/i4MzdDagZJeIClu3yQYcK7OEufKc6ymjXAPryFkHp7ng1vYoU2mTNviMsX9ih7nWz/yxZZKCHoN5h04G7fx96KkTsroNFtpi2sZfv7yFq0nk2vRpt0GsRHhgkZxi0+BsgsXjkmms/rQTXuE5OUMncrZNpJhkkczhn6yGvHl8WD0jEx/DVz6P/FrBjW5g9RaTAFAYPMLQmAQtcq/Xigf6WfUBh5yVGXIuqB9bgKhoUhurnBgr8s1usXHlQ05t2nDZptbth08JjGzn+BZ+eniEKYWBf1lhZMub0MCw9djK0wH2feLO1KkOThxkoGsAoa/62fXT2UF78GLD/KWb0kGcBx90lnQ1eO3gmtjlPto34RO49dW6+iw8oVvOtpjfZKiPz+aa9mv7ctaeOHKR3fBbAhP9wEZOtdczBz6jL56g6fhQtPExn+VHcfB96pEJ/gt9we07vig1vJmyWF08equN9gy0Of1tRwqsfeg3iBcfcSzc7enBdZBHNCEbpUc6mYEe2qS93EuXjSneJUZid85H9w1agWA81MHnCm+TCvnOnhOBoatV598OiRg4mky1v9fQFU2tDvByE4nYxC/EGs4QL1NncoyMoSvfT0/Vg3lhCCzghnlcc+EGqO/KlPY+8z9/V4rlGrtklWvfStoyqo0v8HMuDT1cfx+crBhgs71+WwKIz2jSIDB2fBeeXopPQ286Qv/JcmUiDXaMEt2Hv2tWiLTf3Cse+ST3VjCSOZOLjc3iOwJGN9TdDQ4zXhoSOTpGytmxWcpre+zetA0W+JAjaOEfW1s7koZ8sgtNpDcpM22iuwNNGvPnxN9Iee7P2A8cPtv21l7KN06KjWOX1DFe0R49l4T5mjyjq5K7OcWo7C7ZhnDjxLU9vO7vwDbjj8ETHq6x7V1Nn+vAICPKK7tNBI6eiqFMdIo5Jckm9ivgiNO2tAHn1faF06maEhOfobNFCp1sUi4NgaefwUEz+ia76O+TfPRFJ6mDFuitRTENXo+tINNTnsz5NOEBHn02YS0xE3jL47VeYW1slSZTEw2/HtoKDHxOZcG53sLPGTfINySuDw+qA8Vl9jhSpm3APTjDH+3AVL9yeefSzwBwoZk8ZxiYS+0s/y17171BxszQpeXuncMGI58/ypjneoy411V7Pd/TJ8+6WgYhOQ3GHEI1Dum0z7wjOiAB4G6RWnGPoYEcCACNOHOMkZ+TYqSFVJKlrtEXcOUagyigMNClcA2etZh/Q6hVcQJf20kZ/SPgTgwaxe5y2cBhiX4HE4ETQ9BIQ5in4jBEffAZREdA0qnrhT/Xwe/kjD0igunasXGW6xwdY4BZHJUZRIPv4pm2OI3CmzrwFPzqkCGtgrSNlFO2n2zutqP0lO1z4gFmnColSuOulN+AH0UcujJ8Z+Epoca7T4s3g0gC2JQRLKMsM/CrQoafl2WgQxf8GCdrlt1rdScp08dYouBnn2aFjNlue2pswSUwnOAo6YCVgyG2fM8MyOH+9eXWyVFkzp4GV/scvqX1drXmAL8keDa4aiD/7rRtGFQK3CXY8MVKGjCbiaAcpE2Q6Rz5z+AgQaFsu3KM/exD4FXvs/mqBIv2DEqPDg+XG3uzdN/JYeCNJY4G6A78kdyxyaSy9qtBv5PbJ8sPP84yfvs7WCr4008/ddbaTAJCCFoZGMGWWQnGBM84B9ctX8RrAXxpHHqqV1nIN7vZ9whetA3Pqutpg5M3MAGLwFM9euEZWtcNQASokbr2J0OPvkOntLHq0Ob4OD3wSE5Zem6QruwWFDqUn4BsHGj7jfxUIvPpkIAkR32e3uXITR1TfqG/+up61aP2GzSnDNzBwcjmo7BaSdCAmQ4F3rPcgBG+Vw900P9GLlybQDZ4pjw5wIMa//ydHN8M33c78x7wch9eQteZVbEhuntm5Wa2N/KXEujdfqKnE8iOka8TLI1TJr+tJrh9clKZkBh5/vJlB6XwtieWAXMHPalALu2f0j1Jop9gkTQMErkXXqY//egPj7SvP4cBOJDgjK8djKddtJNYMSjqoDc0lYx59PBRE9WSYd89+K4y/Orl6/Di8uJNR+qgnT7Mnku82DcJoILDBibF0ZvcPsSmvE+9J8WxswQp00chA+fLLrfnOGcljwF36Ri5JVNm1jzKYPWE2fgXz1/1kSrL9iVzntvDIrB3KXs+faerXVERpMv39dgcoT7wkInHKbIHhqHRatvzyZkaQHYlXu4Z0HD+6KuwAXVpnzb1zT5tyUEJmfqGtOPaJsfkx4aU9B+OdI1MfJ05ST/dIDkybPNDCVIB/a+/PwpNIzuhH6leznt87/JyIQH5l3PRsdgQiV2BfWWUj8iJ35aNW3V0jU0LjelDdTpn7eEVM+OTtAFiN/Cu/JiZTzwQXb923Suh+VRBhYSnpLbXwBsIxA+Gp03aBgePBr+MzSS3dHHPWyIM8M1ipV1JDfD87//+34cOGVTEhkC8Axz9xsbrR4Do95vwn/9zjZyTe6tR0Dc/Q2P0m6AKXuicauWpE74emRWjuG+m24sLnj31aN6j5dXr56HBxeXJk19T0gBvBsFNJsemhsuxjZJl7wsnezF+eL4Hcp3l+yRbrf5C+xkoWhaeAFZi/stZaUxHmxzJSdZsPrklicljaR8a9zMnOqCfPpv0zMl+KkuOu5o19r0xQK/lSNning/ypR/wkd0z9cFf+nw76E5A7qbfTdDFN4IV3uyC++DiV8qLdNRVMelEDElW++rfAsAOisNmX53Zh24GhHzGldDkLDZAP5L7cPv0yaO2oRcfF0C2E30/Rp/A4jEanx/TF1l2dIBGrnMdDUEDhFje4uP7hin+gwN5Wt9gt7SKrAa29x8lBSc2pN9WwVa/2/6X9tuNREPHzbZsotYZ7iLPtojbwsP89Dk0gSN6zmBiqpNXcQtOrjzN97EFI8+d1GmNwQVNHnz3XWKOw9rmO7fvLPfu2fPxUidvDg9vhOaXlhtWQEfPwv7quUklltnGtd0ryuOC4VdEI7wdWwaniR0Da/AGFztt4NQAFRz0LXh08AkmyA0pcoweF5+0RSabBE8d1m9LRjnQdVZW6wtfJuE3epC/3G/bOTa69i/VtWnlGjrRo8pm6jd5lQLqqeKc/gY3vBpcfOm/wtEvuatMv+azj8e3rjqfux8U27QN8ugRvaUP+tkGcl/KTwOw8C6nJwmuX0+8lEE0XaHDnRirvhkkpxw8wJOTDum3iYC0CQKTlZ00iR6xBbkRONlog/VZzVV7gVepYaBe2xXYSvvws7hoX3vhd1uIbGrDAfyO19LvXFpxdwYwfC+A9Cy36I/Ymm1VF+0kBvAOPvqDfwfQsSnGALOPzLwVywTCl6/2YuguNhF/gUH92dcnY6TcZU9Lb2iQsXRK1lwY+PDgU/2temKMPmoXeScrNqU37lPOdW3CcGRM26FHzh4tw74oNxfK85XGpXdOONen4ndwakV0irTTEfJ4JrGacuppQw8z5piW23u+1w74Sz3yDBbJD/IgHlDf2GFLrEjyvc/4pD7C5ATe5brHnT7EZljdQjbBR1dnfDNJFgmRYKjn1JUom4nLJjUrN8ab/Dmd4rsGVvfEeHA0gdgkTupgA1kN+GMmwJK/2vyUkbSeuC5+Pdfqx0oPNB8dLG2Kw/CBn8PDbqCdw7WuDIoNJlOQFQfPEzHpNzCRG/0BgSz4rA/xJbjqU5KUfWND6i9SecYUG/+05f7AjBe4VBkrPee6JslBZbX0Gl0bnoc2gV287vvYUiBPnAQePoV0XchA4GcdjkDMAEGBGoBS9sPy5ZMZ5jdxQK9iiK52xcLnsyAbh/Xk0cPlcYL21wmQFedkDzPo9vrdCZxs7PS2gHnuVtuQNWgJ5vkeBgWddg+kr58bTDlwKfUIfR+PsAxaYINpab8MjJA5CVz3ZUjwCXGPSUwTaaPHtNkgItcM6gRYhSM0tFy+hiTFvV2lhAtdLseBjbBa+mYWj2INEzEZnrKw2sQQjCKIVaS0x9Apu2XSwaEchvic56s9EjHfDfLNgncJX+igroBvo0lnGnINOiNImvSfINOs58WBP3h8peP26SBQMMs1BpXDuZ7AFF2tMrkcJ01ADMrBLrBuQiYNNsDobAFjElwzoJB4GmMEP4GGAX9kx4LHc3jAwS2RjaMYg3d9XKL45yIaVVEpC7kb8Mpbjs8jS561//TxbQKJBHRd7WJ5rYHkxwTLsymUWc0ruTZWILzN4MKBbujhk0IzQoJgHZVf+J3vFKyOJifqeJ0w3Dkam1VLWOKNN3pYpm6DNBUFGl7HJhiwSqbJtcr+OGiyoH2DPbTu3hwZAFjZwdDMjMD5xZtK0MKyRCeaSJ7M/igGrYwLY0v+LOUeubDhpUCvche5KE0Da41G8EdX13ziHVjc2OSC0d9oYYaCManhCbzKCO6uJ5gziO6Akc6lvL5n1ih6l+8GU1ZIgU1iaoK54bGDntT5tV4MavBDDzJa/odvAow+3pH7XgPsvjpkvbO86asrj1JJu/g++oTPs2EtmWBvzKLQ0wYy+i0YZDo45ptq+O3e6Ff4EJ72fjpGgwlchib6tArmU/p3jZ2YxAw9OL8cH9+M0X3ft/1YiSSJYoDkHJnEE/Yq9k+b+K7fnEAjCx7ZsaGtFQD6Q3NJOUkZry6mawIsj1rQSY+/aM/Az6a25IStIqf6LU+DKB4y+n5bEYMmTVRxGPAJBHhKhw1AyAN9Vy8gNxml3r/6V/+qMv4f/+N/WuxJgw7Koig4PMJUuwvd3CPPPSoLI5u9lf/Gbg3u6GxQC77OCpLV1D0LTRqA53eKpmz+BKR1jKFZyvSaMvmnb4EceD2Ow44amPzyyy/TdwFLO+GdvsAgacq3oL/PKTCntv2Pbw0acoJVO01epb7VgVY3WHGiTTArK/nMXxnIseX4wZeAAFlAbpm3wajAkU0SYBgwwQts4RJgVzqeW/YPbiwvw3dJjwsXrWJJe31syeqWDET6Ha2jFykvGGvNEI++kRM+zKSD5KEZdo8udZAfGlstArfqVoLXV69eTkJLD6FTdZhPShnteFOFZJH95Gzg3zj0vEGxFTseV7pi8W0Hz8c3T+q3Tk5ut/32R1eDP739j//xP/QaWMAgRhDAwrv0yjV6IUlFV2tfwke0RtuY6vBwBsxkuvwK+eyjY9AjaLWSxz20SHPtgz32mm3fz8dXfTyLrY+d9btvb8pfbX0QMWhhv9gkshCJrf0mHyify2UuWlimjO9WmJFXCT2P9cI95qI05QPIS4HJb6/XRIPai/zTFzzIgyJ0TPkmglJO3MIeV67zD10aABa26HP0V9/8gwtffe40XluNjpMII2eCRPIcvqXN2qr0LW5hUxzKOLxhD5wdjKub0+M+/KVELfnbgvfyMyc7iV4TbwW3wGXzVPDUl0e2yKxHZ9BIbZ8GYHNM0oSMuGL1q7iLHMBBwp/9MEmh/yuXPZ7GZ25wakL8MvLh59jGleb5MNAiH7Oalo0Qg7GN8/iJ2JccmBjYVgXQVQdZ1z599dfVPqXf6JSGSuPQHD1cm7PV+9312uTgDA/ximvIPvFV+kv5TU7YSoNOyWIya88Nj0/b982E1l5kcCZwZqWT+NgEkdfM37t7Z9nfv94EsxVq0CAvVsjNaq11JSp6BYB0XbrTCXGI2GbjI7uDnlu84ajt9j3nxB+zVxF9NZhrDBNaTNs45s2Z+42f+J+NRh3spG7bzKmf+ox8aoNMdYVd7rCjYjK+rb4k5cqDVYfqe3ONaKqvlc6s56ZN/3mk3E5L+k6B9jawSJzMAJVdmRUq/BHMrZKL+a2c6LN6GdrQi3A89pI1j95GRuFupcjQDH4pG/g6yC+tv9GuupzrM2gsQIXLqrIr6b+D37SsnriHfGlL/+km1/UgxpxBXzAvjiQWTvRAq135my7rC0vvUrn2VhcDjhgfbOwefXhTWZnYf+kjSCbCGkfrgWyo5zs6FNb8Dh7oL3ErWVDb3f4kqfSnUuqkOFu3ja+qq6WBdtBrBrwX4qv4X/VdRzv+HK57u9eWndSTcJScJOtk7gsbFEKipdh6PkPH6PeGO72eRDN5G5+z0QKNOsAGvH/K1Fbg6TxONPHeyN5Z4JmkkTbjMwKdlWV4JU5BGzYwzQz8wW183CR4YGzvosZx+etqouqf5A26TexEluaRtbSU+hInIwtKpU7kQDmxsbbIFxxGT8DL5s1YyTU2FUzorx36XvuVtth7NCXPo6Ohbe7jmUp4tcV4+dJPfDZJZbKfrfEEDVpVblt/fBSYSq8c5CS3i2v+7x/8jMXJvKNw5f7Yr9is0mP84zbuU9Z135sIS39skZiRbDnwqf4yR/Uj/WhjFkzoObFU2ist0Cd+UUwuWT48VjOSly/43txHrjV/kPsmUdG9vFlp2d852MELNw72fi7R0riK8x8BZOgY0M/LlR1L5AjsuzDmNAPl3eW7+w/SELZ8WV5kAAk5XGCwBO+5UeZQ8LenNhkN0QVtgCbEIfBmVAPSiuwg7KLrDkydwFeywIZ8kxm+HoNksMrw0tGgH9AtKUzwE6YYNHdZ387FGnnOHvEJUIX/04catdu3TpoxNBCCuyWwAoprV3fzO4OfCAOYOyMZsPsK5dR3Ds1Cg1wvrvk+BnKgx5wxaOiU361H4SPQAjxMYwhXwyJAIiytm3oSJQwtnPRVBa3gDcO12f7Rbg0oGG3f/QlE9dGCKQMBZYtIhR0srqk3AzIzJuhJONBWsEOoCHf7UXBtjlXtUtnABV7OSBABH6dNMCVkwMuBeS89HjXJEIPQfmNUrMJhnArX2jZ6gtF+A33zRngQ05wiHlHJwCUCKfiA74ePM6NmQGFfFxsuHhzsl294rl10bOAYvPo8augCLzg7OqOPH/lO4WYwPzykoOTY4EHySSFyIBjwWlyDFzImEIKzx6gER/ZNaN30uRkqmXmyKNtfg4p26aiGPd/NoBgkdGNdhEASdA9PtQNGPPMYy5//9OcE3Re6jwZ+0RG6YYDEIekTm+ooKhE+VhmozvfyXE/JLegxAKF3k0zU7k7r+K5eHXIMtWtb0O6PHTZQ0yz4qguh+XSUrymrvN9YLWHaAUdoZPBlFp8xJedkqrOzCQjRitRppgOh9M9RbMvYte6xogZLAQLeNabKFgZJzIF3fo/u9iTD+ZxAa3RYHxwGO8bI00lnV92ET8iEFuhWOVU/vLSh+PMMdukcO9VX98YOSahcie2y+sAbn3atrkpZNOKEA0UN+08//ZjPi8uvv/9WOgigr6Qdr0ue82j5519+aTLEpqb4epBr9q2QeJCEtWJAcIJG4JskL8c5iWq2EW7k++OHlR+om8JogCaSYvaSIm/2TdCfWVi8FDCxj50tWelAJ9DajLF2awdTtjx2Bj96pJ/N4TJXDv2TJ3bDdTaQPUbTsZcTbGqotopxyj/9Cp7IfYrWZuGFoEoiC3x0azbWftfgUTnwDO8Fep9KD0FK8WFhorv8TftbdW0GvmAITGm/AVxgR2M2TfsdVOScwT584OZRxtMZoGov1+AvOIcEOA1g2VQDH3Lg96yUE8xa0cb3TADXoDplL+e+V99641Ju557rke+c8RqtC1kknpWS7Hn88Jt53T/g2fZt/yv797x5YxAnqTePrlnp+DY0s1JSEt2+U567xyuPTnmkTYKhG1anrZCksHz6LDGE37EXgqLIhpUt6KNjNNlkAAxWP1nx5FG1X375tXRyKDcDN7bBQCuBd+rhg3uV05V3tdWpVhqHZ3ja2bv0J0Ale9ppQiafeFia5rq26KABbKCLztvkVwJ+4gozuiaV6M4HK8BM2qQiXzePKumGYKWf/A1uCZIDM5uQjpYnTx53QMxeuQa+QJqK/s8nYcrJdvV7rsUqDV2rH3CbwYkCBp3uNY4iJ3BMIedMkqwTVppue6mTH9/0csrOYWUx+45m5NzKIwl55ekYe00H5rEr8LIsfCg5Ja/60g6e46cAWOubzNOH2lXlcnYlWgBjkwtnYKE7eApf9IMqf7Gt9ikpDX7DFIN6dMbH0i99C87NloJ5Bkp86tgNy9MnPBoasGHq61cMuPUBXjQgT07y22tpR1mwfng7j6iMX8/18FdMyXcU39C7A53IBru711hDWbbYrDYbg17TX/7POb517JIB2AwgxCi1aWvfFZP8JxZonJcTKbXRPYhSFnckXiV7wQBP8ZbVC2ihXlfaBCZxC1pa7WESrY9AGeSnjbG5s+poDjCuuhMYwI4O9M8KSvFK8Q+sI48jk66BwaE+/Mi/A7yDr7qDn8Hito8PGpAnN9BOPE4z6ivy18maCIqTruZGaD6TEQa5fKj4rANd8FbsJiYaqjvpnMmg4SEbM4e4ILD32uhM/hV3Ntij5yai1AX7lkhGz4lDgiMZy9jGygH6h+2wNJYYGQk90xPb2IEfeuX3psvhwMCt4xwDb44Vjpr6/BiZIzuhTxpE70lAb3I0tgCf0KS0xYv8gV2j7TmF9If3fgeE8hLNO4mde/pwaKO0yCmG1mdXDuYAO9xs7O9obBtgxYxiLYe4pLEVONc+9MfWs9O+Vy/T59jsT9HxWTVnRTG+gsdKYviJWZSvRQhO+HA1PrUD/8jHPPIU2xHwJS9Bwc+zfXRh5A8hhjZppvA19kVP9iCwFZbya3i26SZ4PSKL5+q6B5eAWPris7P8hG2JB9/UBUtoiO76HhrhDVoOL8gZfPnz3f2MlyLj7Kh2astS3iQLUtuXx0QJHjSxElrADawYVlvlSq4DD1691z6HfmyXclNWGb5o9JreWrGjjdoEgKZdtIF8xznsSGBnqwbVsSm1F+L58EJ8y77gg8UAzm3MSc7SVe06H8PnKW9ldeV8xYcNGloG9pQHChvAz5L/idkDNxnLvbFNYy/TRCvQCbKjXfj01HnujZxHbpTPQffJIl9jfNQ4ItfYsMa+YIr86hdfwOLtT5I+Yjl+W8dgcbLh6pFX1/1duHf/zs81+GvnZsEQ6eKFGKrAEfmPgbuy3Do5CGE+ZhAwM7MCUWKGuDrvYCVn991IZzY2nZniOInTt3WMzRRDVDo5ZC1SIYSNXNN1T0GDo04nn+DZ3TOw2U2NMD1VGUnBs4E8B0ZIHA14KkxLl2l209f8NmPeFQkRJMbA4N1bVf72r/86/X3u8vEGq/k+s5Wz4ZHluoiOEQStzjJCQnDBP8StyvjaayPcPkOd3COoAkRmoNfcTRG10LHMT93S39X07y4l4JAEKxNkpO+03b5TVjA8Qjj9oZ3MapGvo2DcEhyVt+jjeuBIwTaROo7hn/sJtl/ZE8hM7SzHVAQ/wAEttND+9DktcEBoPvSN4Us7OzsXl9N3gvm3dV76pZQecTEAYJztRUOh7t69n+Du6jobm6KBj4IwogbtnnE+vLEX8KKUaev6tcvLXgaqEoPeUmGw1aRM7De+fn//3vJXf/op8vl+3XQ0MpM2ySictqDUMYHQKL7O4WgGjGE4y4CV4gsyeiOw+p7iiBLYIn+hi0AGvV9lYGFQsyUe+shVBk6cvUc6XCN7fTwnwVD5xUBsMpeAn37IGlsFUQOXMuQkJXVZXJz2zXkQPA0Inz19ujx99gxUNS4qNWNbIxR4BS2rfmipg1o65gf8eqP/V07O514lsXDpNzYhMNsjQL2SIn/wmMDU75k1qTNJGwyy72d0M5/Ez6onMtLkSWBSlKGED7khA2Zc4DAyOwFkg5ycyhfOnII6eDQYyI1ZfaMAvLi8tWyBkywKbPrNZxNmuWYARNbo36zgILljn8gnPBlQThAtR08hQs9W2hTdcfDqe9sFudOPRzyOjo7SF0d71gEIvQLve3tvxN7cunWr8HnkUwLKm2g8WuJxin/xL//F8uC7B9Vhbe3vHyzPX7zKAPZVVyeQe0shHQb9XhvL8IMDvRzw84iKVSP6QU+vaow2xMZxVrMKwW8w3713L7Jv1jm05SDTt8Tis+Blw1/7eZADeuBRVXZtEiBnvectBWyJgES7BojjpuNEc0l77GMHOKEf2jagCX3dU0Z9j8+hk1bwigzii+/Kjx6wkeQv132Gr511DY4G2II2b9dh0+xJAx5lx6+MrGirCavAaTBALm3aOYlavfuYfgen/KyfS/+R/epX6N3v+RtcRle1b/BlpYWm+E7BiPKDq8d653EmAZk3s+EDWvbxsvyxD+yAAF8d9GUn+0jC0c3wgl0W7AocI7PwSrtk3Sx3jxWNoJa2rYoQRIcCgeO8lTVp/8Nbj3ymrdCwMhEdoifsqfLgkDgxwGwQlEZt2cGmoSUYcyXt80t4bf+M0TPJHLxDGzrjE55oQQfexB9Y7WDlztOnTwqXdofP6s05+NBXyf8M2iAV2oHN5APfhEVst2QFmMob9XMdTyqPuYc+6qL9tsLKd/16LOtcPvGYDNqPpHY6v/kbjyfWjqUtet12mdcANDCJWcKL1KlMhF78p0QHu5biTZqqox2znWwIePShfOHJn5UI6DArjMGNNqMvDXDbceQkuKJqbVR+T6JqZGueuU97rU+u87OmLHIYv8dW0GOyoW19VN7TB+ToWDBsf4LL7hmScgYpXX0Uehu4wAvUHWimXnXbxXxHk9733RG4fJOINGAmY3SgEw/RdQD6rtbsabS1QbdgOn+CWXrRJFj623jLh/jNbguE67VTRov5Vh1GO9/bWgDgt9lUcNfv55yB6MS4bC5bXH0VY4Zu+Mx+oIG2IGJvJ/EI2e4+c+XR2BowQw9cQ4Ni1nP0ymV+KJiiXwgoZlCipGsn6wH+/FYPTfBvb/96ipokfV5dA6u68+jk7J8k4f05ej3yEJsQmyIpY4JVzMU2vH37JnDnfmRns7uhWGH4muBInwGxAyn0QwPw6s+nMpBl67XjpxeJdJVd4KrdEbfFzugj1XKd7XU/A6vYB72yI3i3zdZPu1POCUUi7ho6mMTzIgm0F2dt+zxu9J9+cuY/bemu+yKGGH2UN7JcvcxffUU6mEEkHVhlL/XRzuCejGjUI5/GJfy49m3ka7xhz6/TxHZjn1KeAOg7Z2UtMLBR48tMgpBdv0PctOf+WqXHyFM+C0Ngyc/yynX6k3va6viglWDiL/BezoA4MYh7yojh2LAm+5VYaUgG1Rvd7+WvcmYPrPKXlLqWPtkC/lPcPvw1iT6rllAMLsrxq2w/OwgB8KUpPbdcMFqvuTJJpC+xTZv9rb9JO/TbI57kp4+hRobEVpve64c+8+eddAltaLsVMkPK/B/YkQwOBSBEhnfjfQT3PeWc5GdbXcG3NPYIjGCub1NfldQxHhrdGPr0Ro75jW4Dw9jyiSX1P3F59Ct1arPXelb5mVgSh1UX06tVtVaMSqTyH/jUCbHoYEArfBJdmpYYKt2j12wSWPVZOAIDEIty8XHVdzECfSNXE3+jvevjq9ZVSbmA9ur5o8v4im+S9qjHRqM/Shif0knJFVRoYiQAjM8Z/epG2NFDffAFHfuG7iBjA5Q9i36Kgzz+Bib969eP3kssasV2Lk5buc7/brEZ9k5MvNrl1PXZMddaVpNwL83htOMpkp3G2vPEgBiLPkv6j3yIU8mAiWTHtjpHvyZs2bItWTO2mZ2YxBT6i3Ho1oUff/r+ZwH1LN+RbbQBG8J5DMhbBvxeluOjg75FSKDC8DRZEEdA6I8Ojruk3Wa+BgEMEIMDKKsO+orY2K4O8BII1gGjY1SFYcVnh7YRl7GhYDZrm0w9gnmn/TxCZDWEAb7l+pyEILbBNaPQ4G2CSgHxaRyMVTCuem68AhRBl7C5eXKc+6dlsH4wvbAFLsxA4KHJXJeV5fwQEPSu+fTTCQ04FIJcKJN7da6pBb8eJGM9tmy8K81MkuDcJ6QMUs8wi3FoAmEtM86P6EchojR+o72AwdLIGvaUHbIGK/XQvfAvfd2tV3miNZpbVWQm0PLWUQyB2+xj0OXbwaXLaqtIcZTBvwPk3PlkKXNgOB/nfnR8Y3ny5Pf09WnZi5O0fFCwLznGUBLQ/b39CK+3cn1YHj/e3lYx9DPzxBHi7ZEBadro6pg4lRt7s0xXv8o+ffKoCbbzHlsKXv/6r/6S8ru998uvvy6vo0Do0Cxm7lM4+Jr97EG50AWNwy99dhC+/q4DCX0rrylX/qYdK4HMFDcbHNqZPSejuV2jxNHph24J5rSSyv39PIOQLYiZ5YY27CQr2lka7DLodbShIZgFP/oCC54Jjg14ztK2AU1nkfN9f92vAa03HoKX4ZZZ51QYIPiBtc62rc5/HTikvD/8pnNeZ98Z0Vwa5xwDksqMjcNMBMMNBnwjy5XNtEU6GeWNv2Ym0VHzYNIPOrneRMkKq7Lki1wq3NVYgTm325f6k7xThoMLbvBTIN/RhczXwKY13wWdkmhbsFU8NuPjyDWwaYITYMPosITytDEwOPRXIB2pp5K+a/jD7f393fLA6hXOh20RvEhQa7P7NCVgrEONDoCljy3FARuskKFffv2tuoFXXmeOtlbGeCwHfmjMHnIKghNtwYe95fyCRvEHK3kip9qy4kHySBv0WD2P39y+fbP9M1l4p6060OBHRp+vSadXVuNcv149YRPRReDf5FPk1AoWfLmxf6O4bTQeTdI2Wq1y5uzdL8Xv0zmDbMnc2JW0W7sVGKfs1Gnpr/X9GN46MaWPbUbOObmt760v7eFbeRkcwcteClTJVVfp5PgqB+1uZAVN0AoiW5DC3wgO8QIObT+H+2zdbFoa+MJPPmYbQDr4EjrKwQtiNMhOkmvtlG/+UrzBT+7jA33kzOFp5qgzcoF3RYzK1+s0GQ4eNkR7dcIC2/AW1SEQO2bzWStDJOTPPr7toIzvhK8Vp3yCwyoSPl8/loPPDLI+4BX/GBmty0vr9KC0BUxA6MAm9GA37LfF78OPn7LqRiD14uXLwJ7yAat0Tll072MkGey6tg2ehj/83mrbco5/Tr3KS/hCr8o7TYJjk6dv33GLHjiaNHeG/uA34OKfqrspw0fABw6TWKYXsTNgKj2spmVTolPkIffb+R/4jZbeBmggaG8yh2LsIznCa3RNI7kuUA1+1fXVJ0WuvtrFVCQTfSy2OKs2dFLWd/yawHRAyb/+Bz+2A49ncksQzz9WMvodChyfD6e+c6GyzL9JBOOpxMnYqOj6She0K62DQxF0AiAHfdM+feBv0Y+OlFSBSz39zmACLCFKbvpUb8rNmwUb9LqXa9rhS8RNXRmyHtrb6Fc9zukamexMO96m3PngxC9PwhquEp6DK9zISQexobW69i4gK5LAm0yBj79gT5XpzG/+hiejv2IRAysw6A88xTHH2EbwsS1DS/dxYGRr8Kng9pp68Y+R2/p9epT4Al3HR3srnjdB2njZipjgBqbUl7zowC4GTTJ+a9Pjt+BoMjxwGeCFk8V/o6Hr4Otjl+IkMOJ1DveARS7pn86sSMWTxpq55FEINk17dE47/Na8Qn8v+JhANaEl8fzNrhbwtGqFA/x0xO7bXJ1+7cdeNdZotyaWjVXohfhki9cDay5OGW+Gszm7N6Hh1PBqxHbKzrhifFB1Pye5Vr/2L63itUGxFdReykF2PGJqb7VHj592deP5DOpmdYzEXuBKA/DXH9oSAX6fj/gQvjV2WctscYe+6Ao5uNDHZtNOYQi/1j8DRf6Mj2U/8Eki0d6PYhHlya1tAeDQyaKU0TpJM4EAV+24TrY+5JpV8R7R5p/Be7mPu42MhuvLJXFO6CB+Mfb7uoI0t9FfKb914hMt9DG+a/ppbOfIdSc/PvjlL30Z1xmjmnTnK9FCMpUtsXdc7XdgJoN8DP6Tt4IYGNlEuM3vdFG6sunGoVYYGUelZMp0hWb8iZch0Osi0orRi1YOjVaaq48O2tA3+ugn/4KrUvSilb7iW7uV/jX5MWXEm2KWxtIrHcg0+Zs4Jq2krFXM2veKd33webZaeBf5E5O1n/QBZm3PmHbgnkdsBh92GHxVkBScj5TMufW/8XfiQr53jQdX/JTTjkc56TOZBV+T+I3D4lt1Hdh90Oux9aFDYo/2E1jZQbTjR5vgAHEqoNGWDK/s5JMckJWhCbqiCz85dog9d1SP0Rq8+BoE8Qot3GMnrBYm/+ryPQ646RdPOaB8LQxiXz6TLbP4hA1AF35Iv2yp4+DosLCBg99w0IfSILAMTcF+rrE8vO1dJlfCLl44Oj5sUkaFESgMNrMj4xNjdE5i5V0z0JYEyrjLljJ4Td5E0Q9uHC1eKWmgy4mZkSHczaCmo7OPjHgwCzJm5ygLJEa0kYkChdA1DGMI+sqqKFQddwa7luXr0yMAAljPUiKSZ/YtacMUxIUrHCiGVQoGJ83QpU/lDDIFEVbeII7A6MaBvRrMjg/TthlkcAxzIh2Imd+ejTczxGHU0RIEwlJ9qfS1b48GwBFNnQ7NlCGECTnQQLsB2qdjyqOD9kKnNN3mySPDFQVT19GAJ4eq2mK8GB17SijdzOhqzJsrTkGDXp8Mmzoyk4zW0eFB+YrHt2/fqjDJ7Hlm2kzdHBQFloEjcHo0QwD54d2bzu7v7V2LnOzEydmjQRKFkmXA8+Ft9xkCtw0db+wdzGAztHv9cvbBAIujTi90Zkw/xSCd3LQvxE7GDu+W3Xx6HTZ4JUXIDJnAh3f5vRPaXI38vYgTtMT+PYMXOG1AhScUgRh6pMBvybxr13eHj7kBBE6A3AoeBIWuozPjMfcjI6lrk0a03lZp0JEORCIXgaq0t/RfAFYzEFgZQ4GJJFJnK/A2dzldO6ebWfGaWgOUUry8wjuPSZm9kji7vOzfmJ3kyYmghW7AgWzfunVSnsquW57ISNJHqw80BgbGbZPJkQ638JWcgahX8ol+M5sOCoaQM9em/vCMHBi4V65TqoFErqMV+uizyZK0y6aAH506mG959Bq913cHP/Bu3VZPH2k7v+l7Z97WvsAMVvqOZ4Vbf2nfD7bBwLDOIrwUvOEjnQbg6HXayrnJHzgbKOTcnCb5BEwD5rQ9CbVxtJ2FYSdSTl00A7qguJtCpvxVr7/k1NKe/WgExeikD22waT4FMYJTm39a3WH1FV5ZPeXtJCnePmTrnz173vr4AGc4ODndJqGL5wziBIyHB7PBtOCcDeuscGiNlnDJR5N9nExpHlpV3mJn0faXX/55efbieWcen+fTXiFmG8BjObE9OfSnbc4FvAYhLzMggGsHXmvgAmvShodlVL7R+csJEg3myLRApAWmUA7loDoO3W8fxTu/Ur3w4lETrqXJNEAOfR0a+U32p50pMwe4tsHMwLn2un5Bp/zX9nQu6dzZ9MqCPwqdguiedsgbx2x1GN/TZG0AdU0bfcwzPGFD7Z1lYNQkb+HSBTrpJ0FeyoGpm9hHlrui7q3Bh4E7uVv9SEAtPHga23ghZ9Qu3wNT7I4kDL9rdvVcvl84l/7j4y/md0KP1gMXuRmZngGDtz9ttK7vD24GebWdwfX9ezoHWrrMTvGnszmzQe3493l0s8uQ89397dGK/4erP+3ZbMnSw7ydJ+d5zjyZZ67q7urqFt1NGQZhUpBlWKY/WKIEGYZgAuYHwpD/AOHP9dMkWBJgikI3RVYPLLqrT1WdIefhzTnzZPq+7rUj87TjzZ3P88SOWLHmWDHs2CYr7SjEF3ykV2gufMHx7hfwHYzcLo7le/IEWHwbHtk2z4+oO1uZrRALBidQJf/262w35Tt5lLzaA7sJ/Wmo9TW5cGZH+gU2hhHq841sB9V+K+smP1O5BMCsput/cG+r79ZW441c9Rv5VJ9+wFM7JCKRQ3W7ehW6UncWX2ag7P5Mns7kUHUl9Uz80i9ntqClwSy8Uh5hc5A7PZwJELiqu145zldrF34u8NWTj18WtPCODycPCY2D1+CgHLj1MWkbjWBome9skJs66CCz6Wv102Q5b3fBPxNHbFumegYfPd+FyWlJvh1U+rr4uD72B0Du6bNGf0i1WKadGRiir31Wyq5JKjBXW3DGIz6/tZNHZ/mo2YU0PmQO6sxAvO1aMJjBL9ngvQEXvhuUWJSCU/u7tIm3YLe/gWS+01m8w69mJQ/cfts/tVuvk/ruwUvcZuel/rV+I7paHxQaR1/5q+mjlAHcY054aUKnvkMDIQ1/OknlEsfveqV++8LU7aRH2gkaMEod+ETncw8cNMhfyLMhE5NkWvvKn5jp8uXLteHxEZFj+P70WcYU+KxuLp90gw73wNfYNNzh49DiMLuxvV1ubS44oJtejb3zOYqhY+ApuHg+MX3oDM+qpwUxfqBxAz4nzy4C9lGfFufaCaTYwYP7j2I7FstebL/++rfhW3xXeGDB7Wl8dSf96rPY9xy2L9bzaSLPJA27d4grfMQtFgnGvycndX23sHQksbUFAbGCXQsmXE4ZG4mvL54vP+3U9UZHhz+L1bVJXnZx4xNemgCz85IdgzW7MC9t51PnQsYE53OdPpc4P7izexNYkskgZfh3C4Z2R+M1PpGZMSWbK2/Dq+pzhRKWp91O+KVPcpuuYCxeS/vHfObimyr//ASCDotj2K4jLcKY0tLH2ZMHjrOk0KqvA0i9+lZw8p18pzebPqFNpZy+prqdq4/AJmahl6P/fEPupZ7+dkevySf9qJ1HTuy6GlQ9mnbGD6YNepR8/Gn93CY/5+Is/ygTP13iDLEzvGf8Ojvw8L47TBZe4Sm8pi18GFDwaVtpF1xtqK+o+20z38uHXB/4NP5ZXXn0lj/DrY4TAle/Wh8TG2Hr+j91u6MyeRLJlcPojJ74TXf5Am33cOlc+LxwFis6ABgsPhiHa8PhB38BVxtJ4GYxQ19WWGkTbhY9NFgfl+TcPPQoLzU2znc60D5fo76nTAoGfmL4tKF84/3cr796NzwePZi8xStlycvE7Lwtciadpp6y43uV99vcCXnC2Thx7WALB9/+AjCdOmFXsSIITHOgamSRvAk8GHDwKeMN6gXOAs2+XSGD61FaSMfZmD1KYReDT1u9L5gwkJNsMbRjhYMbwjjIwGBkR0Z5TLZQMxMsJkvg6fWV8LTiCzal4Hi7dREDg29AdbBDmQifAeswKJk3B9y+e7eK6R6F76Ai9dBtlfvs2dN9SwRaL129XOdkMshMPmWwPUrHvIRMaUp4U+iOUpmAQq+2ccIWPgGLCaIlKDTO4NC/pYC+EVwyC3N+U/oqZnkV3iQPoYUV2qpWaUue4N023QYCBkP9W2kCQO3rwLxdwySY3QrPX5Dlo8jmdHjtHIzQG55bxRhJMBqKlc8Er0TkoEs7WM6cmck6wbqDePvoRmQj2b1y8MSZBlbTj223b93u7qpFI9wXPzhhjp7unYyMj0UXTMY4I8jrUeHfTj2w+xw0xU49h8seev12e/n05Xbr7v3tcXBmXDo7s/dH0q6OxSCbrrcziyzNdHK6dKo8TbqYQSUc3KsDi/mugEaqrgSuABE/yMRriiOl0hhBBccEPmlr2UEnKuFNVik/hvwuejQr7Rys9g1SVjsN7PJ9jF+gPZ0nvZTvvI8OkpKPdxy1ATdaBeXOMGHwtvotG+PwBCBBOg2Mk3BpK/+C2+gRXUWPM3/6bG4cjom7DpxCR/Uwfzp5DlVQ14lReAc3do5y8gKb3s/jAHFefEdsr3Iv7eEXOsPXDzo++FVPc6F32cv61JbyK0hsZ5HPTpbkktio3xykOmOzWk79luFkBbCRz97BLFnXybeETinBU2TrXloaHPiytEen6lChHJyXA8bBtStlVl0E4bQhdps8fLAzrBNOwW12sdgRZ7DiuVgTWLaAOnR1dgZ6JfT7nV5oDiwYdrU+NJqAY2Pal/htA0EwTbDQFY8RwhOLsYDc2Orjg0eRO6k5oP1p5dqVhPgRj1EJ2LyGml+jg4JSnbMBdX1wbIptOG/iUfxsB1rBafhcju9yDdY+m8hLJx3dCI5sjq4le+6OAP5O+eFhYPYmWFYj7NqxqjOvnm1rgTu+cgVlu96kvAlY7VRX6nf1D7ETut96uVqTbaQNxoGnPlMW/9q2Ens/ZRIE7NE37U27+jp9VVPqmYDDY63aAej64dWL0A/3oWkmSLQnOJhtwIJmejYB2ViXRlTxa/BIEBc/adEkHiY4sQlBmQmn2WFmQOER5SMfCWinDn8dw26/YYXLmV3k5wBNu6TKkzTnFdH64+70CC0dfOTquWupS9Z8OF4/TL8qcFu2iLd4LhjxSJQJZTZmR+uyGXxly6O/aVO/lzJoRDuchiez8t+J7/BKWf/YwNj47ieCS/1dkrfggYef/JE+3QSiAUbPeEo+2sCg3+INQaB+Rl+BB+QJLj3nL/KzfF32gH5nMXUHW+xiwer9FOxhxalHv8rT1C+/iuvEQOpUttFzqT4p7Wm38VPaq7/cfZa+rP4m9/kVukb+cO3kFf1IW/W1KWcCY/ld9QzYtKHtwe2jPq5GTt3tGT6TG2z4EkmsBe+R1Y5baPSYl7gQ7yqv1BXM8/cSHeLblJdq61LgoJt90gW80QcJ8Nm2dqxQwi3gQnfwTTXyZAtWNuFnYGwCwQ+aTW50pjyMflIk/Mj/5Y389h/0HgD3+tlCgRC+BWlZxT14k50Bs3acPcbnTBu7zua+fpzuNC4ObPUJG8+Va38TfzcyGFngCfomz4T67ELy2yW1n/Ml/Fl93hrU+Fw0ketc/EL6Pf6/OE5/Ekj5PROrARVYE2doz9tw6BfcZyFnZ0fx0LhPcU9kGNj479FWq9xYPG2iA8fmtz6psgkOcGZ/GEq+7ND9DsySSVfE1x7LqJ3kaswQvea/vApajG5V3kAcLXS9MUd+06MR3nynI/o+tKXpfI6sDfJqF/mu/Ykr2Qv+Dz/C/fYPtT+4BFZVN82SjwkL5fXPJmQOMh5KycRpZ7fniSu9DQkvO9kEv9zzSLg4kf7QfxMT2vX40pNnzmzzhtBZLOc/4cYv8VNXrlzaziTelugPnMVldqrAafAeHtMP/qET6InX+Ul9QRcEIj+ahG/OIPLmzeakDrsjOnZHPuDCn+jFA2IIuNlRSY7ytOu+ivx5K+26EZDNpy+NK8NzPKnO5XMlfmH0PFf+gcmXdWImAtMHknV3rKVdT02YmDHJRA1c1YPcUzQtFxYbZk/0cP1O6epB8Qxubo1ejG5AQ0xm57qYvRM2atH56gz64DzQfCrhO12dmIcv0Bdqf+ovfZnFaGPiyWt/krzKL7qB1nlkGN6RW+ryqezCJGr9Arxyo2MK+DSFv/nTWvV49wVwqc8tssrNRPTK8Dg8HWdjtbmUbf3UXefj4DtELM61rNg1cQs4dFQ/YiJkdgiO/KTqVJomS7KvnwugKavvYK9LHvrX4MZP7PpBHn2cKTYS5IqDhIeN0QOfftITj3qxKX1O9Sf5fLQ22Jz2+aaZyJmjE9BvzNx4u758YBLOocCkT3Bz4U19beHviKS+fPTNvIix4/CT7zevUBmm+PDiUGK5C7v9xnfncxaWU/bGJx//QlBCKSibxgEFqG/kOXW8jy4J2E56K08G2+4zDAAFsb/73bd9RSqmYJyVgLRaBkAagwhstm0JQMaITQLM4ZdnG/hxFJC3c4WTsY2OYnbXTAIMDoujsSXcqoDZV07jzd4ZduYpZeABDgVGPAH20Y3UFQiOs5tZaszz3B7HRUnU0f6pMyc72LcFXKCh7JPHDj6ct56slWaJkINYdYWQe/BbPrU9ShlB5jvcKSpHHlXPvTlnQKr8d2XjqNqJh5eUR55763sVV7kaYgwzVwFj7664Xt/Z8lWagSuRI4Mgk7VrRgB+Lh2c1yg+f56OJbRxLVYv0e0AKakdXgOayD6GiPc3bnzcCRNvbHr10pkTB+GPcxzu9ryAy5cub2diEF5VKxAUODF+hz9LOih0muWmE/QPn45GfqcjT6rm/BYrs5539lrrF2nb274Ee4IKj5+ZQDsRuX9kV0+uh9HHl7ZkRy9MxDi4GVyBFGPvwZqh3Rkd6MNv2FRGodFhTWbjrUbjndX/GqB/5WX0Ivxw0aGzpxNU1BGoO4GNbb/5F6Pm8GNswU9VEyQnwhPyuXL5Wh3/pUtXY2tnayN0VOefAoHvGpsT1Nep4n/01XfOgSOkRwY4DaDSqAG6wQj1o0/LiXAyOq3ao5sfFKODnjW5QV/pt8vWyAbmDgGN7VlxX45QsIJ+POb88HTgRs+DM16uFEkjaSYiUkc74CvBeYHHXvqZC27U2ncDDTiiuTxIqu7u+LOs1QFopPayl+OnKqvgCqaOBU/eT4CGJ6V1x0E7UuH3d2jKJ7raRsDWp+XyA6xVRxvLAZefrTcwoJrW6mfhgJc6WJ3AmtHXATssmI/p4eipb5LGRLJda1bUvNUFY/AGrXhXuKFX+/S0n5E3f+YQam2zFx0A3XHmygQv/KSA70iCyHnUUD6/PgNxh0+f6Q6sCxfPF1dbsrVZvF/OZMxIQNA0r3zGy4MM2ulZ3yAH1fCq+lGe5koiv1QJr6wACoqDX3jRraN7Ip+51B39QFDhqd9f+DTBwXSU07HT99ELdjRBRtvORYc9J2zCMbcBqaw6OO5FnjibPH6zDB+dnO/7qmX0oBM9KWNSyiqJiY5ZjaQrsbfwVHn9SfvN+LBORFncQGr6PtvJL547H+Czg8SbeEyewIt+spkODspvuKWdwNDXsMmjx1I+dfnMUyetSJG1FXO+C18EOdHxfF+fDu83EWRnY893qK4mkE+AQF+G3gy4nozOCdA9Nty3Sj2fs7IMJqwqbe9mErF+JsljUPpwvOSffAqwTCzduX17+81vf1O9t3LuPK7CSl3w8JAsdlEXB7ohMTeZbq2JHEEp/WDnK8jvxEMKt98JPHzig9FIL7tTJHVMQkjlT+6JN+ijnU7zpg6t6w9NUr7sJDR/LOgiH7rAz/HPEttusIUvgW11+ZRFjwSydpTSy/PnLxQGOVR/gluAFJ+JD+CzdH2oVc/AzI42/OErTOay88ZLkRlcjh6Lb4qeKN9BZWDwXWimR2MjE+wCT9/Bt8rrE60eBRDI8g3o1G+ya3yM5RSvGXjUENoO3PU7YrDqZfg7E1r6h/A05bQLr8YmWkqd+qrwGx31q3BnOGmHjvEvb6NHE2zPokoXUahD+BaQxVq5TprvekINtbIm26b/Qx25515oqczkBSe80H8uf9HvqTO/pfE/5V3aaH/yzkJIYtCUwxNXeQRY/n14i5U+LX1/eCleAUOZ0V+cyc1c6GcrCwcxrvzFX90IWAbQ6k857U5++6v8Hn3fJ0fL79CTtuBfnudeONR6fo+vDP2BZ4cAPaELYL56Jd6IbeYemKMvaS+wTCrArYPWHrw+PMA7cd08FucKnNoDn7RPSLK/wLl69UpthO05wFQb3e1mEiXlqzuxL/1tB+jxi/oIZwvyJeuxcfbUlXj0VX+Syq/QHJgGf2tngYlkeUdia3B4FrnMghH5s2E+LeVzD2/ANjAFMNXCYjR9GEzSO7GyT7tIi391Z+ubK42vVHRAqqRt/FxxHHmQNfnWl8SvOEvz2vXr7XsN4PpWT4udfZsp6eT/9CfOxDTmYFIm3Crn/InrPRYhr5gH9tgeKpYdzq4GMb80MPgG9Nup8zLxqj7EzdRPf1j6Uz9f61P0Q3wkGyNfMMOe8SHB2eOn/I+XBfAP/A98u8CXBhs/JdEGtqkd/9EjcuyFd8VfX2Lw/dF2qbt/X/flGXZNmagrH3NpT324jj+Y/mHZ4uzcIW/lNCgmm35k/GLqpoyyaHJfHlRNoOnv+N8Z57E1PmTGtn20Jj+6CSFtGtSj+2DnMT/a8SM+BHf1xVvtt8LnTvyplx90ng+2u76vDo8fbmy5T15FisGJfxh96GHYpWfXkJRZ9oBmuKFnJj/0D8ZE4gH23KyUEzPpI+E2PGvMEt02SS+mtABt4hAOlLxyiS7AW7zKb1YPch9YMgHPZKTvaKNbFvtn8iWlwjN14CDRC/Lowc+lkW2aBDcuF/eGX/ANvD49E18rH/TuPCH3wF0yFGvztzir4thu+tvQY85AGWPTWTAHH+5ka0FFLAGrKn9hFte/k/Rf0b/IzAQPGeufSYJfhy+6pWV7/KwdgXTBff7u8OUrl37R3SVhImPWjG1fgnaBicH6mdMnttNnjofwk+2oMefFi2dBkpN908ECRTiZzu+TTz8Ls9/U2a2dJGaHCd8znZTWBItJGB03h5qGIkzsedeZ4E8++yywTnT7vjyzu5wExUXMHLpk5VlQOZ2CYIuDWEyrg5va+ZVggTMMjhQALpjslaXcASO5cuXqduPmJ3GE58okj788eOgAwofb3bsPtnt37m+PHh50NtzglwB0cBhONhiMd+BSztxN3jicNBu86YfBso5ltrPjn0rqfTCmUYYR+uBe44vAXFXy0Y46Be0ziLbPKzRHBzlbrBm1e2po324d32cSxBavFKMgybUCql2D/G4/1NGks5LXYCkXoPByeZWiQdyWTuLZ84PIJAF2eNOdAZEJPbLbiuE9yyATX9DpWXTPQXJcRTLJ+TbXP76aXwkwO4mirmDO4FLQrBN9t128dK6DBee54LGVyRs3bmxX4vA9MiZIexHFfhwZMqi3aA9fORbBk+erdYh41RnRGC8n4h58U7h6f4gBhVHdyp2/5eTd55np6wy+dPaeTbQ6GH7G2XEIdqpot6+LTR0+8Fj4aqdMO++UuRCcz567UNxevRyboZv0j0w7k5t26sSqC/OInk5pvZ7NxJk8HaDJJXkclO297I/zNqhWXn47keRxnn3eM223U6EBO330gk6YiEKDbP/RH4M/v8FhYwETnDn16Cgb3zvogNw78HHwbJjt9o1U+d4D/MBtu/m663zbq06oExmkvkHo2z4upnOeAL46D3aRg97Y27xGsGB7sRnOlq4I6JRDB1i+tyPO/T7/nt/d8hr8Ocja7o9w1NY4+rcdXE39ob2lyKt2rg21Rs+GLiV2O/bNbx1rPpZtm6Qx+C2+KeTSEfa1q6859OQF3/qdwJTBZbwJf8q/4MZma+e5WPUlgVBk8pqOZ4Ajwd1kpgmHyjA4W427evVyZda3poWQBndBwqMrHpnSodthg49wtFOi/jSXwSqYtm7q1KaPeDkTMtUHE7pjhxJaJHpnchi+zrLSHwhU24kLbipvsqUX5dZULPmTrx+RodMnN/ZcWWewQxfJA3+llsx35uQ7fW0gD3r0MgilTf0F2UE9BVN+3sTxbvNKfnjRRxMtPX8rPJudGvGJ/GH88rNnB9v1a5dz3wDVHXaWz9wbfNJnaSt+7Rgcjh7arl+5vN28eaN6cPD0SVdx2Yo6nRxK++SPB2jGlwZvwVOABDevdPZIkh2FDZpq43RBmzN5FpamfnxnKmLd+LcZiFQX8yl4WRML8ryNiZ652IVB+tJzPOfPDVr4Lzir//L1PAYjWMaBDuLzabL7+1vfb17/rg8/ePwobZBtLvDSJlkuu3HhV2++v0b+9KNBd3BSrvoQhfZZGWN6Erzwy6MdbETfw2bI30qZ3bdimpTsAoC3/c3EAtBhTj5NyrxOf0Dm2vYmSrSxHY/pdmAfCPBO8eoQX2pCRlA8cpoBqe9owsPiHDtcstRoF2sQhMaWfRvflIFMBjl8iuC8q4LBhQ3pW/Gyg4Lk05K1Ml6gATW8KlPKl9Gf+a5Z5fhVOEnqmnQ0QSLAFJuxKz4JQzoYwJtgwObaSGCU/nySI1xnQnwCfHUPhw7xWqhtufqvtKlVizFgKyvP5KQ74HS3Q/RqdnFMoE3v+t21y9jCCHk34VV9Yr7nP+3B0+5hk1d+l0e5j5QlExn1qb62TO4l3ySD+AYvPcbOJ8o3aQFHZeEPrt8N5gOkdpRy+je8gN/ic3uEVGN/dEgf1AFI7g0muSfWTSGx7+hX+IbeIA3H9/HJnlb704fttGgzf2MRkjiYbOJno6uqdwIsdeiEVrCm/j3tg7F0ZVrShs9ADF1gr9gVL8mHfSm38CDr2qvUuhbaLGbNAIxeg0nParMBxA4VhadBD38rvpGvzwGTvkwcK+02gw48CFznvJhwctiu2MvAWmk+6Q2fHEInrk3F/JsJLIwdG2EDfs9tlGoP33YY0THxlrYUKq2B6bJjii8HF55o6qPNnSQXixgY2mVwvHG5pwfs1jf56wDhWdSzmp64Nz5VzAvWwpV8TH7SycKTn9S+OXJDA17pU+tjco+qFkb++Gqw2Ske7kRWrOjWh0e85ae2xN98ZMsSdPInDnYv/i3tkZ9BMnudseQskptQRu9M8to9aqJ4xgL0oLq48xufOqkbfwFvca6xgL6BvzW2YMNUDExyXwm++gFZHm+Ris++uMoOEdmJwupZ8lIeOUTIn9DT+sl8V2YYNnYytoz8H+pz9QkmXNnRinkN8OkafqKH7yMz9/UD67Njq9BERlJ1OV9rreiIvGncjBvENvMoLT7Bo3SYGI5vAHNgxE4DxASBcRt9bBsZB4vLin/85NDOh6ZuZKqPoXeVP3IDY8UFZG8TBT0Vk7Qf2MvwDWT3OuX0BbAaXNQfmXmdN30Ty0hv6Gdgl4TKg7jGPrrYgL/5TafBwRM6LuERmvDPOGbufdSYtL4LfbmKW2uIAWbsP36JzGzgsJBER725DxraMa4zQToTuPCEkxTphVfTR+A/uWh7fMd8B7dndaUOusUHFmT4uMJJGZ9d1Ak95jUgWf8aAIej1L+Q2YbLfMLCijmT4WWcx5Mnj7bPPr+x/emf/r3tl7/85fb997dqwGfjOBhfT+WPsp8/fzkKeiIB5bPtwYNHcTwxhjCbQfXtSxQ0xOjIhhCERvUQmbat9JjwcNCYnRDt/Kp4wasEvYszMNjliMKsKIULgWVklI+Qu9NjSSKJQXRyIsIiuPMZqFy67LnJ2bbszSbHM1jEcIqGFhNIApjHAkcrADqn/B5BI0MDfmsbTQnuMthBG+Z1cJqL8+C00Kmz7cpq8rtFGm2cv/Ld2QLudF752kT5KA7htj3S2y980x6nIHGagBh041V3f/jne2BO3YFsV5GBOr7CURu+0wM7ifASHp39Do7H4zw9l2p3U18ZGtldueSRrjmE9/GjB53I4dwprUcd6Mjjh7a4eyTsQnjCcXk8gRJy6uOAOSW8skJpUBOzTNv00cywZ27tbPFc+KvttFnmZ84XGr6AffHi5ejMg+B8NOQNXJ8vg7vvntE1G9xAKO1NBzsGwrlx1H3FcGDqFM8m8P29n/wk3092Agn/UisKgJkjfzwnd07SfQePmR21GlOHnutljP9l2uaoJs/gJXQFjBU0K/Tf37pV4xRcCuw4HfrbDiqyJ388Qq92TSDqpAzarKgKBOQp7xFC9ChHzvSdw+FgZqZ3Jox6t7qX9vq9ShLtGLsfnR3nw4n6Qzf+KOdtbBHX4KdC7mmHg6fj8seR9lYTmeK7WWk6xRdwjEGy9fCLejZ4y2+utIO40o0PS1ems568IJHPDgJzQRNc9tTOKuUN8Nu55jveTLA1nRfnLNiUlNf5dDCPnl2uQwAcfGVT8VWhRcdkEMp3ujf4TDn4TfOoyJXfEkiCQYHKWGP+0ga7W3pkhxa7qcNPBfrC18HBILpbjPELLu953FYaDPEn5ARPsrh88XzLd4DuL2X8dUJmH0hSAsGtxxEFPnfv3u2Eo84FLH92oRj4mazu687hnM7XwdIv0qHp8OglH7FWFchi/M4KFkaWabEJvsGgdNGP7lrkbwQse7vwJcfKImnpVXWxn7mdSzk+Eu97wKt2owh+1+7zOfrLfuEx+m+CBc3g8NkzGWSlYyZfuBgTGLrfY8n3mNHRI/E9KXs6vnAmZQSk+ra324X4vb5O+aO3242Pr9afCGb4C/6aH0vB8r+TTpszP4JDZHExfRH53X/4YHtmN2dYJqARKFmhQgMeaaf4ho4JTsKTyM6kzOG0C6Y3CJF5GFCYZBvEwlGPI9lJii4Ty+FFPk3e4D2Z0YUGS+omj+zZxtjbrkPpk/GVfzUx7E1Q0tzD45lAppcmB+gHvOnQre++bz/PZ7GfCVCjCUQdGOySHfoFlnb6yEUQRqu8BsOVj0NYrYCJXTw2Nzsgibp2D6n8mMDaZAKWhDfRERP7L9NnFU5k+jBxB76+Cu/d0x79UTeNRsYvg6sBZQKq7hIaW/P4LjzYLFm7r38Ht/q1yww/6aZ+DW8a7O70pUDx1I686n8uOCQjPDEJKHg/Wp/FqpSZ9mcCh38Vh4iX+D11wFz6rh/UVh8fKGemjq9IVI6ItWmhYe1ygrdJBY9u8xfyxGZ8Ptl5dIp+i4/4FPJpn6WFmm30IXX0fzMRmN7UFZl3d2XudzDWwaeyoZsgUpaOuA9/oBrD5Tsnry/jHz0iPJNCYGt/aEaMj/rswtUm/oyO6jPwaHzE9IVw9W8WoFI/5SWLCPxat/GXT2uiac4sqX9RVjttOvpMf8Lv1Ub+9X7tSvtp06U+nZT4OXwDRJ9A98iMfNDsEz3KlKaUK47uJ+FT2y9/8yX56Gy/CsfUbNyUG8p1cJf6hwz0U97h4WhCq9S2IW7RML+nj8OX4fHwgF1qx5Xyhe47LZ3v7HbRq6zGqyPBofqf7wbq+FBY+BLZVvYpPhOt4/P8hge8ujsS/+rjtB3dC+/hkFJtx8IU3WQ33nBZeWiksPBjVvEN2t3r2TrBiT/qREXKlQdpWDV810/UvtWLLZtoZhNS+3HlUoE+Vu9Tnt2tvl09djPx3MRMvZ9Lf8lfVmdqy7MjnB/VF9HNyjE2w04tLvKrfstfky+QxRMwF2zZg5kYih0Mr/GvsUBwY4udJEqfQ77S6I+FmCdpL30T2KmHFn2SNsEt7ORVx9KYt5bxHfy8hZ179+7NDtzck9eXZQR2WkjTY1PFMf+BuPSZHnjbqcWB7i7NdfKkiazxH61T6SubnKLCTufcRf6h8WagOqC7kxPRr8brPsXeyTOBy6/oK/oIS2CFzHzuPi1Xsiqb+rnkG/fxY8Y/yvBZ2lEvCBSn5QPg6bsveAAu3s6iC/g+ETw0qGMCr5NC+d0Jj9Dlb/ozyMzLQeiamBmdxoVk3/g0KJPBMWcbpj48wap+ucDIP7ppokvzkwVzqKSt4Ey/ZNHZ4ZHYmY5BgY3kM3jq18a/0uNpg47op8QX4892v0b38r00F6fRR7R3TJBssmlebk7Moy+hU7Pjs+i23PC4bZNZqpNf+5nwRRv6zyOxN+Nf+fiaYi3HjxiLldaUI4+ZkHKlXHyIe9o/kbHqxCJBWO20r6/3SOWMiYNAEbPJZc4nNWYwZpM9vnv42TFL8iT6f/jEyWO/UGA1zBl023IE//TgMdUKIq+2K5fP1WkdPI7T3mfbBBhPnzwPIhcyUDufgbHXWz7rfRMZYJQxIUaC+HxOpzsB5cJ9mPe+E1Mv9WtAUfJx0A52OrOdzGCZk5W3LkZghwfDBhNEn1jejiMXg3sSfNHpsovBYwK3bt/dvv32u+03X/9uu3vnXgSOVx4jebo54dozgSkeeKM8HcSyBKXiJOHLEO28MXPL2ARH8YFpd4yPE7Q7hrMaB4k2s8knq9TtwEs0+Gx5mOUTrAkStKtNtDFw35OVotMR5HfgaK+dThI68aczoqkLtkqcESVEj8kBB4RdyADL4WA1oOAKhK3lOgQTWYzbwMsKoR0T58967RnHnGCTg03QyoCKZfA5yngyoDx9+mwGMGc7wWF11NtDqpAQT/vosZXNiuLH166mHTKjoAxdYLjtp1Qf2u5kwHjv3v3cO9oAnEJzQibPHj1+Mm2Hh/fj+OnN2fMX2wYHIQDlUKQaXOi35fajyIHDAM/rIm9cv7b93ldfbs8ToDwJzhVQjMyqA4M0ODt0WNcZ/u460YPawuPqJSeS/DlDJnnVnV0fwxfOiExNTpmkaMAQXM704NR36bSc6zFy5CgvXrLV3UAKz8ZWT4f3BnzsUPuzK20e08FWE6pwM1HTtw6EBs+hNqCHCNYH2oeOOmqxdwp46K6OFj4TKBX5OJdDkeWpwJ4g1FX/kSugUiv5BRg4qQvfGHVhCj5WQovb5VX4NB0NPgkU6HV0PuV1Wg3IplrxdQ/SE+jPxIqOdW82//DaOTvz2t18bf3imvIDZ2bIiyeaS+f4Ho5YgnODEZYT/NxvYBs4MwiR7/dgN3iXAy2rUxmbLrqFZUfOj1N513YNCsJz8ki+K5qVwDC6G5zwFA52ZOGJegM3wVnwISt1zLyTI3p8esOTIEonWhgp0wkYuITOrkiEJyYXrILIMynosQGDgmlj4PGtXfE1IR6cBYJ8hd0zKVC7sWPL5KgATMBcP5R24SnBofJhF5GZnQbzNqB0/JGVdvFYEiSSYXWQEZUpExDnX/Agv9zLp4EufPCyOr6zeQb3bI5Mh7ODiwK2iU8gwk/zN0TJR0//5H4wS5veXmTn3pX4x+5ISfvuzS6Xw13Rh8P5CyZnj2yXL52LX01wG19Bn/hv+sZ/siF9gfJ2oV520KJBUNq4fedubRkOHjtzYKND6i5ePN8J8U8+udnHOy6nr7G9XZ4dOx4dFaDa3q59wdiNjz+unuCr3XIePy59aM2n3SFWxborJDANxOh0g/3kCTDKqlwmqD1H3ldrCiLis9iNVTv32seoEx2iS+yALjRwIc9dX09Enh5vFaicD31WE8nMfUXY1rR9rvl0qLqafoAs2RC4Jj0KV98TmwAbj7/6yU965pIgiITpK9/gjCM0WhHTV6s6Eyjjt/DEpFQnr+j6kE1b6mf4awe3w88kmX6xvMl9fcfRIxOk9dGM5unjQk++G+TRP7ZALvAk01lRjG6iL7i4xm+IuWbA04FSUheuUo7usmV0+d17oR18eIoJ6k/yu/4oMCzOwHtkpJzygksDzkJIm9GB0MjeDPLWQLW2Gjh8wPK1M1mwZDaw6Qz4HkuorwhUZcSI+t5YU3GWhxb355GL3KG/4Qvdc2MmMuE5/tBAo1gGWTinQsqZKMYH/MIXtIcw5fLnftAKuOCf73hPd2ZCI3/7gBQtbTd5R4KPJN4j02BanUGq+/p0kxMGP4UcuHwy3udOF2b0v3YE1N+kPTpqFXvKpHx5k8+2o68YPsGdXrLt6RvJ0ZUCSfK8Np+vXgsY2uanOlgKzOm/+a/wK1/4LUSOz4VO/FjusUFqtfpwbYkd6I8yqnWBK42P3sJAPz+4Vt61oXxnPOSRBK8ZxAzeykvze+C60E23hhNs3v/SfJL58vn4WV62V0UjvgOSf6lHn9fC7ByPgMf+V25iBbDEPu8H36nXycDIEQ/s3i0+xfOH6PHswNeXOr/PBOoQHxrQHMyVZ8drQkL79TnkE7z5eS+1IA9Vz184Hx/kXEMT7Cer4/ptMoMPynvEQvqE+kza10/6OoxDO5xmYmoAdwdV2gQPTXb9odmFC3gH9uhq8MfrIpVMiKV9Y4MZnCopiSeMxfgmbeAv2kd/6Jsd8esRSeIAu2+Fo4P4GzrpRl8Ec+FCF2/sktHf2LHtcaw+JaHVNmuMkz4ouuknPo/fEf/Nb+W94EU/d/58+hlyKW/yD23VOfjyw6m/00mP4CUONvYwLqAPYk/Jjloeisz7qIxK2lW+dPA39Ny4LT4z9C2d45uuXLmc3/uOrdAcLQ3U8VUd0xa30XZ/HSPos4IeP0O+HwVO47OUxWuJjxaf0Sd2BZbyxrOe/Fj+3FUag1vlk6v8D57iKXW8CZM92PBg7LQW9VwztizXq0/BNvrkUaCxwU4shi/q6xv6dq3Igm6tyaLGutXXUFj9mzjUTdTwJ+qhkb+OcHbcAzfljxy2SEHG/CQo45e0T/b4RifBbT8YmPkyn4Gp7dqJ/wNbqk9IGQmv6rNSRh8sv2d+Rd8q27TXBZPYEtsBGZ5gSCM/TRq7edJldM9vsVp3sZp0Cd+dA4SPNpkYb8K5vj6wjPm0TaZie8e94F1pwpvcO5wg6hdoQbTP3GtjnXnO9UOCvS+//DzMer19/be/yQDxckoa3J7e7t59GCE/2S5d9Mzj1e27725HaG8yELUiP6syo4ZpDLMDG6HyMdxheAIzrxxbqwICDgNUg00BH1b0LUAhxiqVQMYnnwOWIGEY51GOZ330o0oRRg1TtwwannWgC6ZycNMep+xwsocPHs5OCgYZHDwu8PCBk9Qp6CgYGqwOctBONPf2JmcwcLAeBzCgscOAIoZ7I/h84qVBB2NmwIxW8M+xuV9e4EmUwSflktrZUaEqlY5xOqZRBEJN8BiR1cHH2SfbnRqsuksR4C/5XneBcanHsVNyu4XQ5BlBTTWojDHPjofACT0nIuvjJxNoB7Z63Y4YXC5fudjPztimznKkYDnYl+GdO3u+b1syO+vRL7I2eDLAm+fvBD0U1C4LzsQg6XjfMMQXokqewBYPva3pUAKjK5eubFcuXwlPj2337j+snJ88c+p7ZBxcyNPuFDtVvI3KzpIwofxZk1F0wMRJZRNcPgruHPMpQVUGA/du39pu3rgeB/piO3j8sDvDfvLVl9H3i+HJ8a4Qkx+GnjhxZvviq5/U0R9YNQ59JMZxjc5zCrMLo0aYPFtb6TZn5LHABurB204l+jHB1rzRxhY4u4EMUj6K4esU6DuZsS2rTNNhkH2cZ+zCwLj3g0N1LOXaQeQSVFgNafnwonoXvahDoku51Bn9ExDkI7h0IBpcFGjgEn5euJDBFZzDQ3RyTOOPh06OTjs9E0q95rFdO5isyI7dFbf81cEWj8lnd9WR5FWPQ2dxC05Tb2ibCY1xplMWPWxyeaE9qIjOSXQBonzMm31ABD/w8bKDttI9/HCv7Wt3t9s6tWT4Dv/CC2LvA4KpXpxMZDQz98pV9OZSF+b0Q8cnmG5+2uAPFaYLHD0/IRCHFvuUDycQOfkL8aefffZZJxDXuU8GvtBxRpYJF3AAVU+QCIZVMb/XDiG2riPDAPnlc/z60QymO4CKr8Sf54KbFy/SiR/r+VFBfLtz++52587dBj/hSvHsIBVdwd/ujFPx/Wf6qvvXCfAOts8+/SS682q7cP789tWXX2wfX7++ffb5Z+EJ+747NMaPkrkJCoNoAQte2EVBrrZDV8fDt9KQdq9cvfxerlYqKvPKYHygCWD58n6aAf29u7fzNZabgITeHatfsEvBYPFIX/FvEuTcqZPpdE0GkGmojC2cOZv+7MxsOb9wwSODM1DFN4fQC0ZNdLATE9jPXnildfQl+JJ7QNSX8Q/PLHjE53l89v69e6FhJh0/++zT7btvf7fd+v7b7eCJQ77Zv4UJA2k69FHfnmdg4dW4XjdN3vyKQBCegg992JPHBzNJ3kUUdPCPfOGx8vHmjZv12exDgKev7YQMXQ7OArdTGSg642gNZPAZT8imhxRG3vw3f8N3tN+KEC1gFKfoEtjiC0k5E/RfxZfyKVZmw6L6O4MaK1lfhAcBnPjjTnlHdiZu2c/l+NA7d+50gMIOBXnwNrklyL53957iuTf1wr7qEr51QiP4TWDmTjiSz/1bA/l+C9PHNpi+82H23WihoQFkKrSfJ9MErwYw6MbjN5EVG/4q/cit9C8Kd0KG8JPKv53fYLvW6idEGrSmjDZM6HewkbbgbNWZn1n+USocDMyln2/Z0I4GOu53APayi1e/30muJLqJR72fz/q44AkH2eOj08fuA4filZJgNxagx+FZY7bQiIahb9LEOngyB1evgLj9UdoZWDPJAJbdrGK/WaU1+J3dD5IBMN1spaQhOTIlv/CopCQ1punF9k2+7r4JzvBPTKjN+uvyeuqt9tqXBJ6EH+SmiN2D4gJ+uAMb+filTGiPN2l72qJ7HbCkHe3CgZaJi0yewkP72l7t++TrOlDJPXwjBHwZ3YHXwKu8tQ3nfJYlO6BOIkTm07fCfxZha4voVTT54zP4eXl4o59Ew0zI6EPpuwp8ahdD8ye2HhnPAMPX4iwnMMSx8uAJb/xUtnaR32BX11Ohn0nsRTtKlrakoWHonxghmbkKu/jubaAlsFfsD0+xlrGFpjsZH5gTb0fXch+PDLJMGnbQPAwsv/Rd+ktl+DUomiD2dkPl+rhi+gaTDuJyeDqLTX6qtm77cnFPePz6VeJaTQfh7iBO3owR0D78pqt+m8RBA19zCM3hET3CN4vX8BMTz26PD4NmvooMSVJ5vlFZ/MM7cYnFyfIxMKv3Ke/Twgmc9Pd434mf9LPGbRZz8VolfDJQrc+qbc3EzNHQbWLm/PlzHSN5vFnc2Tftxf/4Dp7BqzdumZjh9+lJYZGR/5Lc88pzCxrijfHZlXZoGXr0LXCnc/SZz4CnW+ROD+Ub2+FPSC7db9OEnST4tny0cY0YAc/A0weVp+yZsJO0e+r0icZvyo89vk3fnH5357+2p7QUfANvXWB3vLbzTaIz4mq0hZjy1qSG/g3/5lD3GSvb+UW37W7Tjnx96NJnizYW/rX79NnTyhEsLdWmw6++RS6J/x2+J76JP+Ub6JpHPat3gT3xOj7Ef6Q9bYoV6zPav8U/53oTP1B7iQ7Qm7k/ecqIy9m6WNILAsAPqH7iCzn57lK/ct6ZOP5lfIHvc290s+PfvfxKw+v51OcZGy0ZskF+fXx99Cjlg+LoUL4MGPDnd58gkdX/R+/4DDynMyat1l0vFTAR1XmJ9IPGi/ovbYkJa387NHjP43Np4/Tp079YBAytlHAYcSwO62qCJ69Lvnb1Wp3J/fuPqrxnzl3sLpknB89T1pteTm237zwog8021pmXYRgncNQBUNAJ7iirzppgGf3jRwebU8o7KZN8imPiZ7bLzewSZmEmQdZhROmn4xsD1PFrG4FgMrB24Orku/beT1ak3QaZcEldiig4pfiTlIkwwocxEs5x3mRixpeDMXlg5tejOhxQO8Fc3cYfxzyz7HsnzEnFqRRWPvF40cBpEujQSB1npt2jAEEjNDmjxCzvOOgqSOqRmtVUBsSY5hRrK7dWXQMr7UrqwH0Gqrnk1RCt4j3rhEmNJYMb2wsFWT0IN0Uoj2cZBYCXLljdc1Dd064W97XkcaACa7iFXeGTAcnFwn78aM6owXOv+CXXUFD5wIMztupJNjpBgwpBsVXIHhIZuBxFnyunKNUfM9gf9e1IdsfYNUOXOAY0mdAz2QH5dWq6gAN/8V7ASifwySd26/C8NlQngR9exW3A9SaDWjt3HCgHr7PB9dqVq3UmTpd/8ND5NNEn71AJPHI8iAE6rC5AKyd/zIq+NeiUw/libu6YFGpgmfs6NRMygkv4TcqNFHcWTnfCkG0SQ+dM4I6G5UDA5lDwiaNWGR61Fb/ynevpin30sM+GZuBggs49wQN7gSsYEIdLscl3Og+nBfPatSsZBF7vAEknSS/f7w4LPvCi/wIc/AdTPZ3c2NesJFCe1akVx94fedOVZbc0WvEGermPv3wNmOSycCv/Uoa+zq4HDm92LIDFb+AHHKr7oVmGuoIpr9hkB81Luff/537+NZEX2RXXyUoKjfnfBb9+z3/v71fuI/vyFwX4kPx2KGgMLV3FK+9Wm0MD1RmetCaIycCH8CP8s5rK79jNxm7bRBFIZ51ARidrgN+JmMgSz8DWOfG1ED0VPWf3JsKtksDFeUlg8wOS3TImWOBrcC5IstPrycFBtyd/8cWX28c3bmw3b36SwXkCuJTpa9qDMh36OHpjYH79+pXo0LXtZz/7/e3hg3vxox/10G7Bx73797avf/Ob+nu2Pfz4IfUuhBd815P6VLJ34CP+jL+ffkE+X+RcKLIkd6l6Fjg9Oyo2TyQe0/nkkxvb999/kzyTjyamj2wn4789WuSsC9rnt5DhTPz7k4NHhUMebNNjlttHcHQgnknt6Hr06rvvv4u9zuORj58+3p7Gd6CF3s4jn3M4pK2t3qbGhzjLy32Jv+uZPfGTn35yswfkekPecxPNEZg+bCZt8j1lTGyB+30G/fhhkqM28nYCUXb18cfXt9/97ned6H2aPty5XwKpPpeO0ujJpcuXW8aKkkGzyfgGY8FdIGggrO/5+m//tjiSCb7Dyfez5/h2h1l7HMAuoWPtJ8mik2XJgzs1hlcnbtL/8vcf37ject4AZjBC0+068sz4559/WrgWU+gxAGRPN/WHJrL4MwGQwBLtdg2x6zu377Ts6pN1g+Rvlwi89UXS2Nz4jOpd2nDPYMJAT7vwNYgWJBtIzMTSWKX/wXA+EP1AN/pNIMo36Xjn3t3BpTxTi08zcFJ3/J37AvTqf+7VZygT+kyyoAPv5FkVhXPb2fEWRKKbn5LPNyjbP+2mWf6x2+d3LMQB9dn1pxNzpXh9hUWUBZus2JL77XfglfbFKjM4iS1GBmKCHka/82B8yOyIGv+5+7nQGgKKH0Tg176ksrRqTM8ngDZAAls7Z06f7WSlQ/uXTMlHTCCBPzFccC+OgRn4aMXX6TdCZ+C5gc9DY5FqLMpG20fCsYkswB6a2UvPGUsdE9UtkXb5cmXIhQ80UXnp4qXELo8rW1znh+mH3+RVvSlf2kz5QF4wLq+CG36jVV4Hv8HRPXXRCa7YAK0r+da8kjC6JnYSR1ixzeispewcYOedeEw+Ply7dn0XzbTRWB6U/Fe8wxsxPPwPH6bn0yeXNwoFTnWX97QbTVZ+8xvw1+708cOTlG5eJ5V8Tf2JWentyKb4RxfAWZdq7LCyS32TjGJE98qb4Gchjz5IN27eiF55NHcmmvBUbIQedHVyDL9Tdyb16RUbm/IaXId4g2Fy4fSZeTumSXBlweykbOxBLG/BpP1PYMKDHwHvdXwFH+uw+BTY+cbzzB/e9RGKfZHaBJh+OpzpPTtELErO4/izA4x8O4iuqY8scQYfuI3KMfdWn9k2tJVC2t9RmP/278v3sYWlu/wCWeJPCEubYvBAq76lr45Pb19jPBc6TWhZpFs8TxXFg8PEbP3dS8wTPuWyC9N4Sz8Mf31/7SD3Rv5FcU90R39oUTYxLZ4nt30CHtAPup1KeDBjI4+wKDdQ2Grp8bv3fhibaFk8HNycAaSP6iKpv8Cky4Eafo+9+I2v4s1W9uC2r6nXsWX1hN0m5Ub703yq797qD5RfiyDy4NP+qfZFnrPgXN0MjXZriOmNfU2Q177YecqgsjBzSfXT8VGekjDGZUd8g/smFMBAH50CJwj2Hp0SJ/r0EpOOqSN/NjRx/9gS35AWB1/1gnB9eD6rx2Aqsd9D0+jGXLXvpPIk8JSvP8KrXO6S87rvklK1ZfuZrPoU5bVRXweH8WdkjY4Zq8zvaWfscXwQeFNaIXXrc8J7bVrIIku+RexjcdzmDzYGh9oY3Us7/tBWXOfmTMrk164Mk6/Z9IU97NS26Ptxao8SaANq1s4gt7tNIiQIv3zxerv1/Z3N+/hR5jR5BHSSAiKBqJxOHDMoEsOAlKDRxVjip+hR8hmzrYFzCFSVKEQMU2E3Tm7NwjGqOs/c0YY89SZAn0BUHY4Eo98kGOAYfGpvGZHtqxQJEYURZ0wpXFZ1nXkiv4PqpOWEKEE7IcLO33prwdrKq2PigNBDCJSWA+wgbO9MpXCk/xOAjsMEkM45zVRJdDAcoFVmcmibAqLUIljOrMFBOoY0UNrLs7S/FLvtYIKvXf2IrAKnz8TGoAyAOEw4USYyunHz5nblyrXSadLGKpBJFNvenzw92M4Hz/sJhG1vt/vJKoSBmEDh9u27dSJdzS2/o/AxzjlThXyT/8NMCqARzs+fWVl8HeVOJx8eGWjQtT7rG7nip0k+u5kMJA6HF95UcjyDRqvLLtsgY5oNEOFNbwTYdcDhgwEQfKrTaYONGQy8Sl1nCpxNgEXTXmdwe+nCue1iaPz+2+/61hCO2+DpaTpAOwfokEHKo56DZEJRxx2Y5XZYzbH0F+c5xp0q0RcTMrOCiB8M/sL5i5WJZ7tXMEbOwycDjHHS6ADk/Ssm/VW+Y3tkPikyTlE8IHaO3i08UEd+A4PIin4KmHUuOvIGQoGw9KYOMjTgow5J+vzzz5t/986tygpMxdXp5Ft+o1NASqeKh9xd90zKGAjK/7GTAmRazWe+4xc/gH9kSVfRoyhfgAblZscAXfIYh23k4Rf9DwTBhElAwZKgHuzyLnAmIIHR1kGMx/hmkmLst7jlpiBDITQrJ9ioT2ht/ms6eeUlv92YzljOOPgW7q9mJqE338sjPm/K4dnwHx9GXnBy+WO77weOuUxoCnprR/EHBZnieGRAyye2burAnU3NagHdMjlwvLZukE6XTbIjhW/Ds8Lymfp920twQL/+gv7cv39v+6f/9J9u/+Sf/JfdiWGHIiGZqPFo6JvYukMM8bePS14810PkX756Fl/xfQMtg997D+53QsDgxSNO/K8JS/rn8HmDcvZKDh3YJy1f37dTJZmM8Qrv9epl/OT3TSL3IPRtJmpNvsLJQcfff/99YOjXcluHFP4LmsQ4dvp4VInf8xz5w4f3e58cnqef/OGdya7o/RF9gMd0DoLvRz0wHk1n0oZtv3YrVYeDi0Px+aD6y/ikeyav6XaaN6lnYNxH0kKniYObnTj6rhNcs8MGmtGXmKNAFUyrtI+fPA7vDoLvHEbKXlcA7DJ54Y2JHufpzjA2koss2z+FVo9IfRMZzITLBIm1oQwa4GeAff6sx1IfNjinh/RVP4mX2tOfOMgXTPjh99Pnzxoowt0ZAR6JunLV2+dOlpfa8iZAcPniNQCiG94mZSeYc4zmMaj0qVFQuOsbTRR5Uxng3SEWWPjz5RdfZkDwNAOD+/V17btdaRtv1qQxW5dPz/FAPNHFBHpSX4HyDPZCr4lAiT6Rob53bBiPwTYBPCvZdlKIP2Zn0EedzL7TiWyr1hOYuqgde/cp4bl8/owPq5/M78IHO7boLWftd/IbLzv5EJj8kAkjAxMTtOAWnnuhxUW/8PVI6Z52+YQ0Wp6jwXfyw98G+NHPThzTpcDzvT42lTvZH17xJ2sgRE+8eWX5KTt66tMjNzxFi7r+g/vEVOFJ6U/zKcdX+Y32gIBS+cKD0is7BPqGRzSAlU/1+Ak2Bz/xIjhgjF8dGPgE0uwYmL7Wb//13LD8blyY8jjUCZvUaztSPsleEMEHj58ceU6/liv3xT3itsvxSXZJlQcpo/5M7gaP8HIG0uQ39/b/puye4IH3eGdCoG/lye3217nku2TCSV71O3nwb1vRU32vekV/71+7ijvdYcqPP/6jP/qj8M6bOOfNpctHwEN9lxhIH4DPeEjvYfPjVf81mCEzejF6Q2ZooeOjA+qLjfg4cgyHc0c7EM2v5MlfPOHTyhP0pQ54cPz0k0+37+LT3Z8+Offj+6t34Qeb5DPV66Nj+WQfgRwY+y6FfKKhu2PCZzpWn5Hfdk9aoNUn1G8HPzHq6ovYGPsY3Ui8l7bwEY12XMrzOBlYaOWzLIqYxASDXwFHDGzChS8SA87YRh9sUB6+5D909EUkdqflvjGaMljUeCK0k7fxF/6LHeGKh100d+REeOj/4e0sXD96dFCdnrHa8MqCanmWcY6JJD4DHHAJWoysLJ2vD00fK8HDgN9OyO6CzG9wJDxv/cDppA+BV6r4f6jjDP0vn2+Sxg11q9/5jU9szY05F2niUcnbtnofUWBG19kPPlUvAqt1faVLgWscNXxYNsI2EzPELyoIhU7GpX8iV6+GVp//YhlFpSXZHD2e7+6pXEzyVXxT/c2P5ZtUpqNtmF3yCfltgwIfBmG7jMhyTYDUV4MdyMY3/HfxTt15XGtiXo2u8nhCJrXB4LDOQlOMzyJ3vGDbdEF+44XIFBx+evnmxiT5Qg/A7k6zfOIhrDp3EJ2DM7n00OWUx3/HP+CRBoYP4xvdG7vFl/GnPsk9xfpdgqNU+eZaZZefIhN494mTskBfPxNddG366vER4y8VMsZXZ/Im7T47yaevI8np55KjWvtIcQifsHxs+/D6WO1MPy7BoXrcv5Q7c+r0LwCBRBHJ9VEqBb9ekUydGECYijCPgtzK4PRROkGTKQS+GoFACpVggxavhutkTJjgXlftEL7peKdDdP4Mmvs7TXKcOqZuhUy9fN1xI5p8CxEVXHDDmE6GIIwDgKPvZXgIReVO9PzW5jDD/8PgoRvsmViJE4hCgYnRwSxO4YMSUFbCpuQUVcDT19XGwNtW2sYXTpTj64QT+rQVPjIiimD1lEJrp4qa+1cTrJmMkQTlOlKvfJtVqyhjaDAbz+FM0CS4ny16DYIC2/ODys6kGXxCW3D3vX3ijoev/R6YaK7yKRP5SToGByBfTsAsOLEyabt7OL9du3ql+BpoKedMmnaqgaVdyuygZ6tXpH00QSxHTU/wtBNHSVYeIWKXTJpuZ9UT2nOvA8WuLIZ5kA0ONaAo5pKbFWXntnhc7aAHYv2wXbh4KUVRFPllgEBOtqzBSfCjfY9toZMDFLgaYHodeDS3q+EXz4eeLfL1Ro7goUNwYKMO9vbde6kXxxZdg0cNTWvpCBj36NneCbALnxSgGCk3kwFkbvadXNiKgRJnyiZMjFRfAkvH7q1ZanM+dADsskQApVzwaSCX9siBvttKZ1UGfIU/4MBOd9yq71aUjhc5el28cwXwtNmWXDqWye+AIHz57NNPatMPHz4Yx4LAlIWjxNHBsZOIse9xsBzQbmvBDR+0SU/xZmSLdH5Eh0Wv8tv9XtExA6HgOp2ZwPxo4JmIfdnJGAHUOjwbBb7QU8517QzTDjyGf8NH1/Hjh9vZevyDLa8dL0jj/xQHt/TmHhwrc2pang686VhSydW0c1L9PQ9M+PVnbuAvv4Zm+M4AhdyGhw7ZXo98qBvzb328U2517s4lAbMdbBIc6X9u9z686RkdW7KCl51bgjDt01G+rjwKCugSfFbIacvBp3CorSbfJXg16LWy+uf/+s+3P/+zP+s5UPfv3++umb//p39PS6Fr66OBN25e6y6Uh4/ub19//evI8M326OBxAtNZqXny9HFs9WyD4SfJN4g24e37pBkwPnr0IPm2i/M7JmXI5l0Ha/XP8ROC8Op7mI8PfKdVzvPnzmxffPFZyr/ZHt6/Vx+Ej86USY3o0ww06b88Pun0mZPbAzpPPum16tMTnPVMsQRZXvF86/ad7WQCbJMzR08c6yOgffQvyWtC+X+Tn+TqmXs+/dadu508IAzbhk0y2gGhnEDYjoBbt25Vhw0iBWv+6GJtPuWvXru63X/woDZO1mgRbOEbHqCbr/GoLyUhL/Imf35LIIFH169f3X7729+mL0xfEzod4mpQbkKC/zaxBpYBxUzSOuDWrtljPe+GctAhfr+DiyiR/pKeTPvOAXtUfpAbBBoQBV+PYN2/FxpSXiBusN+zxkIjX9xDesNDiwP4BA+ytZvx4aPH1VuB0QRVdsrc6PZtMYs+BD1WttULyObx3f1dewjy0XNtiEHELmjpKmH+rHp3R2dgmpBC36mTds869NYuKQNw50fYRXayk8GCVLrDVj36e3DwKOXjk8KXk+GrfDpfww0v0MBG6xP0hbvP1p+RNRpGn9EQOcM99oG/5WnKdJdM+DC7LwXjM8GsLTuPTMj0UOvU1a+qq0/G1+4YSBvwrp/IfX0n/wNJj2zUxyZ/nYVBL/AQP4JY+WrwAE5pqd+ZgWJ1h24Fp/qn4KLNOhQF0oY/ut/BKH1P/frryBV89+muCTIr8clqPWUlHzPJkDq5acIaHXwaXuhPle3AIp+r7yNjfPV9+sqxJX/qF3bwUMcFNqgdBKQtZemQDzLSV5Ib/p1NfOYwdf0emt1Hl08JvfRMHTiMv05b5Umhts3afO5ZREvTLYcXCz8JLPpDd0u3dkJT7TAwpm2Vh9b8+NFFRmMDX375ZSe59YlS+47WHZ7YwaGvkYff+mB86OJq9X54uGikD/DXJr8Hv8JLnRWDlK87zXCEv0cYV1+HR3yO6HfkEgAA//RJREFUfPCm3+TfJl5gP92RFj+sDw932g5Y6lv066QwnUrd8jHwZpJVPze2buJZXGFSnozxZFhsx8bh9g0vXhoDGRxHeeM7lzzDVgJrftsNXSYUxl/Rs9EV8ad+F7l00aPsJjroTHUwutKBKxsK2RNj5DPXxBKJo1LOoN3g2OC38WDGHsYlMxBOO+Ht2l0D/sSP4j747nobmcrz30wCpf3y20SrgfQ8Uk9G+jn1Fs/5Ao8sQQodFkX5D7vWMY3s9NN8z6PY6zrjEY1kh1fkwA9BAZ+Pkm8+vbG353bEZxjnDOHDU/iOzozOizXpN5j14RgFeAqigT+szuX3B1vNZ/6R1fKt+jufEvmxG+XEmtPvzaSl827cJx8xQZEPHykA3Hyux3R6T5N7m/wu0psDh7Q3O87Apq/hQwqA3XFB7mvb1T4idHjKwy6iHr6b8njovknSuxmvGIs2VgkfND+8FpuHj0k0gp6sOJGM+T02sh5tUzbqUhmKCWYixMSWiSJ9wthlSrRtbShLJ8AW88z4n9+IvCqj4RmcVFXed3lS/X0ahc+P5TAyU4eNsoPRQVdTfsOXb6lPzu8eacIfpgY9GQjDcxOyzrmj79p01/32l8GFT5jy+tpdWBBt2cGJuMFWHu/E4MaGYLF3MoLfog0cZGjfRUXbZpTuF+Msx1FNw4i2SqfjJtwjXdlxzkedWwRnNhzadZQnT/WxCvlm9fDO7PGsho3grZQyjhHETkSp4pxG6INS/meJSXLcn/xVXt3+H9iUj3KanZ8giBAq2MDztwRZFg/Y1qtQ2+Z8J1SMrFLnN2OD41p19p3zFQvIYyzPnjrDZLYnrS1KfeVmjX3wFGDL56CeP5kZZY7RqqhOZZQOrz/arl650q3nnU1PYNTV3PIbnpTOM9/z+MDLCBxMATB6BW0zcLBibYfOTByVTtqShAdwmiv/gesz+fAl2/Io38nJKu7T0HMvwfGde/f6uNAKOLzC+tHDRwk6rdKE/7msbJC5SaiHj55kMHavSuhV6WD7Di/P4FtpxtcOfCJvgwE8/3t//Mfb3//7f9JVaAF7O0AYBlc86iNPpzxXOauq2nwRQ3dgs2cZ4WFyrp1Z7tuB0rfdhE6DOw6nq3nhEaNIaFAeeh14DTK24ABjb615kgDEajGWeDbT4bnapQQmIrsbJ7x1BgNc6I6By5JHz2TqFUe9O+fKu/RMIAEPyQqUwBJcK+sGtzqbFZTVNoMIXMYBTScv6J6OMnzMza4sTUNtW6oTyie9KB6VcY1weBBnwXb6hrQG3OMw+pmaBm3aaaARnEpD8CEvh5zZzWB3EuRKVzqfHYXASZuhxcoF/e1qS2SjrBUjZfCnviQ0qe/Kt/JRwf5mezsvytO0344xskab/OKVayZO5I5jtmV/JuPmTS10A3/ppeeY8a87d/A4dQw2Ll+60EFr33oQvWqnuvDJ/z5X/jx3nNy0CSffS0HuyVuJDBeuYLAJeO6ozn8/Kj8DZbs59smV2EDhV2Z7UBt7BKODqvJ58Cz9/SwkXwdHdXX4JsrdSoHSlctv5YsT+3/msZf4psAVpJQqckxZQRJ7mINvbd22Y2GC/9/85jfb//Df//fb119/3TYbkEbG/+S/+M+3f/7P/9n2x3/8h9v/+j/8k+33f/+nDYp/+gc/7aTMn//5n4WdzqQ6E795kEHWvdjmke6SefnKKu1BfYAdNmw4YGtndJfdmBBAigB6BjSBde5MfPTT6LY3I5CB/JBbhhuAOW8ggXlgXTg/Zfkmuz0cjCsQ5Fa9AjvcL0y7EUyyPH8V/5sg8dDRDH5Tx7Z1u1liJQ3ePH56OrR4Zvv0ufieY2QY/OhUdGHewjWrbZdjRyZRH4fuqXd6O3vhbCdxHHbuE31ffGFS5rvQ6HFcZ4j8EB19vXkrl34zPVbPOzt4/Djl+Zb4iuhOB97pI9HOdzg83I4bPrj12HboU7+Di5S5/vG17bvb30W20bXQNQfBsuPEBcnzJin8evHiaXzybHs2KWBy69kLA/tjfczKYI5tuWdQZccTmuHd3U/hL3l1p2fK8TEeUaMD9B8d2oZ7ClT26A7Q+vO1YGHCo4+rBab+rJMu7qXil1980TN4+DeT/uCZSCJftoUHhQ9OdYSSxAbsvKPsyScru+xMOB2LLAW+3b6f79rWN9VOWxYv9Wl8F7gmLMQp3ghnN9P54PKydoweMrLjZfxqdCi0qdMFiXyKGQS0lXnaovtkFMOqPLTpah8QvKXxp/EdwbN9E/4Hx0uXzm83r1/dLl++WD2HCxvzmmFb8dnXn/zJ39u++uqLtkV/vVECP8kQvg7eFxOin24Wfho3ANNXOjDZINbg3KOgM/lzvGVc7Aiv+I3xWcEZGaHBx5pAkMZvpg6ioyzjRcfX0wE+waOQdukp4i77kurV8o++TLwhqJ72wSvXAoO/o3fa4q9mAAP+4MVv+D7wTZDPDlyPKvsEU/8EYMnY4Zb/0UGLBnSPPp6/cK59JhrIqJXaTmjmz5NTS/bF98DVj9HJ8cN8NpuZiQ42MnEGvZ0+ZSYZR/50yyo+HpgkJCMwlVPH5/LT7SOS5PlKRuJIE7B83b27d3sfzS2ZcuVTcGKHyvJNXsYh9jJZB8+Z2IIbetJW6JD4XwtREh0HRznxDAYUt5SlPwbk4kvw3Wcng/MMorUzE3www8t5TNOCQOMWGOdf4wgthR/OfDJBQLfnEQ32hZ/hd/k/C7LsDH7q9GdkK07X3vpuAcyna8XjfWQvsHuoJ/kEIrm07w9++lbnywRsfYv7dFQfaHeCcQWmGSuU58HdnwkXfT/9btQS+Fg2soyOVE8mPjChbKCYBiMfdFgQnL4ancYy9KDl2gYchh/ywG3cHFp81lbYQ9La+SAW4s/tAhXjOdzXIJy+G0t0sjkoaNMg2+SkySOT1RK9qYzSPtsl37Rcubuqy8HfbsraLuHgO96lfL5G58XjJjMTI+VvJf5HvyNumRdvqEuHqxHRiZHhhf0RaGO6+v+UKazksRv9tvZUomP1W8HTH40SrzXm2/mOJz+8Za25u/hWukZW7ihfWpSqbxx/4A+vPN6DDx4tAg99Yz8zSWMxx5uE6Rh7mPj93fbTn/60sLvLKTL02GYMqe3Tf/Ll19nh+AITCXRAvBsZhZ/kYHyFv3ZqjU813vGkgx1CzuqxI3U/RwVPc18bA7fcre7pU8U7M/iYhViXNoGdumP7eF7uJI8+s7mm/IZD5Q8+Xmkjlw/yUN6kHF3yW4IHnAKyMlrykjXJmGJ+0ENl4O8+HtemkjfXPrbZdQjfqn8Ylnb6REz4YmxOR0zKgLnGWMrCbURO/j5GLyaFd2dPn/jF4ZTwdonoRJxMCvwQZ4OAQwzYFmCCfNfVHQrgGXOvxTbJIlntn/NYYoCBzVAN1iGlTGdMc8/g1U6WKmibh3QaSuJcJjDCLvdSAlGQUibtD5FztROkxB2ILGPYjT5CnMHKlFn0rrZW4thkLeEJOCi7drQ/jmpmpwWj5+NolCdSIEGr8YXoaUNbHEUC/WeewX+RzjDBVJyrbYaclbLwMLt4MkGQQIWRWE0SfL5IMGt2srPoKWeyqR1R+NgZ37RDuIJ2cM2c2rJ97erVGo5HFs6fuwCZtBVlpjyQhq2v+QZVNPoxPAn9AcxZUZpwOJ8GN+jnWDjJFFMuyVZ3fHfOCRm6ZeKGMp5N295a9fT5i+jK1cAX3MRhRzEp7MiVLl2Ko3SoIKdqcMLxUPp5Dt+WSI8nCBI5cDISaBgoON/I5BVnYwtkH+EB9lBwshr66GH1zURhTLx0dhUwRJTctGUlGe84JkGNyTSeCDUX4+gcKGbA6Dwl58t4vMHZF7aGmoT0WIYJFYPbo8cTfAQq3eujBqGPHmkYXXUW+VU9S/tw00mcCw2HQ5Ob+KND8yp5EwZk52KwCtArv+mCwTC+0QOrsOxLOyZPEDiB2jjGpoIQxBiUxSYqRx2FDmE+6bigbexvdJSO6CQE4S5bUHWQAkxBA1p0ZHY2cCraVA/KAgMrIsuJ5UYDi67gRKfm0NsKY9et/tf6UvmW735P1o5T8Fmr7fLpBr7MPQHPDNLwf2SQQWpkafV3OUV+gV0ZEBTv6NFaHeDwDVoMgD3+MR3H6BDeFGbawpfSm0/oydf5rLx63ZQfngz+LZgf8saZ62SD4V5Pdw2Pcf46ztFN99SPChd2J8TzyffwH/MWhNEx9Pd78U3nB/fcAIMda9eBv/SIvkJqAjr6QZcTIKe8raUoo4vljY5ur38o/HbPK5zPnJrXY/staKVHpROPw5MOxoOHweB/9X/5r7bf++kX0f3oaei6devb7a//6i+2X/31X27OZ7FT5kLszOD1WYLRNxm8njt3up8mOL0u3wDMeTTejPbs6UFfk8lP8yE+tb0GfSZJDBwfPbwfnzK669wH+v3uHR2KLmZgbJXz3dvX25XLF7rjxuDYZANGmGg4nIG0Qfy7DHgMok6eCh6xh8fPnmxHThzpdvOj8d0kaECszA+hDy5HQ6tHEc9dulC+Mz07oFonurvOKLt69UrafVT8LsU3GjA7INIEwJnw4EL80OWrl2t3Hu2yU0eg2EdGM7B28LjryPHDpfnJs4Pmd7Cczvx4fC3/aZDlMSuTInb6kKlBW1Q19/JfaDAB1TqhyfcLsQewjwa2c2miSfWNHQzm9+PHD6N3VsNedPeHyXSPtQoY796/uzl/y24VfTk+GpD6hBsf/DJyMPmpT3ye/o9vu37t6uYV1Q6rZj9wNwliZxO82HPtlc7veINv4UgfYqeryXt9jImDn/zky/hXj8Mqc6bwwMEXZUwsrImamRQJbbl8d88EnQHvk2d2a8U+EiOdiOyPHpu2PcawYKr74lV0ykTeu1eh/yC0OSvMeTThX+CYFEMrnMmxcokOHwUnOkcnDaTfRk/xicyqi/ALH8QjJlR89jwnehI/Z0LRpIoDpU+FbgdMd0Iu8O0I++Tm9e3j69e2q9ExkzEWH87GTvpIYXTsk5s3tp9+9cV289ObtalXb8R/3nrpwEiHcjq3Z3/rV/ysPDZpko4ugwMemWnb5BqZ0GUw6BVa46K62vo6tImx+EI08lkGGHhKx/RJnRgKPHWWnrLvyih6g+8XLp7L4PtuPOgMAOg1GN7OVfnAN7xtH7fDoTwmj+iR2M8FtxOxDTDhpJ9Y/trj7PXRKYPf9d+pP33k8ILPgysfY8FJvzC6G31nSx6FThxpEYgPMeHXWDafZFS8WteX3e/nfm6Hr2QsHoqfjhLig927nSwLP/g99+ysVm7apisOYdWHjw8gBzuhXu8TfPDVH9CZiTP0C/rC6W/FJvwR3/Pdd98FhkkdUWLoVFnp1b/kkjMynhXy6StHLh1QpYDf+DdQtBk8iCv0mmboQkfqO5sLrp0MCRP42PZbaU/fh3Z+iG2YtFl9AKjigs8+/XR7cO9+B7TarW/AzCSP0h5Ln2fhLQ1EJh6zH3w7waZMaCdjNfRj5Asf/aI+ST6swCctbZJZfWrKdxKjf+FN/tyb/vxtH1uSLNQquwaAFgedqYZG/pEcp51cqQqOcQQdb0yXToUOj86jMT4i7XZgvOSS9mYFXx89O0VgQbZrV4oW2n+njgkOOtEBZP7Amot/nIlncgALzq+Ds0en7A6wgGesZFfV2o0eBFsOP/AcLRYO9KV4J+Y3WdQFsh1fMsEnV48WiL7yJ2hTfxZUXhQvtHVneGBVfuWZOACY8DR9ikv76NOGm7Wz/BabGlfwDz3HLHbD16KPzugn7AbRFziwn5y1Nf5Btw4WPOYsvnAsvg3owUNq/FRqki8jFdkNOiwkiQMuxIfSBTvB4d0xU2KpNdY2QTkx3vgnsHtIcuroM9Ar/cEf/Kyw7dblVOiHOFa7LOz9hgD8SZ5qo/cDAB8qr7QlLtQe4P7Yv7GzsSaf2MnKAPFiFTTiV2PYlIdDd2zlHpuaib+JU9Up55I/Ry+QRayp+WVP0uD685/9rPr4ILEcX4sPZLdi8pkHmLpko+rE4ftn0vjUUJDPFXNLaPKt8QQY/nKvMFzo3vmCd21j12d1xRfiDWftOi/MONjubBOSM9eh1CTjzGuJbfSfxs/4OuPuAM0/H4fPnT7+CxMxMwMcpOOA7I45nk5ER/vll59un37ycRrztoRX269//evt+1t3KmCMNatoy65n9xlCt1ulcc97296rpQrUt9xAXBUh//V7MquYhJmBHMap72oqM0IWxuSvA7XkhHfNBxQh8tUJGW1n2iI05fyW6ZvGU64Gki8ANX+Cu2HklFeGAbrQ32fRQyPDQwRFmAmZATD0wGEGIhRtnBy8R4HgQwC253vOvDsHYoCcX4OAtA8vCoYiMAVnXt9t1nKCUZMaV+sAtcyxqu8xHANhND594rA5+OjilBp8pGKb72DrQuHfErndzihymEL5D0GVS/Jyi8xl27ZImWYGf3fiGWwYyPatWuGXsx16cG10xUDEassOeLuWwBD/OFp8hhk8ZtfR4zppgYptkn2DiI4YL5JPqSUO2UywHTLh2Ebzuk07ODrcSxK4CZbU7WxvHOAz28oYZoxwVjNMjKCVrHSKwTl42bb6Ot/r0OPwv/z8iwTbVkNeJzjXkR7OoOtE35RSHayjmY6yTid/ZPLVT75qUGigN7LVsR2NE33RARv44WLans5vObPyhXqGBgyayYd3HeDilU6Q/igbsIXblEq1F1d+tlPMt84y5xs4bJ38VITvrIIInsaFsGUrY3ZmCYbwX4fuvuCuz1FHX+mh1XDRAn4K1LVr4taEpAEYnTDhZOcJ+cU62uEsh1VbRANs8jlfdeDoGX7hQ+0H3oKB+ClJgFCc8Ql9uc+u2I4EFxMr7IZN4QPel89sObrjsQqymwkFO6rOVS/hHQ2qfpNNChUX8ulnrnbuqMhtuobXHHv+y/eRF774Pa3n/w7WQieRw713JPV8RA8EdYELJ/zBfzYoGEzr1UEAao8pf+SobbbwmA6KPaTCXn7kvHhLB8kBbyoHzaaewKMToCnNC/vO36kjWAIGrg2a0jbbBNMjTXyQgjpsftIuCd8NjLXPf/7jf/yfpszr7Vd//cvtf/nz/3n77W+/7sDr3/31X24vTYKEL+fOnkpbcwaEweX1q1cabOuLDP4MTOx4e/TwQQY359JGaI0eOnDcgNGqGJYYEH9y81oneL7/7puumHZFPYPDLQNl96OqgXUm1+n0X+c7KLRjxw4GA+Hu8PiIZYabdjyEMXbJ9DGaY4e3h3byBS8dsgGmiRk6ZaJV8ObtfG/CJwOGq9evpHIGEgZEGSRbtLhw/kInY9Bh0PomA3Y7EC5dubidDh/O5DKxdDb4WV13sbmXb15uH2fwfOnK5T7u+nEG2tdvXNsuXM6A79K57ZMMqB+Ejuu5Z/LGYPxS8k1GGDQbUJKf4NmbFeHQye7rVzNoPNvdRZ+kz8ePax9fSRuX2vaF8N0kkIGSSQqXXSI+TUYUfspEI5J3onDsJDh5+kToOd3BTJi/B7anuvK4/LO8+uHoop0u18Kvp/qBV7OrxgTCpcvnO6ilpyZYvMGqOrxPlnXQH/nUv0VebMMuI4PNz7/8bLv1/Xfpi+xuNdlq904GVZHvIc1GpnawvIlu+Hzy9FH817PowNPI1USIHU7Powfx70cPbWfOndw+/ezjtnn27Mnti8C/fOVC8YMPmk+eOhp5Z/AbePAxMKcDF0MH30ov7OI7dvxI8xxu7JXqeEP+5y+c6eN9ly7PxMbNyEQZ8r4ReV+Ozl6+eKGPmX1yMzFaYDQvA2gTJ3A4H9rx7mbqfP75J4NfeG4SVD9nIs2A2CAEX+msiSOPBz7Gg5Qhsx/vbjHQ950OjY+bXYheVUu/fNIT+JMt2g1su1Mk8jEZYRFKnzgxD5/Fh3mT39ngMJM3Qo7uFMoFPzZ2Ovfon8+PHKq9/VBZsJXnJlejsyZ80dTBdOqCjacmZeDNjrUJd6v79JWfJxt6dD78cv7TPMI1bwPDE7qq/kzmzUTB9Dmzk3b5IpMryuCVvoCNdJAXPDz27bwpk0lD8+HSg098KV7zx2/LX/4/vE2Zmbw9PXwLXmIAfqQTddFdEwydWKJiuchIH4lG+ePjQ6l+M59WxDvhkPvKmLgjj05o4WHSkjUZ6RPphjP1TPAUHr0Iv/wWV4kPOiBLnjqze0o/mzw0ta2Rh/qlNZf22w8mTzn84qvR8nH8Uierkt+J4eDTidLw2mCIHPCd7nrttN0m7eciT7L98ovPt3ve0pZ2tQW+iSz9jJ1hFse6w3K/r99S1yHndmmaLJZfGwje7WPSpxkr0LXhZ4AqolRoISMLpe07A+uDnaRA+tvqTXA08eTTWEofL07ARwM3fad2Hj56UHiNNVJ2xgXsafRD7CaGnUF0Li3mk4xLL3lAD09yqavPh5eYhpwgJn4XNxj44hs+nDkzZ1rS8e44TB04oqeTQYHL/+JnwLasOMruULp05/697oZZkyjGSnYl8csmG7797rvGWZ18ZkfBCiM7cZpv+C8GxIs0Wp01AcFfsnH6ZUIjatL4Y3zJLNLT3cZpud6fyZZ24Tw8f5026BgnI1Q6VF+Kd33dd9rEJ+2i30SZn43N06ZdUWwT3/BAHMm/9Yy41/wP30Rm+AVdv8P1wNLv7JnFfRYDDje2EXuAi5dw9ESFnd2zoJY6wVWMy6+QydIlZV51x0oknGIXzl8sDrfvOAMTryyE0o3oQBqt3GG044Mu/QEZsNkVH4vDjCE7+UZGGJh/xizq+D2TMgMrt/axRPiaJOrVVu9X3+hdbuwfUuN7x5l07A7C+II2tNvPJzc/qZ9xFhc9Le6K+FbYrtSYipUnuGCM7NVhb1MTP4Jwfg8Nq54ElqZl4bXy2sK7WpXPyiP34xMszNM7leih8YYNKOVBgBRe6yTuTmzz1RdfNi6m/8qA3bHZjsehT6+cexf+k1IV/osvvqjhWMU5ffp4gzOztc4Guf/w4ea5xdevKODrDsycHXDq1Jntu1u3t+++vZWO80SVYGbgg3CIcmq+7XLhTpizrygioIpsy6LmOeuZ5MCQN1EyyeCkg6Kk9D2BN0TqYJSjNHAyqGBgU28MmVPEWOUpESGogwtVaExPAXVke+asg/UoqTfKUAKDXorRlWKCTBDQd+C/xcAxcnrmHsNgfMprzzkmS9gpXUPSqODDoy/ttFdHmTq2Qsoz0WVQq07fJKR+26LU7yLQM9vH12/EeRjIJIiNfNCIlwac5fVenoNjjMrBjIIPvBJf5XJv8t5/iWEz3ig1ZdKuQqnilYCe8TzqHtKS3Xer57cAgVOPUILn257Gf9UBjnHSDLezkMHHZIqBNR7pkOBSLrX5tx1EMCdOmIfRSZvgs4rhMQ1brc1q2zb3zTffpZr38b/MYCVBQHh7JYMRHbSBlCCxh7tGPgaitmQ6jR8O2jKJ4FlCpL96ns4heNoZcz5G8x/+r/6D7bvf/bad+sk4R+WcL/DsuW330el3H20HMcBHgekMG0YHb6sEVpXamYQwbwOxMu4NRbM7azf08G3NLkudLPgonV14mVvlx8h8Vv5sy6PDX3Zb+dvtt7/5bcqlXZXJoIYcqlJW5+izzqP3x0mxMe2TcQfgbIRjie3oVMilg/vAE5DORM0EDZVHgAkIHdxoVfyrr77q6pkB5aKDDR8cPN2eWblAb7hSuw9cEyDd6ZH2BTmjf/ncaa0epBEOn61L7SAapHHeZs7TSdXOdQCj53V8SSZQ1dfZ03X3JoCYFYWexRGdwwf5PfOJDgbH6WjeRl8cZGpXT2TcdgQ9Op8Z/NUukroCED9HmgHfhNvrkLLBaBL47RD97XS9t70S36zgJZCaThFMcNxim3RVUhyuaDARgLfkZaUIbPLpdtWkD/51Jn2LV2DhJV+z+AYoOzXYsRPOI0liOwejar9bVFO0k1fxiezZqsCZ2ImdfcUzCMPbbhvfnYWCCD5BYO6skxOng+tHCUYClL4JgrzJqLssHj/qo2MCklev0h8ER9ugIWCy1SOwbOv82XPbL//iL7cvv/yq8Pta+ehWA5PAhAvdNhGMrr/4y7+Mv7he3AS4eCkQwVkBfgekyb9793ZXOOiQCW/bbfk07RsMjE+afsA5W3/79d8muDweOGjX99gKrv3wOmVMaJqIZh/6MY9VdoV79XMRf202ODorhvzop3PY0CDoBJvdwJt9ee24g4vtQiHb2oh/+TRAJVOTLP/yX/5P2+eBCR+76ciDLfIb3hjkUNSnT6zaXOs9et2Vxi4yBLHkzTbud+Gjx1GGv/wkRfCn7yV7dsXHBo33iV8y4czvdpI08PAEPHaEZripawAv6IPf6CtrsY1c//Y2/t7gfj9kP216FMBA2eCFrxL7GES4ZyJ4rVrTO+2CD7/f/vZ3tQF+TL1OlgamgEiKCIdHqY/GVK2tk7FXiGuTDBpbJF+BPk4SOD38GE0v9Pue8R/7hbO+Rr0epiw/0PkOeWQtiKWDytIvcGqfkQm7WXn0yyXIVNdAAE/Vh5P2yAVfxR5ocd5OByYJEsVr2mVLVp4NYOGvLpv98eBlDQLEDwYa2psJ4pJdGrqLLpdfdAZvD4lp8OGlCZHcCj7q9hu64qvQloqF1z4tiTzIDD5h+rTN1tDZEuIM/Ixu7DhO/xCfvPPYKqzUFXcxWsrTicZbuUa/Jp7ie/njCaZTh0/b26Ov9BIOVs37WFm+4zOd0bbVfnwzWKOzbAxTPFZ++uSpmeBIe+JoMQ+c6ZLJDW2KReg8jPX5fJ5dv328glyD+9IR5w3xJfiDpv5XfpMJmx6/ri/ySee9KQ9HLRA6vJ0NgK9fph9wxzf6U/lncAl/MN0fXrSx8taZMvr8X/37X9W3Vg9zd+ldH3UJDWqoA0WPXKCZ3+hiZ+6Qt/IfZLj0YOSCLpPw+G8XJvgGybXj+HN+tMXAT3w3Mp0+Du18mMl0Om5y4R/9b/+j7S//4i9KD13WFrq7Qz2fYhE+mq49TjxDhy30OfMKDh20B+4cMj8xE0L0V+0j0jaeSTPZZFfZqfoLdPKPCz/tOQvFwiNcu2Pn3dAwj1yMTPW1diA7IuDX6WNOxW7xqv4q9XooL1s7ZIcUWxldfo8LIZTH+viMc9RJG2IvqfqSco030/+RPR/PlpXFqw+LMWmHzQXePD75qnjrf8iQzLVHZw5iK/C6fOXKdvXK5faP+G3nQA98DUCPtZG5+Pyb333Ttky6N5YJruj0KC67rv/WMJwC324cj1EaU3i7pIW27gRCW9pZOg2f0V8+4FB9v2RAbHGw55+QawSEB3ik/3P+0PPQ6Bw1O5XoPf9B1w+JP+EWHCyOg8+v2jUvaYv8gkoSHyUeGJ9ZRQhO5T656AfyKRPNJgZNhBrfmKDFA/AVmbHzTMowRzwkDPxSzmICnVSWzvuEy8c3bpZ/Yh9xDh4luzTAe/V5fLhK9EFd8PUrFguUMYGeFquTYAT1ys+YkI6QOx9SnYJa7uGnCzxt9QB17eMPP5+mwVRhJomMVYp5b5Q3YjQAkwe3P/yDn6mw/cVf/UVwmglsMuvYIRU6Zsmna+Q+fagkL5gkD41o1+eA3Yb6V3z2/9XrGCm/CwvOfhWfgdnYPUn/jA8KrEln8sJ7k5VssvBS1kWnfvYHv7+dTQwrRjOhY0yJBmhWpn/42ZV3FP2zTz+rE0KcGToNcVCvXj/voyZ3bQFMr+iMERM0nBZlN4B5kQGqbVIcfsKAIgg5cCSKRYnmDI44BULKRdnRyZgcvPrJJ59sv8lA8yBOS0A/jz8IugVRcaYhS9CpUle5QgWCZwAyjBzCdBSHqvB4qwPkPGb7JNaMoHQUHB1FimzLdBcReS5/fiud/+oEKRDmcmTzilgOTbnZuhcnkT9848RrWIHroqQNPEzmhCbBmTw4WhkyADY46QqtACOCbQCQ+xwLWGadGQFenjsjKI+x7gEuJVFGGzqLI0dnSzQe43npzlXHjn44FNdROjQyoA46d16gVD3f1JucDIQ5qHz2eVowdpiFVWNiFHJ0pOsZZo5Bhz+Ps6XR3ic/7Uo9uySDD1v4tNHDXMNLqyF2XBzKd6slzi9Arx1YBl7ff5/B1FOPIsXZX0pndvPj7fjJWb2xmtqOPwjhDVlr7uGjh9v3331b3RAUCZh1mBdiLN689Cb5L58etDM4FfzhKsDlQI4fPxW4b7en0fsHCQKexMkfjj6gQufuwEc6bWdZdUjtMKxBS3/sPM2F9xwT/pMrmsAJeeXZTNDE0xf/GVAYSDH6b779Lo54glow20FPaztP51d3du2pjirlZhIt9pi8Bk2RuzqrlglQ7dsWDVP00FcJaK8Gp+8CI07X6vu333xbHMmZT/B6vA7y0oizZeiH9rojLXyECocO39puvmGFT4Nl/bH84kNf4ZNK0wHMJBS7oQsCWYGNoL4rr6krQFDOwN6g22/20zdY4WtaWjajU/jhjZV3/mgmcdYKw5HDnp3dooNPYx+xveiIw85nUoGjD7yU9yickZ067cAAk7AQHQGCHvA7cEyZyt5VHnDy7DC8KPH9Vx3ge8qhlFUa3zrIj1zor98NkNpmcAou9Gl8kBoTvMCBLQiEFF15+NGV8thrVzpy8yDBaV+FHV3TLj6VX7non9fIs2VB8wS5bGuQhvP4qsOdkKS3xxNwnLvAZ6YtkwzhnUdn9SVWBA2ybE+eVzeOnaKPD+sqXGDa4osBv/zlX2w///nPg1M6utiqwk+e2ZmXQCrUdiCSgMlZM99/9912NTZDp/E7YFJ8dAoPw5Ho0dEeFGoFzwCG7YLJ/wKo76iOCZxSBq23b9/uDhgTe5Vhyi1fhi8eM/SGI4dge8033vhr3xq1NzDuYY4JphxsSw4P7j9ouxNo0wf9MH+aPumMx5yu9rwt/YYBhQHMrNaM3nf1OP3mv/k3/6Ywib4DoqAFRUgezQD9RfrkRw8PujOHTmrHAPPHtuWAYkHrxAXJD0JoYG/6HrsxPMbZydvoWn1I7Zr+Hu5OM4NgfWQnGJLvU3v0VSzB35NTskqnC478qDcs4Xf1MwVGl63Mz4GP4ClLlvQEgc/53NrzTMiii/54q0n9SPmgDbqQ2vAJHAsya3eD9tgongZS+4g1cOlAOrDJVznlO3EdeigmvWUn2qbfDWyDm0GJwYC6eFs6Ux/hgtWQsf8umNwPrSFP2WYk4bEBAX9dOCmgJ2GP72VT+oZ+/CGPOQiZrzAxMQEy/nbSI3/aaLmUYRPaAyM/OlHjbItJ9HLgl/bWCc/QQ1+DA37Bwz1Y49fACz6BXxi90h+mPB9Krj/2l9XH1K/PhwMbTJ0u4sWPKEsf7VpgB+CzezutqwcpW9kvmvAQ3kqWN0ijizMYk8oTvOVn0j6b0X7tUHs7zfjHhpfcF1x1OpkSvMCdOnhRbPLfro+FObJCm7vKSdNvTDuy5u2f+rKUS3n8nRT7LI/4+NFX3wfuyF7MqI/toCd1TSzacWxwhd9rwkEdepGPfpeWHNpXBhaa1sGuJmrrk8IH7bRs6k2MPZOH01/xc3g4NCKhk+bxMXgnv4ugqT5vANLm0KEf6G7L+PDp1+YREjzWduvmNxz4h9GH8ZH9nk8+ih79/A9/vv3VX/1l5cY/0SV4KasOfYEPfP2mj2yJD218nvvyqx+5Vpo2Yz+BY1e3/pos6IDEN6++IEVSlu6avIvvDQ+9vbMxbHXDI2J2iZ4p7+xy1w+ZJLh99053Y2rH2MDkc3kfmMcT44uRPZ2AJ/AkW58LZ3zsIlj6CHgM3fg931OtdbtoVj0cnP//acafZafq0J/yhkxjMxav5/G+d+1TvGHsN7+1aKghspv2xRX6FGd/VWdSX/v63/FDI9/ZoYWO8W2D89uMe87MBHnGV97Op74J8c8/+6x4OvbARNi8annw5m/IqG+pi58gW5PhzjZMkenjU9hZl8ZtxqDoEzugJ9h3QstxCIsnxn/6BzZCdnSIfa54Vz9Q0pPHztiR3/QX/eh98fJ5F7+uZHzNNu1U4dNSuQu5xkqVR/hXOwscn51Yib7N91wEEtiVVRoRB169em07lzH1v/m3/7bl3PNUA/0S95MdmYzPTuV8kry6yuvrnAnkmAw0eGNi+zUY5b96rLRF35ctummikJ11ogj9iE7ymKp5gIAof+SCK4VDueAyuqB98m5BPVRg/+z3fz98+2j7y7/6qy5QiWHZt7J7w0NH/sFz+VS8V6Jlcg+/Rpe0Pb64936UypPIa/madV9ZpfmqRZe7aU1mPvO3t9u+IfWWnDq+TBm2/9lnN7effPXV9j/+j/+f6EWo549yf14ulFr/+f/+f/POFlnzJwp4/TVFE6BY2T9y7KNuf2X8ApOnz6z6YAhE4zzj0O/de7Q9fMzJYOEwGE51yiln5ZjjqQNjwLl01oi7dOlyYV279nE7RKuK5y9cagfFiXvOk3GAw0liKCcumEfBrKxw+joAnfAIiqEsBkm24WIwQ18MFZDNTOkMpBi4+9oZZadgjC3KEpq6lbbqGLozIOkrpUMDWkwcwZFzHsUaY4xKdTYXTAf+dudNyoHLGRCerdtdCQzn1pZTSs2hwtHJ2T2LI/f6uEqU1HkYdizpsDp7H5mMw/AZBxLctUO50GvCojQnL+inpf4qvX7JD+qVGRopWKipERUOGMG1qtY8ppSaqdOAufybSYcGBvmrPHbDcZEdmYLnD78mgbXzLQBgaqeJreHcvIbWIMpW1rBkVmHT3rFjs/vhzOmznUhLc9uL1y/r9KxmcHxaOcjAkd/gbA2Wjp2M03l60EFeO+kQqsO4c+v2dpBB1KHI4HSCAruCjgTAlejp5UtXenbOqZNntvsPHm/3Mmh9Fn4/in6ePnM2Mp6zMNiRwMwkQQPCJLpV68DDdIANdkLr8J/zKJGVG/Yu1a3D40Qqx9FRk6F2cjlI2WTgpGmnuk2O4X00QUbqV2CV38DJfXyMftUmY+/0kzjIpIOrci34yst/nfnNxUbpmU6X7h6Eh3jt+uab3wYGGxNsR9ZhOF00KUSq2nKf7pMTmq0iFmH/p+3qVkp3QtWP/JvgdnRobIvdTTBJ960QzkTm7BwwCXgyjtvuKjrUVavyMfjkonuj3Wkz8OAnQDBI6Zby8AWfDQImocmbwp6nvQzIg5vgtp1m4KIFbvuXtqF+cU5tJGmvOhba4fy67S35EDbawBrM+B+2NTQnx/eWLYNSbQ2m0mbw87978O+bxsiwvGK7QwfZSfVJvR+dCRz2KwhSBy5kT5vosBUjg7r3PjO4WMGkfyZjvv7br6sHHk/qwCS64ZGV4uu/JPpKh2/fvb2dOHV4u/7xlbRn51T4nbqjy7dimye2zz//dPA5crw+e70+Wt+DvvGjT7df/epX2+/9/u+ljl0Y9Arff+gqG0xNvJGB4EZf8POf/UHlxf+QPp9tooinmjezfbQ9SeBR+RgM4HUunf8aiFd/Qp+AmZ04WPRiAtAeYJeER3gaFlWGcG1/GpyuXLnSuvitLbprwEEmJxIk3rzxcYNJu/hMIthhguX6pmNpzySWibSnKXP79p3anwGqNgXtdgTO6uyh+oTf/e63XWmFMz7g//h29j0TBHzZhfMXYy/Tz0ke8UQ33dFfmaCjr8PT9DWV26wce7TAo6bjO8h6bIxuCgAfPXY2WrIDbwKwXbeiZ8rzO8uO0aouOvWLbAM/8EhfV38VnCTy0e/zrRYGukKdvyhqdZYt46tHK8ma77fTgHm2X63dsLGjfSugtnmosYzpL9HAbkxIeMMf3PrsuAnftKEMGjxKgncTlKdO/rytQvviBv01fzWPcGdgk3w46MPpq2ZnpZCM2C/e4MUMNMf/z2ftvQtODkzfF2hCv7cF9sDQwBRboZ+PsjPC4EQfPJMM4//5J7K0U2YOchx5NyjE49D2PqgNztqnkw2C80fHR9rzV7rVySeejL9SYmSKJ51kbvIZP4PHzeKfgoPfwWPxXlvK+S1pk19ZuqxMJ3YDn13Tkwo48NhZeZk6BmD0BX14RQ1NgorbdhTbNjmAvfQTr138Q7Uj5RdejcHQSnbTYQX+LLDRR/1/5Rc8wBjaR1/YCl7if+MpvEoZdfkm/YrBANwhuOI3j4TTbb5In4oesRBaa9cpU/Kbxsb5zNpIYI8+82Urzh2ZT97IiN+lx6U7+aucunxof+d749LgTV740Em5wBgap+7owtBn0OG3eIit44M2DXRnwUm8MoM5yaKN0EUd+M7u86TAlchxYvYZsBeX/V79TNjttwWFGzdvbr/6d381fAgeg3fsUN2UGX0lv+kv4eI/u3z8Hlw/TBjKw1u4Ki4fnsUVjfu4A+1w1Iar8FN22vcCkNn9QzYmAyFtByPC01zubekrvU0nehT7oDNRzur8kfCqZ3OEL+B5lBl8fkW+CUpxFR8kz+QX9hhDyCvvc58vgjfeNF4MYvwEOaNDWXqBcnkdu8gJMHiLB/12ODI8T6Qv5n88jnv+3Lnt69/8JuVm5we7WDtH7Lb3eFckWR6syXA6htcWXtvPpJ21+8vi4EyU8XfLntN68Leoc+Xq1dnBGx/Rl63E7y258Id2T/HLa4HYEQa1w8BGqzfzGReg+cFDEyIeW+MjogN4I8bQXviojLNR/XjybBaQ7EI0Ti2NpdPIJTYaXcErcQm9PZF4Ch3in+fOlcqnsyX7lsXgQAZo47tNJFFHtgEGpeCryJy8+ImR50wUoVV7+vDLly8nzrqx/c9/9meFV1sNsE7G7HXxwT2J3xtY6ePDX5N/dkbRDXLBj7XTqkiNSysPyHfZyCzguB3YKUPedKML7IEzEHY7SF22CAza/OZPa1thNpzr76J7f/B7JmUObb/85S83bwQejyVNXy6letqeMTD87I5sX/WOHJUZfZiyfI82fR8ayqd8B88YAM14Uu60/k6yy3/BT3k5boM9tj9+4sf8nQ0M0bXA/Pj61e0/+OM/3v67/+5/qM/vYoXywZWSHfp//rP/4p0Zx1/9+79pY2YLNVTiEih88smN7WWU3Owahn///fclmnLYlkbBvB7b7hZOyaM9Lsg4xAl3CEMH4V3xDvUzW2n19Kc/+ckehDK44wk271a4X/3kp5s3/XgTxTgD29Y845tBbxTf4zrOveEMKKtLsMJ9lHchpDtVMJQxJXMF7vBZTJtzR0YZdPh9b3poMLNMSA0CU4/THBiEsQQ7AmS0lLYw852zqxNq8BaF6HeDxyPdFjnONAoc2Jw0nivbx70C23c0Tzvhc0qMETHKUQa4Hw2989jCnLMCp6nnPkXkQZaiyER7QBA6ZJMG/z2f7uTrBC6savIlTsdv5atirJt5JU+pmsf8awrH+r3lBaN+pKDfOuF2pGC2bP6CIzy6IuR7yrTjByn8/CjG1d0VMVaD7k8+u9mBns7nzh2ve3uegPlk4Xi2WoDLcD0H7rlw8juIAzz80ci1vMplpZeBnDplQiWdUfTs4YN72zMTjOHlodQ/lHKCjk9ufNKO4vmzl9HFc93iePD05eYhsydx8MfsTIqOP3vyrI9AoBsXlt4MpeFvYJGbsyaWI8Wc5Vja4eNZeNSZbfqXzkPHjH+cBBs1ky1569RyHAGy8zjtJqfb6QKfYx1JpUw+2hLdlt7rAwHmylePiKGZ9kUbCq8BXvQKzn6zV/V8V5ctdgfUnjpZGdL4BOoEknINBgNfvdqXdotTsRqb2O+lC+ptv1cd+ksLWyY+oOdUpGoPy0t5zs8kZ5+zjq9xACS90Qn4mwB0YC77bCfKhpM/vNCZhOdtfPDh80zSEBfn2Y4+AzaPVXWAnRvdmpkqVowWHKk8q80Mle1Yib2Y7L9zgwpUX0zMKFicUyY6AK428EcADyfwTIbhCdtfie9AmzKCnekYBNkZBIOfC23yXXitjkYEAyYnj0feOn73GkzGXrXVrfnRPVuY7T5wmF99cHRWm/zXtDfUab+P+AT+nTu30wc879ZY/lCyxdPBlw5C5RtsJdeZsv9CCO09lybt47egy84U/YPzMZy1oAOlq7QM4/DCq4998rMmUZ27MffZ2O6b8Ty8FpwJ2kwidIIFf4IvH6HPEsB3ILjb6zqvymNEHqdSbuQxZmXQr7PtxEL4yZZs96Zj6tNNZ1CoI2j21jVBlIk6AaFdLGy6Mg0uJpsbjIfPXqXrDSjXr11LEDcTsrbL2+JOPnjokQsB3dkEq48fPa5dNgiLPAVl+u0nT7zN6nnaYc/zaGd1Lxe8lGOrK1Au3vqx5FNNfTKZmjjrREfy4egsGa+EZm+1/Z0v/BBxejR6+kOvVp6A2x+emnyZCSI6ZxJ3Ju3gqzKfoo/t/eTjr4PxO7AN3hNoam0CzA5Wk5x5VXmnnEHHUf1jbSttKJ16xZOdtR3WERvOPXoFdr60jHr0pQPu6Hb54faiEz3Bc+j6IXikfvwV/6lFAXP7msjWa2L1Z3CC7xo05l/K7JNk9EBskEbIuY+EhDdkwhaKWJLYCG8sVICLJzNIHDrwhE0t/gbB8Uula5vBRfLHLvRHY8NWwvWv9QOx8fqLlNGW7/5WebgKvtEpb3gRnr3n0+DU8rkKP2UF3v2WrA6Ugpdgu3zeyzcWig1K+KfsXNoa/zy+PX8pi8bVR01dkgbfLqfZbYN3aLc7Au6x3pZHi8/BX72hg1zl83+zu0OcGzwTb6wdb6nZcsqTgb5BHN0BSfAYXeYnBha86AI8HBNAXvNCCXoGp+hHaDH5jD79LFyVV4bN411jKqX9B0+yCZ/wCj2jL+N/Fk9/LE+6PxNxAMBpdo3AuW8O2uu52NXSz/ERbI1OBGb+Fnygaq/R/fI3bVRnckl0gc12QiB/Wh77RnP6nuh5Jw7K+8jrR3JccLTJfkp2rpHr6JeJWIP/b7/9pn6dT8EPbeElJrLh4po0eAT2MDdQBo8ws5/K+ZwJqOhh8Bw7w7vpf/XF7Ffqogse4HFg+1HZ9Zv8gdnYIP/4xNpmbvKX6LLbeE2QKqQ98SM+Fz9yiHzEeGJgdHnMt/wsviMP8qSTEpmJq/EVbHDgyPfgD1z4fX3smkS2YMKHrUcy8MEkNb/fCYXnz9pXLtnTe4+L0jH9v9j7bXBwjx5aYJK028md4GkiqXWj08UneLLtYBmc8hnY8OsidnASQ/TMw5TV57EfuyvxgC+lR2O3rlBZn0Weo88wwDfJIohYAgxjzPF3+oXAIEN1U3Reqzx2oA/05lcTCxbr7Cx9+dJY106gS1Mm/aqzFE3Y2OXq3kgfSeCM7eOJ3+hTz2IH+XSHZz7xG/8h7RErE2TVlegBvrAlY0gTS461sFPGkyf/6l/9q9SbRx/BW3q4+mZXbQgfwmv8h9A8Hj2vV+9COi3JPTwZv6xfGV9oXoD8Oxl08Ur11iHOowv4GH6HifpMC7VTP3aNB7ngoqzUxZaUr5wi//rmVz9sf/SHPwvNL7e//uu/qp6TyUxqGxsb0wVO+Nc4Y0/81LIp7dC5HmuQP3yGm74APnRwPdKIT+Y7xESeBnj2bMY1y99rN19BLE/wEO/9VkaeNrFSX925h/yJNd+l3JXEen/6J3+6/bf/7f+7sSNiIgXGUNiH/g//0c/fdVCfTo1gOFtKF3y3mzduRLCf9iDG8+fO11h+97tv27l7dKdAFEzj3koj4Lfy4lEmgTCHy0kqj3jPLX/y6aedYDFjaLVTYGtQdHDg3JpHgcEB6ixKUWfZMOzsWVvWXvTAVYFMEI6yfHgDzTDCAO1Qd1HoJCmZ9jEFkpiERjhjWreul6EmoHK1o50yVo6VW0zvRXnC1PkdYE0MfO73V8p3l01gaAN+nhd334Be2b1ghW+glHFMyxrQjAPSITrkyQqlx5GsyI8xGYAwmLTQTotR9pV/wZ9Crc5mNF4nBkJEHt4sxe+ESO4NV8bRD97TKfUNES1HBmqEF5RGAloHmS9uaVMqn3zm8rl41kmZ/k69OqDolgLgvWdh6gbPsK2TICAthwqYCQzsbv3cx0+TenMAmuBtBk35r3p77MTROtVINgZwabt/70EHmxwnpddJWBUMywvPKdjVfQaX9hwi580VW/jwQxxBnzf3mFDw0YwJMgEyDrzkoFOnB3xFj23RE8R251Z4PtxHRy50+hpa8lFeLH0gfzwhX7jI5yxUMNGEFybt6Kq2OSZOml2x39xqHZ3seoRsYPquad8Xw/O9uNCL6Hj/po4SPZgwtmEw/PyZt+BMwIHXC9/qS3ipHIeE7hUQVQfbxrRDz+EAfvUieZMRWeK53/mXu6kVuP0Nk4HTICg/tZfadeISGZtAteOC/OkP3+CcGZ/s0BtA1OtERv4MQkHWfIO50K8zkQFeeZECAq06VL4miY9yyHNn4VOGjHXI6OevBNCwAnd86U57fUtkAfd8mvWHBxnT+cpLpeS5ygucSJ7BilfomqTwWwdFP7x5DD1gCMoEbqVhl83auQHPCWp2uGhMnQbCgQm/aY/+JWB8+ao7vbRlENUt8rmPRkFJgzMdV2B4/pm/nAFVtEefkW/dHRaegQH2PE6TAWna5H+mo95lHHT1N3gVFiYF09wXdFk985vs4OIweb70fZCAFjzgPFsuH2mXrs4q4DzyNAM0/txED10bHrEHeo5u+rlnVlb0sDsIkk+mXVnPN3gL+gT6JvE9xmsSyT0rbiPHmTgrrXwDeoOcbevV18ivu/1CM7o8Wy+wVG5kPI+nwINd69NmJXH8KB2AR20pet8gK7/X4KITb6mLrwJT/FurwsyIbbZPCjy67HyDTnT18R56ngFm9EB5dZfMyJT8qwsdzNELg227EWZXp0+PwM0kWTix00ROeIL17KmDlaTqCh0jvPCD7OixAdh7GlNOneIR3LGYnoFbPUqJlsk1u0wn3+QE/2mnlziBjvBH+FVbVI63SbttKyXyJf/xNe6BE5Xq/Wmv9pbLd/4mH70313zJ/03KJCP+WZ9vwDWD8UGDLwDDD2/jMmgdWaLBQHsmlOxiFG/gPwXXRBV92gmeYU0HTuRKJi0Hj3wq67fBzQS+vVV4U3/wRK2VXHY9ugv3sSl0GVg4I4begOfxN/nlR9ocWqcNuqf+9AGDj8lA7a2YSPv869Ck7thWblQ35MB9TW6sewJ7bU7iK8gADyObDPpGE8AdXeUjO1lTveCn0l6KQG30aXaJgq89eOO74B/cwZ2GDX7wVs93um+Qr4yyJl0+yMEuFUE/uJocve1hn4WrH7WjwaTo8qMzaQJHcbbBiXyf85jiqdajJwbd9+8/6OS2QZj4YOwmsOnrcDt0ght8dYzYBJkkfNJ+9ShZ4k78YvtzeOrIT1vKfuSRhOrS6L5LKg9zkYmBmcc0LZKN/087+U+bFy9eCj/saLUqPP2Z/NkFMTIefIIRnu947kDqc+gIfqyJI/wd/eE6xK35C85d9AwsshHDL97Sb3Dg6j761k4TcNC2+ugP9FVyhcW/ul9+5h7Y/DedJ/cdlcqwu39DQ/kVGB94NvruOziS7z1EtrqHrrExqbFH/qGtTxfgkbomPyIjN9UDg97ywXY/K8POeq6RvjA8gI86aM/tXIEBfPLX1ZR74yvEn3bLTCyBVuOO47H94hQg+Kl/NzliwUHcgV4+lRwsIOhDC/udOE7DE6ONL0eD2INfYNdsZ/rq5f+woBMAsXF1LGiQhbomz9BXgpQu3ruekBP/GLjTfmgMbO3na0iIL9EOWDsPjTPZo524/LW+tvjENpQXVwNgTFp73T81D43KMPw3UbHOmILPyxfzlkE2AhfjGAnsgTf91vShdgjv5yIFF/Eje5m+92gnj9xvP71PLo+fHztS1rlK5zJeZ3cmJMtL7YYvpTXla9v8WfhUfQuuY4+jO/SQ7puUh3MXFVLOuNrxGOocOz4TMo1PyT3lnP8GrsU6fJE3sqXTiZsTv8G/foZ8wwN6jufOgzP5Z3xmYYu+4Dt5XrtypXrw3Xfflhd0DD9mx9LYHV/OrhqjpMnVNnzoIzvzHc7OpxL7LFrAqmxIJLRAF57mJ/BCnNY3AnfBzONrs+NI7IRn6oKzvkvTrlgnY3M8hVTszgse/tE//Ifbv/7X/8vEX9W/0JDP9kf/2f/pT99524EfA2gUyYG/Xifntc62qN/67vsSe+bsuTDFaxcvbg/CePUgg5EfEWQA33/4qJ2IcjpGkyRWSa9ev7b9g3/wD9qB/Mv/6V9tz54+ryAEhLZKd7syJAKPIhk462Lgg6kcgxUhnYgVcR2jLX9OCQ/aDcQ9N+hZdoy15W2e/Z7O2wXXCT7CwPJunE9dfZhpvoFSEhKmT/BpSzQcZ3vZKBkldrCimeIxKji7D78AC+Q5JLFbymJg681UlBjMGcw6QMkEDMPT0cThV6nG8XTAUDwcdhtnkfYuXbrSSTATBWgGA+4dgKU8vGbWcJTaIJgsBFdVdGXzB8c6TTxJu3jjO0dXxVRkSqboKLd8f50EQXNwfa+QKYm+/qcSED8OXPA5slxF5n7gRxZgFUJ+B6nwktzH4ZETh+g3GMrYss8w6qzCK0FD6X77art69VIGTqfjUF5vFy9d3L757bfbowQyRwwO06xdNAKdEBODf709fPCwHVS3HnNcgeP1u8eOH95ORFZmNk+ljtX3W9/eisN82V1gZHgsxs0x3A+MOewuPEJPWhJ4crjv+ZHUTiOXcxQ4dVsE8QYt0bzwCt1WVNgjvnK2o79rdQG/ui27Hcc4icINvPLP8+uhhR5P49PxsSFwFjJLByq/wNRZpLnqoc72xo2Pt1u3vu/ZD3Rn9F5dOE2nbHsq/Qc7UJIfOwwele0+SSpFermXK9+rAykoeAGjJZRLXvFOHvg6hA6Md51hE5LfdEqAhkbBnrgTub3yH9tv4BQfYjeMzm3wSsH8Y086/0IOnABtGU4d7AY4sVudtnbRx8Gijx3DwcBcWQDxYFZRdKTNqryUU4d8e683kcpWNbt2IsxF3s7p8lidt9l0wJu63vRDT+FiENfJkuS7vxLc8VgC3y6J8kxDZBxUa2/5YvdZbgTNkWUnh6KvOvvyN/mC0OpGSgp8K+9dBrVBuhrc8VJ+9Snpx5172yWPlJ3gYWCa6Fj6mn+hcfz58p9TnmjIw4qYFY/oSvLBdg/9ViuPHCerfKZMJ4Byk7yG9/RUQChQ4x8+TATYkYQndFI5OwwaIAW2LbwCK7ue4CmlSClsUBCa9QnlYehTn/y7AyjfJyhUeuSMh/CReEl/7Kl6HL4rqvzsEFGH7sgfO3Z/8ibY7Pfon7ZBXJNjbSM8JIvxAfuundCgTrIrV/0BuX0YgK7BygwMJfmtE1zJA93wnQUJ/twq6gSMxYvMkj8DjuCeskPf6BYa4CNmEHy2vf1e/s/f8KDbyPKjNIYWbch3338dhKWeH329auU4K3hDS+Sf++Czk9llOfTBvLxJPt6W1+BKqSfRwdxJ/gR44o6Wz/3KLPX87ht5yDn5kwffqY/fJgT0z/oBE2QjTzJSCJ1w6Ed5gqTZHWGixir0DGRH/1Jo50e3s8d+x0YG5upnihf555PoilepHp8nlb7cx7PGCb3JngXI1dRd50b+JhxSrOXfp70tO3dKK79WQP2v9UZ3tD6yU779TIA5GB9WlbygK2X7OwXLn9zxffR2bKc+L/1N7yZzDuseuOo2lskXuI/fnPP+BkZ8TcqgEU4LN/fwxW+yKtxC3dvI3/ivsfHiHplbEOqjGaBGX+FswNJFqCDB17yPjVypHy3UZL/TG23DGa2VU2Rg1V15qXiHbu1qKzXbhxlcGLSB08WGxgf8JP7MgLY0gUypypMZnA6d6a/bD8kzSTt4Kict3JQtrPyBhbYFRwZewLsDlPDo4YMH25ODJ0PXjjdanN9hEa02mDy4ugaHSeVt2lUe+OpwdKQ0Br7JZjq+JprpP6k3VoXLzis2p211LCqB6SUE4iRtBOKOmwXk6YM+8HHnTfwlAquHO0/b5h7P6NfZhoQH4kW8p2+duKGXtXXfc49Pz29+eGdx2/J7fJLc3XfvcBHFN+K1xWztyAPXgpCzJCce/tDPaQccvJHgDFrLhw/uaUkeGjvJk4wf+4WA8a2/OymQ9twnZ/DIR3vGcPwt39pJZGWiA8PjsUVt0Jn6FPodnluEw8/CTwygDBtDpz/xlr5eHpmO52ALeMov8VPBgy7lvhikOpm8I4EBx6Z8N5ib2vkaUmehbfwc+Moov/oN8YfvLuWqB4ppD9zYinKFDWa+j33hy/B+2gV3j5fSP0lkDU95nYBIPF1+5irMJPcbb+IV3ysv9xd9ZN82cqePqb6YM/voOl0rnPAD/jPB9KYTYyYhjEFLxy5H+sDfTExEtyKz6C09WzaApCUv7ahHJ0wG8W3TB33oE3yvHANL/ep2gMyizOii2NlCwxs7/9NvgysZ/7/+4dU2b0Obcw1nkVys+KZn7+hvDx5nbI/N5XUqpj10a6uTcSGlj/7nb9ofObrS1bQ95xKpx9+PrOUfSTzPt76c3Wn5Q496YnGLb7du3Yrcgnv4454JJvaHPv0BH1L68SQ4dVLnocPD0zamsKXcvxJY/+gf/qPt13/76+3RwWNEVB4Ww4whD/2f//GfvOt5DGl8MfjTTz/ZvvzqJz348PED25+fb3du3U2Qemq7cvXy9uD+o+3WnTslhvAB9VzfhcuXthcR2q/+3b+PA50ZQoxxeJEVtDmnZQ4xsqXr3FmPShGgFbuDOkgm3UFZPteAXsB/7qxXRdp9cziDjUfdMUMZPTdPaX73zTcVNqdttg2TvTGph+8G0UWb7x3Ihl7tcZqYhpGdNa0dBqlIfpwVY50tejpC9W2zxi9OkZDD6ioGPPucf2rJ18Z0MrvD3TsEjqyDmCrVux7IeO6C99MzcoYxk0kNXrtVS8GkALbyFjPpSoltVQxVG+VT8I/uB78YkcFofvSw0uChbUrSwXMNcw9E8ptyW52uYw0c+L7nDaVNu1DgoOG/nIhyBgXqDH9zBbY6/Z37yxlNBQHZwEDLTlXhpNXCHT4N/6S2l4I6DA4Dz1OqMjFrTt6MYSZxDJxfbZ9/8en21eefbw8e3uu2Rg4JPXTO7gYr055PRIV8u2jUBWcmORIYRw46h3AizufwdiN6dvrk6fh5B26e3Z6mo7Ozi+7hp0fTwOlOr3RED6OjOkP0jx7Tg3GwBnsXL89bVLzRDDOG79N5+7348CHRsuHV2qUlUBuaJ2h3Twc5PKO3dMLhnyejK09D6/Cvh9qGbo/+jMxnyyQeC2gNdD22+MXnn25/8/Xf9hHDJwcHQ0fus7vWj/O0isZ+5zEIchqHTK/sFJrnmelZgiIc1zsGfbhyUuVfsO+gIt/AXm+amWACpZPkdcBeHoRHufkufK3q0YsYr+9dTan+zbkDODqDHm2HT/mr/uevgWXKdsU3fCwfUh5e3ioHH0TRWyvEVk1MVM/z3m86UaIsXjhU+mn82NJj9+GRX5W7duSzbT4KXHxUno712egrl9MBXMz9yIY9xwzYOH84E7gzuLBbDSyTR3DsBIg7+QcfcrUK4J7VFSsTJlzWJI2JKiLoBEP0spMP6WzAd+FXBwS52HNXUWMXK1AMBvVhZNEJqXzuVp6UzjY48EfSqlPehrkNZMsjqPiPXu66GRkqa2dJ20k5fl2H2/aKt/YnMCHmw0ejE2mP7qPXIEOAbGArIOETGpSmHXJevsmH03/pw0idjgmGtSXgSDuxDTCXTMlx+D0+Bc4nTnlTy/i8F/tZHzAEdyWPhKkLTmne20OLbx34wSn2xLzrJ4Nzg9qCmfbnQNkZvCzHTPYp3qs2njKqtL180jfJfX1wB9zxJoJUuAgohyc7jWlTvZkgGN9EnuqBKVCSBi+0TGowlDxl+E58WjpvMDl+If1bvk/QOv6OPjRgDHx08+USf4M/I+/ADy7qT9858vO7E3LBb3gQeaZ4OZzv7utXOwnlxs57/QcaR96TtwL99jGx3U5SJ48esZGV1EWjV7dXJurmviJ+uyS0d5AYmcBNTESvZvfL4BAqi9/Y3ZSj62wfTYUP0WI7k/eVVdKccacdOrQPgoLXnEe0BtRjd+CPLo3vtACBhmA7bYQ11AnsTg7kD16LnokZchVfhfGSbqBnVmwbP5Hn3p4y/cMb31MFvVKK9T4+18cEVnHeaRsfMfSt3RTS9KEzOTxvu0h+LvCLa/60SVf5Ae3JpxHVG38QgX71X92xnw7wrc6gPm3jZwRbOQxf1MGP8bGFk4qdyAQgPyPCfLLloVlMkS+F6ZHyRQd4pTc4SYNjPvna6sIMmukCHVp0w1kdcq5/Dl0SesFEo/bK7+STIx3Xlvv8eFrvItQk9Ud3fHrUoXwMIfRA7DSD2JSMSMHzr5PBaWPxv5MaaQd8eOn72Dh5OvQfznzyyDn3AwwK+jepuMJx55sMdUpF/nVgk6b4CHyBjzoSu8anNV5YvOwgKZ/Dz1zqrbrKBhb08cOXyhhNoYNu6e/Qa/fD2KbC5Bj9iq7jCxtEk1cks00LKsqqy5ewxfU2PTiUtj3JGznlL7DYkYWklaqfyA9eyoIHhs95jJFu72Xhln/At+9AJ/ipaxCpXCeN6E3KF7dOKlei5Z+08GN/4mBgZbkPJg8Ah2WTZGknJ7gWKZxbs+IU/XGk2Hw6zFdozGPldo6IT6prO65sqn0rOeSqXyMLsUt4WrmmHF03xpmd8h81nvc5k7TvOrC3YFmepQ7cXLWjnTZ4qGNH5bNnFiZGL9iBGI9OoV8/ObHkxGj405e6pE9Fn0V3ZxelANTe80YfOjts+H1xDVlrU58X3qZdbXScuvPaNTrF5+QTD2IP8hsf7zhLfJuz7fp0iIaTjAM6WRN5k4GJM/iImY8HR+X7iPAeH7mHXrTPTjh6Fh3TEJBihVIwtihNSz7JaPRXqi5mHFA9CTw6PTrJpgMl9dmcvI4rTXDpXwKpcmWDEj75C7yO6xIPqW/x5enTgxmD40t0Y8aC9CP/10fOBMxIMmnXH/zv/WaJG9CiTHNK2yzmRVfxLzGcW2FJ4xhzHPTSeKQbK/i5wOx8Q/BaYxxp6ZpEBj0bSPxV/pigPdRFfpteTJjRI4ntkx3/dOj/+L/7o8R5cRYhwIGDdrzMgXGvOvP/xWdf9GBHM1nffvPd9vXXv+nEgJnsbmnLQMJ15tzZ7fzFi9vvUub/+ze/DmKC1rAnjXjN1/XrV7Yjx47sg0PBdJximGDSgVLbJSN4FPwRkcOruo069b0G1PNenVTA4ORRLALAXPywDYjyUqx59nqUXxl5giEqIC3HbKbPgNV778fhJT83hr+eSR1+mNixHUtH2Zms4K3TMghjlA5gBF+CH+WgLMtAib4MD2BC0cH0MNI+p3l4u3b9ap/Fv3fvbhUWngROARgSeByRRPGDfgaDj+tM5tWMZiMTxIVOEz7FB6+fv6wDwbd2HMHZNkId72ylm45dZwW/tUouGFuOkWGjgKIx3gli8Xw6sVHFMbzZITIdiO1nAdS2a2Z7Zwt35ScQGjj5r/yb+zFYRZJIiQHUEdUItS/YUz40F2abKYwGt6HBWRN2yhw8ehz6H7WczhKP6pCTvGFlBTIOBrMa4ZlPTslsaRqunupA6lTTtnN82MjF8xcD54ftz//1v42N2Cm2pb1T2xdfftUDOD1upo5X/DoAu68SjG6jHY0G8OzNrKvJHTiXjgDyCSdlluGjubsPIj8yIwuydHGuXCc+2j00eo+H+6RLaBYgOOem/MVziITtHPTJU2cmP3k+z4ZPzon46qsv4zg+3/7mb35VWtjRnTt3OyFFd+DGduHDfu/df7Ddu/sgNjgTMuB9FN2cretottI3Z8+wXTTSjZMnvK4wA+zwogO14MwJWk149uJZaYSr5MMhcXjUgKWaks/8/qEDJLbOMRrcoil8pSfhQTu/8KU7IGJTx62+wyH6zfYlbx4yycGR9u079FKwmYbJq3JJZ79sfJ73NVFkS++aNHH+g6D9cM8JMcuu856OYGhoUJX7YUudvpU1SSfuuWaP1cDVZIKdDPR0DeDgMIPWYQou0AGyhFMHtrt9ypdm0OQNAcP3Hm63B/3qkCWk6RW+SeO72PW+iphODRw+VuLhwpLWef7Uq6+jt0GJXai7bAs4/GID2leQLvGLtfnIS5nB14R6AtjInJ50Uivwu0OMkFMw/5dG/ql2GT3vACZyGNQL7D2tJkXxEZxJw7fqQuVyaPMWBjjhhc7Xp2seFTKp6fym8Z+1Sfnxcw0agrNt3fyGTrt0RMe0zc7kWRzw2wQYGn+c4FE+lyYTH6FX3eSR4/BwBlMNUoO+xxhLq/+UayZoox9kpn8aGU5QKl+ZqcKmxicXTzwpzfno1ykLB/2R/PcD+uCEFw1uooeziyTFC3/Kr/SBHnoydIy+4fW8nctV30Nf3A+N+hfBnfbBJUtw8BEfyH7Bw/fSEVyGrqABVuxNmYkJxv7LyzJK/xGk8tm20n7bCv5wYY8m0dCIWjU6gMtIVrk588BA0CRme6mURedeP3nlN3x2pqNbf86/jMxlw7+3mwZWUmRTOaaNgYenvVM+AA0fWWge2tN26qPdG6jwkW9GMX+j39O2vPoynEBf+Acfg4S5r6nwIu2ADSd57ZvIca8n+d/uNH5QuRYM7vMdjns5Ffd6csDqQCcJztoPmb1fGaWQKoq0repqIUCt8Nlr9TaXOmSNV/ofjZCv+E09k4v0kjzbRoC3Hwx94M0AM3QWu0nhZn/j1bRCP0YexURRuOT37JyYyRuLYMr7XlvZyzXlU7sDI7wMHiMnLQ011SkDm50fEhzdRPfy7fSgg+x9kQKcFspHy+957LkZYOWTzwypuzsNL/a+pLZTupbvMTlLB4OjtmsnBTbw51thVVdLqMzBDyqtGxysSI/M9XnwVQyHTXjstpyqdBQenUQAAozgOOOFHZf8nnJDEnzZR2Oo3Uct3arOQsmVClNm7knt91OeNUh8v1R5gN3siZ/om3w8Hz2boxMggq7GlvEbjVdTThxmrICO0r7GB4FDdmNbM5HZifj8phtr3IJmO0HRzEbexE4R0skToooA4YNA8CemGz2GPNlIqJt+JDjm6jgl9z1qVH+qXkuNbqrWfqa5o99olDqWydfqoPvazzd+06dJgfbFwXfJHm87XkzeOjxZbZ8dI4QYTdAFMnpvN21TXv6P7cKofUn819gPvzQ6AV9pznybhfL+TuXKLP461cdnJE99NLBw35Fx/Mjxxgom0dSpfKKHZLkmutN0/Yrd9WIG5Xq+Tz5N1BlD9TXlxYfygB/fmnztKa8sPtOpLmaVpsGjMS38EK02+KFP/ekDAnUvrw2fLqkwUsRbjmoPe/kujsE/MCRjXnrAYpURl7E39NbeQ9/7/jZyxdOZaBmZzEf+o0v7eEMbJE0H7d4RH63+m9zdC4LDq+AtVrN5wQtZ+EuP2XlFNLbB0w4qDYkf6MyxxNd8tr4qGGDr4JI/8JvhdxjQvhx1oeVDjEDmSkUG/vejafCasuM71O9jeMoGIfSJ1dkNfxFQSf7D+/Aw5fFmPS7t3sQaWoJoS069/AcH/O3REBkTLjl1XJoy4vxD/+l/8vPhcYDolAmdglBgBzVduXJ1O5UB4jfffN/HjQSWBlgOWp2BPcK27fSZM0Xwb1Pn3r2HaSCoEECQDeviwA5tpzNQPnEiBhJhc24QsGvAxIhdBwagdsN4HASOcMEUkz6eo3UhU7ueCbv/8P726OGj7dLlS31cau0uKSsQlS81Ol/yj5Dgj+HgevTJIwgGAJShu0aS8GFmS+Mg8keJTcD0ILYwnoAwU1t2ATlQsY8eRUgcJN6NY4oxdHJlAk914G4wYGcKJePErA5rz6GFDFWbEhjKEjqj9iwpR49fHZxHWW3xYkAG4F0ZCG+DRlci7F4Yh8AIIvzKxMqfR28+OCp4KYd/ZiJ1XhTHhBR/S4lnRX0G/x7fMcgHt7BjhBx2vobPMb5cM4ubAZvn8BKMsp0PzrL/p6hOcwxlnCuHje7guutV76Yc3nbCKpWTXRqXQyohaVy9YDH3Ug7einQrXOhBjPo6Qo8jMTbffdrVMVuSDbYm8DUgBhNePp23UZ6+pDMzAJPvwr/f+72fbjdvfjo4YhzMOJLgULkmnwOElNWT43FGnv9knHjI4Xv2WWdvYtHkgO3Afaa/ej2PtpCfc4Tu3L5XedJPeqnNvj4xfOLoLnlrWuo9clZTWZSOMbBxzeQCejnKvnI+AnL4KH22M84OtK+++nz79rtvR39D4/0HD2KL52ujJk7oN718/OjJ9vXXv+0OuLZTXeBABcojz+sfX9/OnjndydcOlMMH+bYlBkT0ZAbtHuMT6JsoY3MmZtkQWaOz5wi0QxYghW6dUODZiddHBZNXW4zv6aA9jsRBqSc9e59y3gqwBh/8U3V3FLdyp6MGGX2db+heg/SZ2DEZRsd2fc1vHdnsInDvTQ+JE5x5Ew77oZt0Y7ZtprNKW2m2+NEHlzI6wzrmwqY/VZPgzC/N+VLTMU157fkODziuwb7fDbzztybZ5bGhdjxpt3ikjAYcUpmi/b4CtgkO8jVl+Uk+iG9JTuvpqHXiAozadAovOyYbfHB/7DP0pIzv8vgyZIJP3mtFElx0yDMopo92tUjkjs/1g/BWOffkVRfyvQF4aJxJGNtdT0Qfjm8H5NGJMn6EDeCMv4Bwpa7VEZP+fBxZoUP5BhdpD/8kfOEr2JFUmJEb3oOIF/rG+srANalksQAPncXTiW/4J/Ht8GSz4Jfu8hUfyTllwigrgvCZHY0GOHTp5QedFXD6lnsT4O+4BhZbHx849+AOfv125ZffympzWF06bBf2s3TnC1rIoEHIzn+3hi+p0fq58puMlFF/ZDKAtbnaqR6rmd/8Y/Vzh9/Jj+QjTx08ijsZmw3O+gCHBbdOysNLY0Gx7ZLZskeNab+Bzv692OSTbvlefQxc+CS73w1W8mXHA//0PyN3/NH2Cq5n9Tc001lIJ5+8wSb/ZQf++DnfySRV+p3f1o562lk49hOOycPj/Gwd+ur3yvC7tMpNW68Dm/XDLwAQWF1Th33x2eVd6i7c2Cs+j43jpTbaynvctDP47HIP3KKSNvRteDF4wIfObn2pw9Az8EbO/IChbvJyDw4aajvJ6/90yR/Se9N9d+ezgXDaVxq88S/KToFlY2xa+e5oyhc0jN5M4dWmR47HHvpTy4GrfOwjv/VVZLn0tnFQ/A7g4BqQLTr5JHbbibKUFbPCR9xX/u8w1PWnTvFKO/hHVibAO2ndPmf53fSX9W2B/Z6PFg5n94NzY8hQX4GWRW/tI/U1OvZE3/I9ueLhtcO4BdBemeR7/r1vp75q51HyFFRm8c/VvmAEVj+JxZ043H9PUXwa/dOAlfJpI7jkP3K126H9dnggwQd+yrVs8Zt8MND5AZeV/yGtfAl8aYrsfVnyLGi4t+yInMQv+Nm4O+XALezwnA+amHd0ZAdXuP1efHzPX3CmE/ybHAvdffSqBZNSEFpo0z6ZzSB4+rXFQ4megzsTM9PYwsuVKriakrm0vzdSvxW8/Vw+5r3d7WUl2rjSe7752LMj4fIbwoUhD767n6O7y/b0Z0MPueHE4K6endjV2XyvvlY/5hoZD46a1d+TTWWQ3+J0Lbd8PN2yPXKg1fnaBAactKkt5clTWcnvLi7ne3HMH76+jmwl7eE8eyULcYVJisZmJXz0snzdy2GpXwFbPs19uosPyzdO/wZ+B/GpPBgNzfLd953egCutPOjnq5zCl+BfKGzVzVzuyEdh85JqlymDH21nyWuHvQOuzqknb2DPZIn7iuDHjDemjVVGevNqjtPQJmjaNK63S6kyT1kxu0kZY28xkfG++QQVRpfUC9/yh7+NNwOLj6FL2icrfmJwCH/z5QPvxFPi1lmUxCbl6Ke6Yku+NB/FadLg5+qjz4FDZHjw/pG75OvrjAvSShfkxBZ0VHhGHuoBWVpTl19DA9zIcqyGnu48Dj1kN/+Td77/3/9v/3Hon+CnQHMtA/YfAjgAzHXYpfs6CkgC2gFHLivCRxMIO3/Coxxtu4N4jBN4bdvVj68kUHY2ykFg7UJKGW3PjoB3HYz2sYhUcL+KVUYLQO0KCGMyUDOBcHDwlKQqFEEnlDvYC7w1iweNOqCkvhoxeVZOB96J7e69e90F00cT9kELhgl8HW7Xlc7QrFM1EF2rpiZH0E5w59Ce4HgG3IMvvpl4IkT0UTptLuH7FHzo7E0KSSY6lJ3gaejCY+3no4ptUHv9+o3w+3xh9JGZCBxuCz6h+9+2Komwg1IvfAdOoqCUnzzxHe2CfkYFD/zythWDuPVmKkx29oJ2O5kRPcAHnRi+mWQz4QGOs4TURUc7t7cG6TGIXHhk8kY5ee4P7vk/+TX0fEatC3s6x3Gq4wSm/NITvKwjiO7WONXJZ+UcHOl+uXJoOnhvl+nkWA+mpMspEBicpkFW3+qTXHog4ZFtkae7s8Tz0/cru7adNqcT/2HzarwJvDj38CsNd5IgcGcQmTYSyK9JIAzF6ydPH1ePmvduHHSdD33eDZqOS91RFhj0xWttx7HOLLhB3NHAMDgkH50e/aIf5L8GKNopT9M2sc4kijMaMjis7I9ux08Ofik+9p8yffSrQYVMO03muUkTtnXUdDZlqZi4yiOMdr1ol4+4d/9+dMlhxSd1Q6WHLQn6xk4jvyBkEvHy5YvbrVu3ZydTbII2oMXEkXNVLlxiA4O7SR/yIS+vVCRHE5OFCFdXksce8dtFN2FaZ08+eFwZja6oh29wWo9NDZTxRdoraMq1p3YW8S8tGIbjGf1mA9XmyMSEmV1y8ui0STCJXE2gTVUdwLzC+fSpE30m32SgZGIOP1bnR/hT3tZLu+IMYqMfgavjGt7Su9mZiHbnzaCRnMGmC3QZrnZw1XbCC2/imsls21/jY9JaO9LwaiY2rbwM//gseKC/7dUu8W62JYM9K1EzCeEe3UU336kTZZu5Hfx1tLNKFGClB6nOCqq+J1Vnk+kPLH0JndPOTBry4/NobplCVimnvHsu9dmIfsGkVHXwXQoGB/fa/2krMMBtCgy60BWiyn5vHx8C0+/yomVnQmEGHXbhzQQ9XqINzX4bHE2gE5yK6/CTPPW7cDLJYsKA3ylwaGKWr8Un/iH541/fNpgYOuexRjg3qE7iW7QlDe4luLjgV3mU++5J5Et/0aANZLs1fltKjRZdvz8keoCXRThXJ6p3PIr3rify8NAtflzx+p3galWVrcJB22vnTm0yuOtL2BKboGNW2HqYe+qhqXTtetNgN/ks8v05AfKTJ+GdtyQMHs1KGl6NfCeBSedQpe8wGR000vaUMXDDL7ItfWgJDvqSwsar/Bs9Hv9eGeFxbszuodhX8tGd2rk3CA2/ojfRQXGO5A4arbLrHyBTXxo9I79OHlaF03LyYTn0kPPIsvFam4hdpGzrRX+jSoWXUqUXPhY76JOd1YO3ioLZnQ5Etg770NZu89GvSC75q83RO35GWbrZ1Orqz/fpg3itAeveTGpOjFAfG+Voiynrs4Nh8kwb1B1eYx/wIZOFg/ZHD8mIrlUfAn/im2m05QN5dismwQueKAq89v3hYR+LTBG4Wnxxz5u41jlp8IBTaVE/v0FEO0sjPxT4W/xRRo3cLY6uyWPzYiM0hRfJGX6OT+vgM2VhCVYnfvyK7I+GDnkw9X+KFGa/BrHCVyd0G8S1kRQiQ7ozZSeuQ0fbZV8j3mknF/Z1N1n4Q2f5GHLQhgLvd8HRHXKJLeGRhF/a8fODz8qVRjpYJi80JLPxTOnxk06O7OEq1yXGkY8P4DT+i/7MTqBJ+N5dSNpI3wTGxPfg7nq6w/Yp6ePYvvbZFx1HD70ePo5to2/oGfpSoXh0gjep/I4OGRySMfz4b4ux2rKIRiAdpwW/wtrrNaYPGcr17UVpq9glc7U5fVboSDm/hw4ZQy9kwGryucO3E4mdrOMJyobcwA/yVGfGE8ZjbD3Vg0P9WusWVD8tXGkXfU3JREvffBX9Hvi77pFv4ODb8aMnSuPwMWwoH/BuaJJGb0dGEFzygRt8jaPGdna9dY9sdt6tiQG4SnhEFhawmrXbBf7mX77vfUC/z+SiNDyBGxktHfigL+tz7q9+KjxUKcCqQ9px5e/9o9dup8HCVDL/tQbYrRvYrsIjj5aqXMAyLi0u5cEOM0mpuK2UzD00vsc7N4rLlNOnLRoXPUuXFAWpNPjnE37GNG7FPxV2LjDYL//a4w/cDgz+QxpoFqtmkSQMaT4drA/v910WueDRx08LP3QXX7hMufHjeDLt6KcG3sCY76mx84kNusdnt8wORwyqLh0Ei8y8Var9U3Ab3Q8duXxakKULjQvSzIqPJf66Pg/a8Rc9R+ef/tf/oHchKw1yrqlUJN4ZaBHKEBFQu1MNsqOVHaT07JMwtM87VqAE7nZg5xKkWIGwGm4wLhhmgNOasjPZY3IE09QfQ4kjSl2O6UwGxZi7OqQG9yG2zEszBm2UjYM0eKNwAhWDPAqAKrjP/ZMZEOxb6zi+o/N6NcGxXTEBWr7AQcUVmEp1FMknGI8bUHT0UIo6wviaOhlBQRLGK2vnCHgnE5SviRyrewKb1wnA0Q03PIWnVdxpi1HNquilS5enXpyzgL0DoqClHGfn046XGmjgsFoDUM/G2mFkYsZ2qwZzKaIdg4PuEtF2kvtW2mcSinKPceoQ7F6QZsDKSHVWwS/0Vn65zCaSU24k71gff3ueeuswPe3EXPJ9gguPY4E/hjqDT/hivbaVAQ/8wg2MMYyRATeEXAHv6LAitAr9HLoSzc3PONgMeHXm85woR2HQk7phJGMSJFR+KV+jyXdlxtA8ejNbz+Dj/AuTOHhIl3QQOuI+TpQOiVMsjwILz0xQzMRM2g7cNXDXjvIG6XDHe3ZHTtXztAt3OkV38dUjb4IG/FRfG3zR0lO/4TkpecVttYsj+OHe8CqUV1ekHx82SUekcSJ0YWwOX2bSa3CrfFLWAAXcjz46uj198kwroXkepwKTXE3skdXo3Ey4oAnNOslTp0+m7pPC00YKB5fZStxtz+Ut3RwZ0cFxjBy874ETuKjnb/omFHLNH101uaCuqwEg+Sbfp9zlv1K8k1FkxK6kKe7+6Hyd/KpbfYwuzs/U40eCY8qhnYyTU7mS/YvnwSufBjleDTw6EpsNnTqA0hi/MoNkgZ63usBjdEaCm+bh7e1gfs+p7m/jy+bZbWkCksjY4DVtmiCih530CKH8iqAL/6rP8U30Cx3DKTIVzIeGwCE7fnmeKxdU/hBbf1K8auOp6Dse9dyatI8PhRW9xBf8wIvl13t4bOqS5bzKdHyPTrHb7VXOf2gaHRsew/+1CagUnsnHlIkvKe25T47517pAvAku2izs4jm+w+/aewrxEWRrR488PtcnP4EmcPiw4pLvvQcWpKqb+R78Q0z9fm0xBfV1/L6dXdPmXG036JosY6Pe8MR3wg2P4M8GU7QMWRMnbBmute38JpP6fzYannX7bfhP9+HdgUMvGPob+4UcfWA7cI0ZllbtKYVOXjFfW1/7lS27DHx5Uunpl6nX3wHmU3UAm4eG0kwmo5vFKffAdVmRou/0TR8FBB6u1WfBcRtLRY8dkqnFArsIJP3/mlxruSR0aKMDJL+L9/jAygmMwKdH2nIXfH8IwKuxxfG5eFtZhBayB7+TZ7FR+GoLb/B05MdPpL2W3f1F/SofF3yjU+RdmxL0l0djlwMLDZE3HgS+Aa9PbYhDhjZ4ps3gAmuPN/OlEprhO3GWOGXstHXyx196HNm9JSN0ohttcNSGAe6KC8VNbEHZTsAEZrmlaj/nS3dBUKyk6lj5Qu54xe/MDsPyYdeLHoAbeE0pM1KbNDhpaXjYpImIvLmYVTmgkQ4PT8AYWUwd6KkvxtFf0x87ULSPZosQ+qXuhFm6l//Zinv6JG3MuVhpM/DQPP2UdmJXwaX+NZ/rklqvcCDutz4CnTvM3OOb5a3Be8uvZGdPZTWPpoh3u4sm8gGSPsOBHbAlVfnno8G5cFJPw3QWb/iM4Tdd0w6ZJmYIXLYi7ly+hn2VH+opv/uB2cVHx4fn4it6Ktal+9rtmKF07v4meexHbt+sguLiE9wDs/5oWJbf+S8/fJSXyqWu78qCsfyiz+6OywXvkiTRpeDQegG4ZKLcxFT7TrDdf0xrI1c80YY0cJOXuvN7vhfFXGD6zZ/w+avfkQpbm/SwtOPG1IV7J1rDd/w0sUo3/MaA4r7rb+kOnfSzA1mQcl87tWHlgmNjlXwvnfnOj0APc40lNIyeHfP59AGvlK2/SLlaRitO2+9TYOLF4mdhBufZDTm+pJPneADKjge515aK3/iUUBRa0TI0Dt+pGjjgKz4w3uy+bfmAoX3uKcd2l/9atrPguV8daFn3VtmhgTyM94tfExz9jyepm3YKRD1/rZf64FVOYyvSwnO1LX/ZtDQ47PVbN7xpmfB8h8Ff+rpsUHkTRzDoeFWZfNava2evJ/nKhvQH7fdK+8QIATS6oWDRQ2GS/JQJNmNTuRbIfm8FpRVNObiA3d9tgrqGdjbPPkc/6cbweOqWRpWS6Nm7t/Rgj4FDzyw6TLw1fmr80mqrG0hSLtyYBtloEB0ezziy+MqPPo6stTWtatPj/a0D63wqo59d/frq48SvxScg1KvP2cuorUwX/LQT2PhH//GGjOiF+B/uYGsDFof+m//HfzJzKQEKAZkGVPk/QpoOxZzKDBwwZ59lxlw4p6ESG0Q91kJTPSIA1jDAwDWMy9XHQTyqE2e7Zp9M5nAGAQntXCEsv8ui3EeMiRwKJvCbmTy+Zc53ICwzW1X+XHDjyCROuDtREqiRD4XSjiCPYYyQhg5bRr0RJ1W21y8NyBMY65TxJHlgt9NIWYaAJrQZSGpT8Kis7wa1aHQ1+M5vdQjHyi0nv1aX1Rk+jeL5jf2E7HuxzufsxuDUbQt08DCHNvLRplX1TgoFQQ6in4GHPpNkfuugPTbTV4MFMqWjcJ0ESQZZCObVcQaKIEs7mIFvjFYZQRX+OaVa/Vn1j8b01c3TMVbBQmNX2cIDg7EyNanKC5/gx5op63s55Gq7r2bADE+vV5dM6tQYwncFy6t8jmFVYwpntraZgaVjdjvM4wQCXaW8ZtgE4Zvgvwwbb6fzmw4N3eRiUAyJyp8BpVydRdsEC31V++4cMFmiE/EMsNcxG6yaSIAfeskPDWRWR5zvtaHQQkfgb2JNQDD6aRcUGxnDxR8GzV7JymFp8opfO2JB7byVZwISHDTA4YDC29CAb549hQMO19pyUz64aNd2s1ObrOHRibvYTgd4wcGrwgUUlXdlgXeu8C10PnkyB/Wygw4unzzZLly80F0yM4Afe1E/1ZtXHF9nsBF88cTqFZyq90fGntXpIDB6q47dQTAtjOgbfa7mzL/y1yNRBZ6rfAyesztP+zMAXPyuw0w9n2fOnu4AhU6xeQmvQaZb0sJf4hNm8je2GrgNAFOe/ldf8TS/6YXf5W1g1ymnrLxACf984s/4hrSQe2lf07nfAQM6gqMy8IYEG0cLXQab3HWEC9+R7eHt9NkzBbUGafX/2ks9Muw5CcG/HciOA/3y5jLJpEzxGYTqzzrBmXq2puJp+dy77gePwCGfOUfsaA/h9qiYyT+7qDz6xVdiwaK1QUNtsBIdu0gBdJhkwy+Tl/SlE0rtQ5SjS7Hp2Ll+zGO0YFaPggvbWGen0eehdYIvn/lZPkmCF4eE203ofDG2pX1tOp/L5B5XBnH21r4oP2sX/H7aDXTs9U/BwhaY2tVFdg2yk3y3IspnkNriO9mNPY++gkH/JW2QM16sS9u17+gH/0bx8BaaeAC/CTCLWf7PJ70nIzrrPt4nP8DyOWUbfCaVV6mvrfEtQ/fwb3xj7cIFzJ7wovgETOv7CiZZhfbyvnzTz81OP2iw6VK909cr+VocHMQlM8mGR4ejJ3SAjfMZDjrEttEnzeFN8KngAiV15AVY9cNuXLj7PtJULRXzjy23/F5PMiA3scn+pPeBlwAuddbgmE2CWfnIUJaM8rsFNFH8Ajswhhf6Ungq/OP703eGiuajBf/GxyfblfzqY/L7c7UReHa7+Y0u4Kur+aLd9sfNzwVuqqXFqZ9LH5dv9UvqyJ9b+CFOsUinxCT3q+e5ICCeadtB1CWRk7xOwCcNzMBQZrfr6fvSLoRzb4J0/dNMEixc0MzeyzsV1Qmc4dfAHv81fRBY/NfSGT5PvyXgJLOpFD3bFxzhRPZsEk18bCeXA5/M3X+XwLm+NOXBXf5EXnUfVeEt8tM8g9h5z98mLzJrn6hS/tOWL3ixeFM9BrM+egJ8zohu8Gvj/3/oLstOkge/N3S7dih2TL3wz3f+Or+0lnr4u+tOrkO7PVqsrH3ld3mtcO6za5NN67E4+fyu9i0SaBehaBDbQRPckZmrtwurvMkPfZxqHSTl1iE+Ln+1m72+NOfi5D7OlJ/zG56+B6MUHr7O994uTtWPlHG1D0xV8vadTVO7TjbuOL1P++IrWUj8j7prQWZ8x86fpLEXdoFW7RF3cAI7uIFTPFJn8Zz8R7/E9/NK705shZ8pNDilgSPxbdNHh+/Jd4hq+5zA06a2YF58Q6/J3uEz7Kat1s3PsYmdnqaxef2a+/SM3OmLumyqeldYST9m0f5j4ji6jT/gxGaLP70KngGsjdX2kofqZNjx3Dv30gZFySeekNPwLDod/mgDbp3MDp9re4HZPocsYr9rEJxag2tAhrri+H73Wz4Gz7F98mg/QTaIiKyU30u3nEpBI/9P7s6NyUv7Yo1m7mUCvYsJ8JJTrclvSSxVK1zwKpvcW3zJ9+pyshqDRFYsjp6OD+DLg2Pyq+OQSFq7h/nL3K0u0SE0trFUbH+W+p0UmGpN/Ro9ldjjpHzuONPb7qRLXlBI9pSV1PUyEGN4MuAXl4x3cnItmPO7Um5+9Cw/yrPUnz51ZONCd++pCBfw/Zn02XFD82pPwX7kXtiVnx/wlPTtaAeb/xKnfsATXKVmghes4hNf0KZSaPkTfJUVdJqn7siMjn6ANzY7lkKnNHDoX/yL/+ydShT5vYKkECcyg9BUojFaTR3OYxABcAB39jMEKM/InOHAWUACrBKuHPj5Z5BjB8g8qjFOz+XMFI7siBX1fFZZYKtQOkcENBiG7+7I4ewxHYajg9ZOjT313GuH1IBcxjgaz7LBzWwsppvkABvciA+IpDFwjkvVcVq9kd/4NL9XHlx891iK3TCSCRD4Ds465lkBUm6Cvh89RhJ8Gizn3jjYKdegaA/i/B4Bp3UaVeaMAg0+c1UpkjfKFHlG0Tw+FYg1mOnoUzfG0UctknTY6uC5gX5fTx6xacfsfg9rC93dipv6aOogKIWsbBtkijk4NivD5XfSPEI1OKAJHVVOwNO+CYShA71WJ+w4sntgHlkx6WHlbM49sVowg2sDIThUP0s/GWSAHn7CtyvtyQPnTXjSw5+DC2PqKlYutI7cBS8zCZKixY8uuYdhPl0zgwpbgXpwj7zUwXsfnJ6JC4ELGCZldOwGhGQqkbF7zpER4KWFXT9sUZ17OmDtoctvbbRzqS6Y3Iw+57ugBZ70A17HE1Qy7DkZfh6L6Gvf4iydXWMA6oBjSR+nLJ1gL1IH2oFfutM2XfMWLzgYAEu1z+pK+OH137tMwWrwENxMzuosrPBL7OBpBtw6g9GBbbt580ZgHHrPKwl9YNQx7jKVTPqRT1eAIjM4D8/ZlPN35uBhE56qdbIPTrnIWOekjA6nNAeOg4XhbjKpwXTgB53wbnYp1TxyXbx4MfKY86RGBmOHM1lHHntBipMEhurKeXbarQbjyXvWFcrZXaJNeJg4xJdOeEUH0GEg2s40nWb5lb8+jhAYDdiqS+xMZ0A3o6M/4kkqF8fKEXrFbIJNPO9EYmQLYOtZAU5Z9I0PaUMDS5l8B8RvZ0WNjKaDmS2ibpOZuvwFfzW6Cof2AVAJvuzhSOyZTZuYf/XyReqmbJGE7PitTlRFJitAnfbmHphsxuoTHe0unz2/HT+5pm3tk111M/D4BHnjv3ErCezUk7ShvfYJ6ga/mZjf4g+f9Ds+oQEv4c2Psmn6UAkEFBgqIantyd9hy9dXevStr9Y/fiJ17C561rKAdKJs54fAyS682QI7E6rjS+iWQiMbPKAz6IQbWvjW5uV7aYZgEjw6cYwGK3iTHf3Ds8ANHnjpanvRmfGZARHeolc+fKc/io7kGtvaG0nqyl3ksc49W7KTfJ/L90HNY4rKNQAOHKDcM5mE9+511Tr00180O7Bbf862+UW62Qm5/JVNkTJ8PRItb/Qocglgb24rLSkzk2KwsJBg0WbwlAem9Hd4sw9SpKWXs4tn2dBOZ0jhj/BYeaZU3Qz+zdh56j4etqx2lN3p1GZ5pHg+yaLxwa5raFEOzgOHHxj+lt+RX2Oz1C+uhbfzfzDrBTbcJDRrbyYSRr5osrAxeKgnAQpX5eE1ekM3QF1p4YLPUFK9reezstBGeKocnU9m4wuBvrxOkKS8iUw87a6xojBtsg+xJx1ZOom0DjKUyk88oRt4XHrmVu1A4rf0qXBpbFEYQ7tU/OKLVx/ei0DTDljwPJY+uIyW8nt0ct/Jmqtxz14HLHSioT4reLk/ukgOIyNJO+yfbOdMtDXBvsvW7z3OQP8H/R10NKtsY7/QA2zpS9stk3v985mbPRMHj6Dq927DfVw+eeS78sCgLwbX1cVdvyTq1AmC0NYxQv3T6Aj8l38zWTCaN7zQtvLw8FeE4U+vos+DW3Quf9oaHFN+tz+4lc4AhUntPn/+aRudJkfFKSnoX/m/9Ba8oW36L3VaL/kTc057bIv+VLcCi/2TwTyiEV0Ov7U/PgFk6cPE49KtQGs7Kw33lBy5awM+7Lx8gSc9Kh5D//AJffR0ZNQ2rWTnvjT1QlP4UaKTfPS37wuH0FH6C3vyi99eZ/kdvkQbeAN2+RRdoJOpXBx9l4+x5RlU8p0uR/Cl0T8JrJZJKq/jbxp/+Ne2p40lE7gVv9z7YHY7P3LRkFXHOLblyr/BpXXzp/9ue21o6HMNDnLnOzkt2PrOv5OSl8JYVhIHv9RovQ8J3NKpfBI4fhfH/K6ON3/guYe4+km/Vdrzhwb82vFD2C471Y4encXbgZG2yWaXtfJaXG3PLpNCD9x8D5ziAHbyx//PfUnZDOEAarmKs+XUmHKLcn209EP0VRq897K9yHNwce0akO/hxRLsnloGLcH5x7SEGN92GOkPUkgb65Z42XdlSq+ndAadJraKdwsumHx96Syu4VPowhv4fcCXDQ6v1mfxyEd9hbKBN7zzlMjYjLQ2bKR0Y7J+/3/9i3/yzoBLh9Rn3zmppqk05xaMokxj77YTJ082X4DkUgDybwJ0PRJQoSZfHcjVAcYYklHhmZSx2q2zgjBiDJRMzPRckgyinaeBEAw6fEz9CTAxDRHquI4eT9CasmVk2vVGIsRVuXcmW7312ZWsXfk8B2Zng85fIE50tnY6swFTPc9vV4lUgahfA0BhaMufPPS13XToL587lNU76IefDiv1KA9n6nEgWxDPnD479QLTJMO9u/f6eJZB/dpxgK412+tRA10KeroqnDKjEJypAGLhaPU3/M8NfGes8JrOewJpSpJ/hc9YyTGo7vVHMQz0O9g9eTr8sCPBAASs0QFbYy9ksFoZpawDih18Kyg1YBkbyn/9N3ziqZxVIdGVlErdfbIMrrlfnOGVttfkzNKhvhuf/qSe7Z+Lf4IMeegp3HzCaSYjop87LZw7ncjt0gMz9CsP1gTTsJuBPr4LpuiDMmSzdA8vp7PYcQgJJgQ68I9c8FR6EZ7AldzAoDp1luG/CRLnsIzeHJ8dCDutYMMRfPblXCPtm1DpeR8pB9XSw1nku90iHqMSxMJ7BV/wocPrEZZTZ8908BUtaNt1hqkj1f5TTzk2SRbaEjjBh9Mig3bEgcvTLZ57TbSAq4Fh4NUmQrD7cFjBolc+exW473jLLwiEu8subc2En7bYe+QcvPBdev12dHvsfAaiZKUsvTWYbdCfPwFwH/9qeXIavghoOGsgqT16HT4OpjN62JyBhyB47WapPgU2fOhHuFZ8fGvKT53RoSO7P0hbE/xPZ2vCQH0XeDOpNTBG3hN4FWzaFcTwF2BIH5x+HHbK1NGDm3bGvsIjj8fBw+S1e8GOT+/ALjzW3Np1QO75vzDZpaT9oS/wUojMam8RgME1WfqN30G5cAdnCA0O0gwY0RmdZxiFVdQ0WdoBICePcHZyOQVGpsE5OJBBHzUL3WvSlk/FKzizr8HPZNroX4oWLtpN9iydYTev4zvwE+zimrLGLHQmXUHgTLBPovSQzYJpIs5B93aEPXjwoLtayBcAba8OVZaJ+OIf/ze+/1hwGTmZVISPXUHqroELP0uWoxPRl/wJNvlzE8B0U1/EtrXr8GlJ31qGFg94+60vSX8TW9cWHqLJJ35pY+kjWH7TJ9/tGPQbryrw6oaBnQnQ/AqcNSG1Bg6VF7zRH5jgoun27dvViytXLpXnLZvfbLy2lfqrfUR0Au/Q7Ozqo8eBs2tL6HYGHP+8dFOa+mwCCPXladOja2y8E6wtG5xK59BaPSn94OW7moElX4JR9Se4oBeNru5ozE3lunMmZfSB+AI2O4SL+3xCeRreaYN4fC6+sT3lglHb87v01EcGjjboY/Ravw1O84sbGY2/g8MMbvV141f4Tv0vWHitHTDEJOOP9HexpZQH9/z582ERnsUvBD57YN8Gto3j0ih6teEHGehT18CXDUpwgw/9kCY3Nha/iy+c1tBMb8jO3YlL+AB13U0o075jTa6wL/cYt/rAlw/1L2MHLrT3TILksZnJH5zoBZw16je4LnLtgkbqijXUWfz+sY/TorahAda0G33I7zU4nvbFFDPxqx49cn/hEMFGbulnQkTb2OXDU5tw7y624Kxti5YzUJu2XZId3+ryecrBN1pTnkx//7ZlJPEPGpVTXr21u0OqPoYGu09LlATn3tfDBe/AoLvtd5Lvcc9ZEIjNpA5f3r63dqJueLLDKt67nkjOuatPgXPogo/v/KWzKNWtHkAnf3SeLtNj+uyei33Q8/Vbar3kN/bMb30PKMM3fWRih/Bl+ZDaE/x3XfC7E1u5p47y6PUb/zDKzufaaCfmFIg97P7TuGUmy8ZPLJ+Al3ivz8YjeLKZ6lzo0rbYQJvKkSdsO4mlffcCUD360TZTb03+snvy9qr1FQtxONXt+gQ6Ov5RG6XzPR7jRxur4V/aWW2qhxB2OLTsvB52NzVGKX/HztHNFytGtmhpalu5wo+JIUxSDX+qkzv8KepzYELBL/GEL8EguPZW23BPoYWvWguONDqwkjbG96C55XIb/4cE+jNyWH32NJAU2OReW86nNHr0Y/gpo1y/iJ+0D9/htcX/xSvtjG7s9YPnggs3CawUq54MvnwvWUwZMFdbMpOdZEKY/k05kx/astCrbBeGi8vi98hFeWliyn5N/fH1M6ExOKi7UmnKn3Z31PN94M4l50N5aU3GLPzBpZf52VQ/kX8Lt0nKTL2VuujWugNrNicoP3moAaOPm7cc/Zj7H9rdk+/rd+6xO+Vql/k95Xc5JcV6KgdNLT8n8Y/zySfsetScPbWdub+OF8H7nnuTstptHJM8fvnQf/PP/+NgPEKHzChqkCK0Xak+pPluMFUnkQQBDsV2VR2jwKpOJw7iDaNLYuwCpXYimJ/2jvYw394NkmPAtlhqDsxTJwz4MWYUok6RQBTIP51JDSltdbsRfDExfxSsHbFfIdjp6msgKtg49DY4R4HtKLBV/NnTg1KGDoYruJ1dC5SGQYKpRDrQCEDgizdV3CGi3wVyYC6BqV9k4Rfc3MeDPjpTZVpO3wCTEYxAI5o6VfR5VRicD5486SGydjxwHDWSZRFJ2hq54RHt3mUTOleAydrhKXWrcPhEjnAYp/QhUOhn2uibOPK9b+sJHLQL6s6cPduOANznL54FnjdnnSyv/NGnijqwtKncq9DMlPEZj/BCEL0Su52OQan5lNBgkKN8J5FSpjgqtxtEihfmoo/BVt/KU/yZw5C17RGEdsK5V0NKnemc6MC8l558hicCiCmLpj6yFbrkk3LxTwa5eDWuiarHj7yFCIYMb3SjkwXRYUl9tuHSabrvs0Zb2aVmZEu86PBbkK4c+A8eP67xkhFgOuoTkQ85dGUxbRgEoXkNRky4eASD3uCn+iZ/FCZ/r/uW4Fnc07aglT5rE+1oNokp6PQ4o6DGhBK8enBs2kaTCcbF2w5c8je4vtuuXbvWwS69IwdtkaPJSfDgQ+eKU/CEw9NnT9NG6D86+rAGs9rlb+mEFUmPwdAZj0hagaFLAJIBPpIV2WqvK93BF48Mgtg8mgUiQbR4z4AvckhddIGlMxrdTvsO4QwO7huU10+0/OhaB0KxKR0JPqLVRBGzgO/wdIIl8Lp9ySe081/1ohOA5AFXZ1HN4cLdTRF86TwaTDrjN5maGFNPkOoeux6IXIbW4TkJLLQKwFewB4fKK4m+kKtdO8oOvw63vXYmAmSKinlJtR2PUtLDCAfufGhpyH2T6/VH0TNyPpHvaF+BydIb+mEyiH5BRXmPwFo56WM7gUe+47PYzqDArvkoMNgFI8JfZU2ow4MPgNPCUb+g/fIJnL0OWi9eON+dgyZrBGbLDtk7AbArcjGJhGd0SdtLbiZ46BZZdzIpOLIH//Qh/PwKVIcB8x+fw1/gL52Reogz2ex04JG3jtkNqEzpqv8IBAxhHJiCF+XRBJ1N7tNmNhKeBWyKetR1dEX/UF3IpT20+TmDqpEnGGNjIOnzx6/gv/IGYpJ4obuPAtvEFLnAh03x0fyR1xcPj+E5eOMh/R4+sGekmWTVdxV06r/ZTp3GnxkYD1pwGluQ/HbhT/1RbqOJHyHjkVd0M//VtwRIZRw67GCyyxQ9aECvIBn8tRPofRvNdZ/+mLyQ7+701wsP3JJ6K4kG0jm4y8QffSsdwCP00jF8kkaWY/v0gS8pGsnDo/avu1zogjhKki9Vt3OxQ6XqW/J7xTTqKiOhG1+1N+0ODe7zcyDXrnY4w4cpI6+xSsounkro9Ntig7ekya8+hMZ1LlFhEErKzuP0k4JBiMQrbQU/Jpv2iz8bznc2arFC2/jnAmhiLbYztOEp3MSmYLFP92aCg6aNrWEsnBuTBVf9wupXyUAR94p3fotnp3+lw7us84lG9j+DLFBL3s5LuA+/Je0Vh/nScs3PhV/0kE+cnNG5Xm03+OQeX+iRarHA8/TXxSF10ZQW2y58JXTDgZ8qXgHCFhobKh+W+U0uUASLfbkHF7DWRAA64VFdSDlyEEM0/rVziL8J70tb8O8B8oUBXurkoovOV+ukbL5Xh/ylzvj7kQtdfe/Pu+hgUWwe9ZkB6dSp/eBb8FNWOhL/0ons+FV9JhskWzJoiRTm04olXPNPfZ9DQ0vl9/Cw93IT/NGr6EpwpQt4Ix3j+wg/uI+dRofyGx5wMDag/eMPcuUT3OqVAV1gdbc3+Xd8BK/h2Y8TuhcvFeFDxw5Gf/g6PmnqR+7l6cCV6Kh7fBx9xjsxWs+BS/7EFcquctM3DN1ihR3Ozo8Uy7/Bp20Up+hcVFidlg2c4rP7x3nsZmxKvl8Da+rPTg7l98s/9RWc/1q3+tI/iutf/stXuClFldpvz833+PiBZyvmWfkmccFdejRpcHfhCwrUm9+jr9op/cVJy9LQBnblkU94jTzG5hytMeOE6GXuL7jUTrmiHVTIG0b67plQDYy02Vgxn+SiX6Fz9QPRf7a18IZXMdpxdMlnO/zDe1+mXBpf/Fj1Bo7Pxb+VUlZe76FuPqUfy36gfEh7kR8lHtklBb/c50fAUNfv97goV9qCd/jW2K4tL7j496MW97r8GTrHDkZ34SYPDZXhrr/KsyO/lz+KGvX7jDvBkNHigUWW+trxf+qxq/ED0Zf4iPrY//q//Pvv2jkHCEKQPAilUBy7Ci7JXc/uzcAYMowCIQJVZSiNghzCTNbUAQWcrckLBiYK3iWIuo9gwa9E+TjMIZQDzKA3DmtW8oe5rddvUZq0B6ZOwn2KOoaUDgWswEET5yLIWvQKZtCxtk0fjhMH1yAKB0aE48Qw2OROmZn2mB0jaEEDwHy3qmnmel7F+C5tPc1NeKWjiMOSBKG2gAqoBQMXL14Y/qbd4gqPDD6mI/K4TgY5+dSZ4Rk6G4DgceDBTX30eosNftR4grxgDq2CSs6FYZ8+5U1RM0lwcDCDe/XV86kufA3SwWbga1sxuZ4+c7p881tnakDgYE+6cOLUDNBNgK0VO5NNklU997wxiyLr7JdzYU1QZgDOJlpOGS7DYzO+tvlv89anwBkdUDeyJYT80wnivU7ZzhX1agB4G1jzKud5vGjeeINmgbaB3pg644WXAeOFC+f6XfAo0BOUm5RRBr7tOPEvv8ETNAuCvM1LwiM8FZCAI2iobEKf30iTsKByjd5Vj3PRXXSWP0kewXFP5/3o8UEHPODL8wkUHTFbrnO8eP789oRc0ladRP4eH9h6zLlGx1KuTj7gl41IBlQO2CMfjx/RPWctCRZMuJLhOzqRfBNYynWiI3+CdxMicCo9oRG9ypBLB/dpq5MyOvD9N/4LHJd+01Vyca6RhPdRhHyLHsbrTSdBR9n6kU6IPI9Pwmf5HSz5y/f3HWdV5NB2whul0qH05PwdR7ZIN0w0dmIrPOoZNNoLbwsr6lGZvYue5153lIXeOf8jthSZOJPA8/mCvNmpc7x0E7SO0a4teb4fRI8HX8jxl0GweI0uzIrnPpCkLwnI5M8Bz2Oja6uofNWVp2N8zKxyDWw8Hr0zGBg96gG64anvAni6XD4HIL1zSDo+8yGFz39qL+VOnjoRXUvwGL/QiSt4ayoJvhKejO4On9u55debtx5bHd/fybeUD3qFq/zUgcaUB5s8AiW4z+NM9INclm6t8vxSaQsPhh142tvv8UuBZnmcReL/TKah00CLfg/f4LQH08lY9K826bD+iE8gTzY3/F31wTSo4VNnkqUyyL1Fgx09Q8c+CMzFVhcPhxfTpq9kSyYnY/v0Hb38Gfja1dbgMLb8vn4ZPAEW5NAVibYM2DwoGp4/85a0+O/Q1BWcXB4hkyrDtG2HH17hwUyg0M7hoz4LXfocLasjX7vkLM1Acg4Rh/N6LHJ84uwCAHMFm2D0bmhsv5U2uhW6pHhU81UnKqXaZ2RYZkEAldV9PGZLsVt9KftIn8Nf8afq07/qevofVVeQhd9ppjDtdPWjup0skwjwQ8fCG33Kt818ToC6c1tflQtvaTfY4KqHRy7w4NwBZX7DsbzPtfQAfPY3O3qnb4Wrmw5Q7ERhV+Ts2DtWH8nf1lZTrjHOro+1+SR01wbyVx1I/uCkvdEZPqq4yC9OqAj++QML05XNz5RNDLPfH35OANrfeJ364sjjdC35KnX3UeQnFtSXkQ3tKoTob3U1V7AoDKL20gi8hpc3/WnHY8Vz+KAdTTOQlfg+ZSV0qUOWdA1NVpPhqgzeIWls80N5q94rPka38v5Htv+UgQM8TczpW/Bx8sY+AUMz3ZA/B36bGJp70ujyxAkSW1s8ltcJLHaww3OpP3F48A8eZKS/0E96OYP65F09UC0ll82x29KsLe3AJSU6mElB995PykQ/+Ri0oqHn6OWe2EzShrYjpvKKPMle/44X0zIb1/fnM/jwD0yObirDX8JR+sA/9jOZa8Kyk7qpu2QLsjTojz1Nm3TnQ//k/LJOeO+461+mHTigW3vjyx24X/9auqZMYx0x0B4ny2QfHSiGXu3CCb5W85WHDz7IE0+VErqUOl4KYdHBmyk/DNqCcOpUb1KMrLwyHH/HZqRCKYz1dRLdWvqz62X+2NTiozaKNxx2zuXnnqZu+dffwxM/5Lkk5fEpbKkssHr6vLHj9+Xaxg68fB7Zv59YSppYH83ThtITuwz+lVPuqTtxXXAPzwZ990cfDYj9SfLU6xsMlU/h0RXNiHkOJ76PLgSOfHpbnUwBNgc3bY/tgbfromuXZZtXrnTFz6XsWpwZ+vltuKVcxzrD/wUHn+DoNzhkq0xhBm/14B0XiDHTDmSSPII7toYfwxvlJfTgXx//CWxHO4DpWm0vPy7JayP9rNetvu3g8mP+A79nAhVO7zRvPvEBzsl4X3Hy9y9tp7qdAtVBSd7++T6pk98Da8cnn4G+5+Uf/ckfEldatlF9YQeV+8jvx+DxcWX4308wp6yawa1F4JsSvZfP8HQK+0rW0YNd3vAobinnTxu1A3n47KMy3OlOUk8dEzr9/c/+r/P2JUnh7qDIH4VbnfgIK8U0mlEDwUNOhzMCRQQBA54rjGaUgjMOxOM3RRwtacMjSmC557EXMF7/8KOOqf8YRowkkF9kkGPrtmBeEGplRiDNCXQmUeuFF8efIARujBGNZXDu1WGWUUOHxFAF8GPMjCUOJfBxDi/GOIZhBmkcKiWiCAJQQrdlWjkrlQZZAg2TP9plmMroPOwe4JjxDK46BwHTBNUxUm3EMejIS9MuuPV6LvjXaQzqI6t9EOKQTDLxWIjt/mfPnWunxYmvyS+0Tpu2177poxoGlsdPZfCVsuDAA60UyKRM6c13NLgPD1ueu5U/cHXGJrnQJ1Du40BRWCgKenUApxJ8PznIoPmF9uaV3hcC41xw1DFNgBw59dEPhkCaoyeCNINDemBwYLXHRNf16x9vT588zcDoRekZ2ZHT2+B3rjgNn8dp0Ge00LcBnk4/MqohmJzYJ9vQSZfhb5Bl4KUTbmecvNlZ5TGiE5ULvlk56OM34Sdenc3g/vGjR7UdehEyGjwLUnW25XHyyIc+pkpxZKJ0kc3Y9YLXt+/c6UQg2vCfRhswCbCd1aMunK1Es7mTlUkGzLnvUSYH6xrIotOA0uSZiU96cDZ8Ulc7grb3uhmY9PLkqTOVGTrBpF/uv5KHgODcgCT8U55NHKQ9vO7qUtorf6MP58+eK/7wHD36u0GVMnSnssSwKDk+dHUv7XpDEN4+ff40NpYgysRdyhkksV2v4QeHLZHf8gnaouO+k8XoytiBjnNW1pwX4s1fH20f37wReBP06DTYMskMLfnG1g9ZgctAPLZnYIQRzjPwlh+4KVuNCyMFqeS9HqPKj+LRicHwwucKGuBqF14ILV+0jRUL7zXJUtwj+2hRy82jp1ZAZjAtr7q16z75AmvHCd+8BvZoYFvkrnx3M9THhfb8HTtOd+fspqEpMov+gudV5R55eVld2if0U2Z0mybv7UIgiZ2QiPtsgAzwTdto08fZeQIGn4cedI/N8D8fcKjfTRtge5tXJwBSx+BLHS2a3MSHldRV/Ujx9HvagI/dGV4JbmAEJ36iddJG6UkFsPSHS6+6YyH5+OQfH7Ham6B76qHb4DoZxbs0IDZJndpCspT3ffAcPpX+fC4+5k59ARvk9/kKeto+Nv0MvOBT3qZ8vrSeftLvdY7DaiMF4kPC+7S9yte+X48+AUg2Jq/oRnEOsqu+eu1PtRE86QJbexK/rM+hr/R69PFN/Mk8hqUt9U0c8KXzOnz6P3Bn4DN9KjzU1bfwRR7d4WubTw9ypVrL8j9gCTxZx/T36EyTOy/fhcxHjx5vly5dTN90LP3So9Qd20nTbb+LEAZbacMZcL4vvpmAxSN5R4/Fz5J58qtL8A2/+hhb2q7NxnfQXT5EXXQunwue7/RgZB3kkthE9TODNDSyP5MGx9jZXmbqxwfuOOMdOryxq/KXl6t9V+hMjd3PTixRHAppdJneeN3r6GOApoxYZg368a48SL2lm8U/edqZ4H7oWfqwyhTmriftfwOej4Wzto8F7xmEpn7uLbzd42PV//+x9adLl1xZmpj3AREAYp6BQGZlVrG7iypjd9G6m200I3UD+kUzmX5IJsmoa8GNiq2uKRNAzHMEAgDf533dA9mS/AuPc4773muvea29fLu7AgRfUD5Fr0RoRacWj47Vk8ay0tqGnrAMGb/hCeYhJ8fg0YmxRtl9GgvuaVB+9WKFAlcQqz6xFdCPttp0vMKY3bZ/Nriikx93ehP8nasidtjgVt0/c82NDTlXuulyY1COl3/5HD/zSTfCH8fR6nhXWgbwSTMaN6llH5Nd9Sw+wXhFO/9VTuGxT3QeJ4pLC4jYFXD1//l9blsZMXzPrd/S1yoHeZvWH6zi7OGNJT9gH/DJqP3NbwaLnteutpHv5w6/rdaEN73auH3WYM7zjSd7P+leYOCL84753VuuMq6XeUxfxzs6Ch9Q2Tcc0Lr4Mv8u3vNbdFMfsQlvbXxWX2cL98MG2aQiXmNu5Fwe5G/67vdoTaN+yvDkL7Ye37f+zweEEwGbNjlU6g8Zf9pyXHH11EFjFW7bmXPISTcf69wi59jDaCj0fRbmxkX7cNk5sH47llZgZLzxbnp6jq8t2n3Su+pO8GAHui/uGe+IVWBkmI1faPX5zrlIxbeaU/C92mjPpvGELRujcg5M8trv6EVgNc/KceeXc4nXdO+8K2K+2TM2jQcufMmKT8Y7xz1HcfIb/+rn8wnWcPfJV/5WDObPmuvndy9sjcCOYedH4Lv4MLzp3fg0PpfH2ufTsZP2QKxtkvXgHkaQTRu6DCZc5Awnv7cSKnjmN73+S3sjr9lXtgx/4gsTzxR04dmFT+PzLyeO5/b/+zu4125hObzWZO3A4QPY9V9u05vlEQcKxcVcOmdzPIRT7eLt+/hMn+evAz+/tQOrY5/HwTryGduO/aXtOT5elPfZte05MAK3F5rSbBd+DD//+Zcw7ecblOF68rX4gEUvtM9vNNQv/7/+r//TWmXTkHLYzkph0UsnQk1/qteOnIQExtVsycuXX2WyRFl/WRXY/asUq0veEBe4C/g5JcgF/peZFJjMcqzw64oCreNYKOqBaxG3YmRjugrqYISToEQW5Uj6K2qYqLnvlSDQYMIkedKE8F1FwSDJuNtwwOlV/ABSrBAI4eLtNBwpPO/cudMALUn6+MEtWkcw7zYDsZrCRMfG4RKYSVoFmr4Z5uLVm9flcR+6G+Im6BAQUPCi4OiGn3MQkeD2FYc53iQ5ieyVK+FrgoNnkkiEtYOrNmTTZCKf6P6kGJn0OMe5aA8f41nZgA+nY6ijt8Vor13dyoMmFocS3rlzO7zbionr129cPH2yW3UEIjrC4bvNSnFM0i1IeEjmmyTr5UV2k3z4Szh7K1HoQ5urBRk26B16l52S10Gln3t34elB0go97ZMg0xVWMTB655XfFEfy7CGfaIRrGgQuR7ZiiSQUn8n07v37hW/ykVaFK8C+evEqztXy8OkKHjA8zqO2URXYRI4eo+nWrZstGFkthE68MTk/Zc4ZBlCLjBzirhJFb8gieksfWiSJPJ8/e94HzdJNEw6rOdxP/WUcI1xPmdEpSRc+2f3GVw75vDpXGaUNXVAMUFB78uRJ6TDRsSKgunTwKVRevAlf6Z/VAPnZ7WN4wb44ZwfhACY5WEV0BrDtm1y7z1IxzuZYdTsbfJ6FxmvxA/xEJ0fhiefmSEo9QwctrlSxLQlVXxUcXMAjp+GwiRTeag++ccGnu4KdzdgnXmFH2i5I9S1AsY9vHn7TMVuUSftXOT7doVux6dDod59JI4BmTL7MZICMyKfPVtImJNIDK8Z6xTc4wav8DK1PMzk8f5O51XomlnwWmshVkKjMkkTTkb16X6IHu1/bRzv0kOlJs2PGc2uLc1aN4RX+vIwuKnLVN0fn+C1FTGOagIAj8LOn6kz4ieG1xeBBF5r45TeZi6MmB/iKHvYDFp1wXIwwtkk5XWFLVttZ7eW8Iq+rMfwGW2zv9IU3HI0txvi9CduSgXNSLthrR2bO0QP6QO7tf8AjcP32vYdLnz+612eO4X946LhP7c9VXS2stQ/9YvvRtYzvd+0lfcQ4m7dhOE6n6IEkpjCP8dk8PfWwd5/n1bDeY5w2NnzsKxtzXt/qSuS5q67RN7QHTjpd3OoKLwXPTUKKC9z8+R7YcKdDOVu+O37aDz6yg/nhJUjgXI4uSD75GuMvyd3EsDilLxj0EZ/EXPZrJVkaVw/pT5OV/F7fTcIg5VjjbvjuOJh28va2NvgrCun3/v2b+n3j0dmb8bOYey7TDnblCxobw7Jfv3GtuLuaiE/jkVspJg/xgj6fuQ44kn+rHvFaHOI70rV62UIsXbh2JbZ+MzFkfHa2KpVGeDs7tOrE+V10cBsy2HjNd9CP4l2+Wn3lGWrz5zs2/yiGu3WX3jjus2NFkr/JIfoXXNiVvEXso7v2DFPaz7bdOvbsCf2KV+Jb+Z92YgEZocEqST7qLAbCubw7fIyY6Bg+9JljEA+99Q2YliHZAF/pwFZAmhTOHsU6uCkaWkkINnnTf8WQ0+Ztv9EuOvk/MPjG6JvcsrxFR/7kQPDSCq5RzfplF/b0bS6HhsA8+ZrBS099SOiFr8KCc27fZudwtfEJ/IxjQybyyEd+ZUT0k21ORC6wxqsgBWQ3MI2PXt+Lh+PZ4W8cPKTfZzEEb+vz0MY3pO9wH3/Zn9WHbIo+OF7dOvJS3MBPuRrc1jf7wbtNNJc/lh/aBy5Y52RCLg4/urEx5vts7XP0g2snLdl6QSFt6x/yN7wyfvpujhHO5aDj8JDf2OjcyadTf9mJvtqVZxmHHHBOcZoMbdraG7/+4jdfRe/mc9jQaGePv+WG00ObtuKI3+J8eZZx2jf9bIbAM/zQrrLq7/AKnBzX3ji7oEzSmyTajIQW+IOFR+TEBnoyn4v5+dlDOZjzYK/vb7tNv/bPAYfoQzDs705QD7xnvyc++newxnSw9Dr5cG6VQ/bZefCqnqM1Npyd/pQHztGV8FKf0RdbDwEn7+jw7GdyRM2rV2+qF7Of6BFEggI5GqM0H3TaxEt2/erVy1789Pv0G831Lu0CGirOZzoZe3F79qHAC6QxoYPXjmsw6qf/9NAGbxvunrZS+8CrAHK8d23IiQKQT3FUfn3qMvy019cY4opYVb3OET7LIwL4KXhp624RotycIXTHR4th5yqgUzZngdXv6XZi/5fxY6EJXXA953znHHd3NATPNNYeXS6iGPvUAbiKndfC51PH6z9yvNvRrv6nX/dbjuaNm7azbeWY/fzt8/9fUWaycj57xlzzYxz0gpHvlVc2vD/zLM0ah/XNf20LRmxhusgO+ASyHh10tvwGq/3Sgl13zOOAPoEjljl2NK8PBns85r/nG9+H1+SA73a694mmwivk6NX07rP/5//5fxyF2QAyWdXiTFRO5oFSpO3pDAg9pAA52GfEGIWDrJKkAWG4QiTAv3v7ugyuM7YCJvAQD9kqYvqqXAXdnEv/7AiIfeV3xisTBClX83aLkA3yW0oVJkSxTN7gyPgwrZOdY6wcngCyqfIvYVyQu+5KXhTXLRpwVyASFMB3ztgqXhS5E+tsp2Kq0luVYGLO6UngTXiM1wlZ/pgNg0S/xBI8ApiRCgy76tINeAP7BARvQoP2JlSUV9EAzQ0u2U1C0Ai+9uRHFvAzmXVLDXoUrVZYMVlN8pVJriT35Ic29IADk4jsar6ALTH4rA9qlYBrI9F0ZVQShwY4mMhaLXJOYE1Km2RnEg2OJPBmJhF4h2bj2STTvX2swSo6kv4zFrqAD/kevuM/llDJczLWRCR663YdQa/PuQhv0Ff6GWnGC5DKio50BUDG4tjAIB8OxiquXiEMPS00vDnfROXWoeCUtowH3uRRHZYQ4XV+W5FgEmblhPGrs/nuOLwFjDdxtk+fPeu4XYKeEwKLSRb90b405s/DlvFVMkKvJAx+K3TRb+Mbx21HigtkrXDH5tC+hGVXYBUT6RHHarIzXd7qJROpc0UHfbLcmUwlseyDnUeU24KbNyaYsLjFiS7hVfkcxKmgZaVw0U8wcpzelwfpBwZnB0av9NO58upj8Hkd/n4sb76sXzEobsyebApuZKC4pAF9KN7RTUuS+S4y7kQntMMBr8jGRvbkZ4LwLLbh3P2vH7SQBqcGu+BevxTgdJIMlgx7q5eHFOPLgrUgy1aMh/5dTUtACV0KvXioX/1T+lltFvKrj+hiI/zWlV6dD3Zp7DibQX8LLOFfeZwzWPL40aPy10o5+LOt2nBkh//GFZQEe4VSuquAWZuLfWivzRnE/Z0yrLx9T8Cpj855eJMfuhDDzhWoFAyNbwMnxEoBN06YYVKHN8ZWVEdn5R74/Fmlkd8SkPqZnLfjYWWQFoqAeOm1qPXvOQ4+u4QX1exn+MyXWAmIvgb18LMxC16H/19gzLjkQ6fQFVlCHy14RZaKm37jRUgtrCKU/zq5zu+TdrAUR53znV+oPYZ+SZrx8JLd8gdpVLuczhx6FvD64ltZefCin0Hd+dFgdUPkkl3yxL9VZzoun4mWTUp6VSv+fDSgeXT73bFC2E+BAw8F2nMsOPIZ9T/xfWBWN/AuMCSGaMOP8zky/P+ee3TGdh693rUyQFMTwMJa0pIfOQvueICH8ydW8GViluZsrAWgjOHTbzr6acJBOB1l/dk8P6dIeik0RbT1UzZ4mVjR0eY5wUvb/Dx0VCEErwItdMINdO3J8fPwWyGAKoDlM6P2u40+gOMtC5PnbnOEc4huu+rNocvV24xn0waPQWySF35YWSo2PH++QhUZ28q6/IZXdSRwdiTHAo+eVCfSDkSrSsheAZTs4YJ+Gx2hCyZBeMof0albifG9TVkhRSwJIPTBX/xYzJqcr4eHizniyvRLjIYXH2Q7dar61xiPH5JWWjK/By+5o236ET77LC3kQXeWoxqjehV87H3WU5jei2shTXsF9VPfG/vjN9hdmk+nQg8Z2TreUBge427jDjo9fNqn/uQDO7DR0Cu46a+Ixi7gZUWh8+Tj4qUChTHwUD4FZ/iSafUxftv3Fr2MHl8hjq1//KHYFDs1Dt4qcvONLoA557lxzk2HTBjkJPKEyCX9mg/kfCfTYdDyLL7MSllw1wfOZHjqVBmC2GxMTQyYvtO9tMn56lI+Q9axz0/X1+lHbtk3EWRLaZOxes4PfMgnX2W49x/xMyfzgx8XH/rwb3w12cqp5vDhIRmJkXDWRzfjVzZtM5vRx3HD+c948vlo3kGrCTGbXnxQMqIj5C9mTXbJE/OJx5VtesEhhw7651NOf+x4z+V7r+JnHDl8muqwmAEnnlL7gx6bbv4LpI6nXdmdw7UVwggs4zUuOK9PgaOzAw+Q5vB05pSrftnXYP/3ZU05NrkePg5eOcdOwMBD+LT4Glj1AeXFcnT8M0fr8IGBj1EQ/xcWWQ734dtj4a/G+GN+4xO2ztGt+ojoXX2+TvoG/mmHtZHYi/bmiPSInSmej6drM8r9OniaT7b1sb53OWZjpNFDABmC+Zu+5386k3Niubsr9B2v2dYKkmd+jcKNE96Gr+j0CdcWgQMXnWgk0xZx0r66nA3G4Jyxjv7lQL4f+LUVPqVffuxY/oJzv2c/7bi5QTa/0WSrD42sC6lwt/0GO1u+yJ/2/bdYZzvHOPf6toNeY0xeaPNBT9nG+MkfwRPt/PJ0YNt5S9lfwmMl2EMXjFV55oBcshdDjdFj08mzoL0C8WTP3p0LZpWVfsYoXgYJXOzasejsobd4P7vIt2MMGzzUEQoz47Px4Tw8XVROq/yjCQV/4A7X+QrbwKXN/+1/+Y9pkk3D88vxgbjuiM5AbBSTm9AWzgYxqMJIk09dO2AEHWLKsOwNWl2C/FWvMlF6gyDABMXDPCXhm3RxzOs/Q1xChblWibjCaCJi/MtpfwoMU/p2ggTFBk3MKOGjw+a4RA8dBHXj5vUEcAlnEpPg2AeWRpAPH35TBUaL5J4TkWCvf5KR4AffwkywA50jcXuN1RUqxMYkHBv1diWoBpuJmGSrgTttwFPcEFjh35UCUU5XNMDocsiMgJcKGh4Whl+CBYP6GH6YpOOdSao+3oIB97t37jSoS4Qkd6vu7eGLjt/Oed/d+uQWLX0w3EQ1DNjKgdDl3u/dPjandxYKuByybOBL5kvB7fBR6IEffcFTwQ6jOGu8M7H/6sqKVvjr6f7nq9MWvCR8CjeSEhOjM6C52iHZ2JVwCczrV28uXoaGt6/fdLJ47XqSbMpOzdK+yU82/fGtOk0/y8sVmaz8efLocZe4e43zN998ffHnf/lz8R8drnjeqB48f/G8fVq0Cl2urHEInUwELlyrA+QenYEz+Vy7fvPi8eMnF4+fPG2yYrJsfCsJ6EONO3AjBGjX2bx/96H6iA/Pnj0rfhJNjqyJShNfejZDN2FQzXaMbmG6MckWHXTy1o1rLcJItp8EF3p1PbqjvatzCiMmMujDL4U4+nktk+i+PjDn6I1nW7z2ZqfAxj/4SDisGnHboavOxvsqNml8k3KrhvDD7piCFv71Sm++G79vmcLfjIcHnCtb6e06mVzgFVrZRJOHOCQTCby6fvgGOhog1XMO37jng3LpH12go1broNv4CpF8m0BProIH/NmN51x1S4Mmie+PKx8UI/8yZP0c+C0YZuKHF9W3HDQG3R+PaEZ4GLz0cRXasSvHA0/R2ZVWgdWiSei8fcsEaYUuk+A//fO/jEeBz07Zuon1mcTTJefxmO7duRtfEHy7qiF8JnM+sElB2mhLP0pHkq8lDfHB4QVctcFTNCluocUk3Ek8cj4OroXRfk8Qm934vjZW7fDTvps4ol1CRBboIg8yrVxzrM/xyHdIddIQUePvEl7fp0d8b9hdOGRVuQSeVX1WLJEHW+Or6FH9ceIAG6pfb0KgaG6liEk8n3UWSFdYYpP8sgeWwwhV2jhfegLrg8lrxkCz3/wxWtC5h7ylfX7jLb9Cx/hXwd+5n0Mj3Nxy06tt+ZRKiNddJZo+1+NDxLY3kQW9pmfkeybHxi5f8tsmCYG3GMDPeItUTredt+vBh07Cx/Nq4M/WwaCzxMdXns/hsrE5BZwmn+mL1pNnNnyEC57q8ekKas8uCbMbw/GNsbfQOEZeJpP8nfYnLyVwvoM7OfOXdCFjV36RRfp3xURg+n0teu5qVdhQfivY1SYDd8Xayxf379/p8Xe9Gj7Z5b/ChbO0bIlY9vh2Pomd1fbpe/42UdWXPhx2lb8WltKXLN1Omq/FW/teYDlWwtjLPwMGLhzlFngh3ik4nLeh2bQnD/HvnAhCB9/ZrIKKSTs90MfFpRZX8qcY2ospgUf+kCrN+RRzmzsFET5IMu55KyF2Yxskm/Zgg6mt4g0a2fCbPpzdra/JR+B12AR+xgzal92LI8U3e206kLSz7cJB/OPBk/Iop+AAto3OdlVTJiR8U+0rjfCD7+Z/zudxiYt+W2FM3ymEW2Icex+/dOrWyQfcPSdf5I0n9F5sh1DpyZ/baekjW9HLMb6xNp3j8wfTxcla4ep9fQr8NxYbtTJJUf6X5BcvYoMuLpyxQ846fzA5zJ/yK+DyFy3a0LkMNt1QdNoEAUz26zy7KS/RGrtUoIGgwngLFJ/seDo4evn08R5/jYHX0OcbPENtfUaPnLkFvo+BGzh02JjvrOANDmhn6yv2R/eCQ+noqHCIPkRRThna2C48bL98ZmyTw9CfvnJOuJ5+bJOdtEVX8cK2EJD91LkeyzljGLm6kuNu4dQOHYODh/vMobYtf4dsV8DZPItPg/qM9p2OGFfTyu44b6v+hEa0ajB6Flv4mvZvy+S4oVN/OgWG83+5accXszV8Oy9AoE2+JiaD/Ze5h43+204elez8Z6yoQn1LZeq4IfMf+fGH1Z+Mo1Pz1nwW7xwvPAD06XE0zd/DybxuG0j5P+OFqvEku02OxqbmR9MmcLVFR+0mG1jlmwY5uYtm42Pb41dOnDBtYORAaepEPjj12UK11cSV6NH8iLi4u0FOGYICVqjs7+qeXD/HTor0K514UFuFL0rXX9z7DU7oBegA7kgfcJz9tFs+WmwV4+ufAvvsjzcnboY7x7afNPf3iZ0xcpw/s9FrvMPD+am1G+/SL59/uelLf+F1wrdpfx6zf+pfPOAbOKHJcfFFW7Dh3VyArv5/wTz7Hz8OFtHn2Gpk9CHxWh86WBvK5reGxgEKXfNzo2P4TLZGAlXb7XgO7xw/fvuunbhLp8AuJjmR/6MnkW1j8mKMth61QXfpHnrqd87t+O64/sMzPDuO0aVL/+7vfvfd2dEJRl1BZNAqvI5RDsUEYH45HLLj+lBeEyZtXdXGrPapAIY4frgq5Mdlr7bmPJJImtRJEPtWjYufL27eup79Rp+67sqViYbJZZ+ZkkTJsZs3r1/cvXc7CqqAQ7FMAK91v56JuIKPROL9T++CBNzB3h9lP1+nXGbHsXtzg0mN8zO+GbOxFCoEDlciPsZgJRsSoz53JvQ+62tSr7RAIuDdf3C/9J5OV4GGIFtU4LzCiIcPH1788Y9/XSWkHALB48eP832TacWoBrtTJscepNv2w9t3va3l+dNnF/fu3u3k7JlbIdJvCjyH1IltxqWwJv+dfERZBBDnLF8zFkY8evQk/chF8vVLH4LW+/Nd4cjQ8DSZxQsTHPi4wm9yx6EYw3EBvgFUn1h6HRuMwo461hw/jQI++D7FDYx89r7RTKoV9OAqsf/8cwUHE7tNLGp006rCqiPJIbcI4cuH9Ifnjz8+TmLuit+HLgO0o41MLHUkR8WNR2mHVomlVTGWzX/IRGXPifnQyZoCiCufz548m0zYffCFheAiuf344WMSqVcXr9Kf06BD9Akur16+7oQI3706uoGx+HNQv9FjmSWbkCB6nop+L5+/7KoMRZLyPnzVD8/ptkTbLU4mnFYx2QSavr4yuGprwysTra6ISULUyW743klhZbarjGSGT/R9so+joLuElANgK3qxBSusbGRy7fqNJuCScYFUez3AFiiDQNu2aMXx1PntWIt5aYfnJi2SC/oJbvUJr8JPfqgBOTL3zByJn0DegnFgOV7dzLnSDffoaSfn4WsnDfEBu7d2gUV/m/aeXYAfZFfacx5MLcicnEkdvPeRYxOW6KW+6NIHTIkW/klK6TW59mHYgXPlyrXCafAr/QZiQ+yAvFYcdrBJWPCVeOLZjfhCvKEzcGO/2munwEkH9FV8ksQb13eFJisAFc08r+haZO+425QUDo1rY5Pkz1ZDyMbPcePR6etXr+X4ripZSYg2wYfc0SS4kwUeez7O+Ig+AT/0Zkcx2d+4frOw8BK/LG9HExzwuFe5Ckuyxs75NJM9t7tmoirwBb/6lfQHB72KGgkltRm2J6Hhm+ECNv/QoByc0O6Ye9WtzKrvDTy0dOVHkEU72K4e6sef9PauyqpWXDwUBhQUT11z+y4fhre/8ls5To9tJgX6l97AqG5lPPzAI89ncR7vFQLZvPF/UoSJX+gtuCYoaaNIClcT0j4cP3pDZ8nA2GzLxG7046U+1+qbwNW2yTy88tdnl+S7FYN2F1K2coVU4CcLSKw6dKNto+v23/RoslcYgWN5ZPzoi+8+W0DzPf+TFf9pokqWGKIYho/kS8f5gdlr4OP7r8eKjByjm18etOEtXuE3GXuL4/Vr12tD/BX5gXPj2o3JMX3JmW0YD85wpNt2emxMG3yNhT42RTfIxKrQ0/eg1wSUj9WPj5YP86E3M4bt1PP5v7bSLfQonHlLGzCDxyfz/ZuUo2/YnPqsryRQH/Y6n7Grjvu9FR7jBzuaPrOlFhECzjja+OE7OzJWzhSuyfrpd1vEwYPQDI68g96LRy1m8omh6ZwgF+cOgm45DbD8gTE3OesY8GKX+cPz+TZyNjEM7cZCV2zfxucaVxFUf/YHlv4O4HF5q3/o3GR949b/h1z5mJiC78tjf8PrE8yem52gfbzLRC38VfDy3SBp3nH56dGbI/lXNIKHvEEOYJPHyDfkhYp4frPh3SY93otFYoukXywhTzZy49AhfVuESrvyQV/xu7IKnnBPLivn8LvFy3ziQWNdfvMN8ozeBpt21ZGcs0PfBrZd/iXn8ywWuRT48CN39J02U70KLfXFyb/YcbmDF+jOuTOmg4HejoGe4O87HQq0A6bc47C9+Dfb8sroathsfPiSDRj5oWU+clKb0IiuxtvKxPHpZH51rxc67EZfsu7ELzrouWXzBZPryRtybduDn+3bMQ9dDozyUJ+2C96Vy86tgBue54RdO7ojR3EhLAMethw7CGyfnvMIT0bhz/kWgtJ9IIbnbzlqJqv5JAMXRPENJ3Om+Oa/zcWOY2DYx5Tx1IUAPIM32VRH/B1jlTfB1ViFm9/iC96Rs9hiZWRx9YlPaIvcXBRsDMer/J2yPHnpmK0SO9oYv/PSIlpM0n7j6KMv2PxPx0JbcAfDb+ORrfzX78LJSfjirZhBNsbphZT8LtzsPs8XYlT30Zg9qJVv1ai0wav602zGRVP17mjnaOPUAQu+fW5m6d9YGfWIhUEfDocM6DF+1ZbxAl+yO1cMNkA3x8Cz84doslX2x6abdh9jc6WbwmQDp+NlR8sKVsalt84Zx3ijyW/jlLbQdR7fnv9yytnx1UF5Q3iU7+geEycn58oryJH1X5474Nv5Zb9b5DFGN+fHz+LTw3qud89nPDpD/qeuaer7KRO0o7Vv2+3wo5XPXDxYcRP8U5/ZqTbgXgR+dTYH8KaFOfzMb23oQ/Wi+Iyewcvv/8f/5X/UrAjkZw0JcgUWRkgsOQnnLCfUjuMF11YHkN0qCoZgfxvnargSCeHAPK9WKK70CmzG9/A+xiqJQQCjtWS4Ag9MiLpaoqouofJAzk3WtyQTEPj2mRgczxHQ3ro6+tozR47nEmSjzMZChwCHm/7AAoPIfMcYiqPYYgWPPq5Au6ps9Ugdf2iCj6LN/fv3G/BtJidWbJgwUDJt8AZcFWkBaM9QEKDfXjz85psK9H/7f/9vvTXq/r27dVStvtHH/IFNeQkUjnXmlDk/vv7m6yaS52tGCXfFD4E+yb2rZPnzYFpBH/+127K+y53EsQ/FiV7JiNAom4mP5FRRjJJKyE2C0fP82YvSoGhFfrAyicfTcC88T7v0h4erQibOCmGKJpycCTOa3JrSVU94Fxw8K+Q//5d/SNutpNrVN/S6mmuSErYHD3qER95atedQSIosn39f3Kw4oBe/LQ08HE51+XJXC9Hnsx9eKybSx+kFN87Qw7/wbBXcOKvwzqboSJ/pJL7gCb1jlHilnQmyQOR4KMi+xAsuno1UI0x7cqohZrciBH8k5R5c63kvD+7fmz6CmfHSvPZlXMfwTqBUbOmtJIE7p3lczQ/9nUTSjcDZRHR7twx9Og5Jf2UYGuixgoPkSyMy42hckTe2VRLGQB/dRmGv7OfLkizJ5s+/JTpozAbG9eve3GMyIOGc3nSSFn2scw6vjI1faFOgO+/h5kvAZstuYzTGvbv3pruJcusTeUavyp+ME+tDZuQxO9eHPpB/5R0nKBESrCXYinCKrvSCzUCdvpm0Sxq/js3+lE+F2I8f56Mm++EIN3iS05dfjh5FTnA8YFT7PpA7OCrCWmaLR3ugKrsRaLeKz5URz8FgwwrD9C6gyx99TPQk5mTI19E5NLATdBjU5NCyejpslUQDXTa8MA6/SaahosdlC51IZpNcuUK+q2UXscsb41naNDEODqUhx+DRAkCOUVRWhNc0bdKHznjEp9Ln0pFjCXeVK7t0jnzgKbZohydWXbkS18lVYPEzaKLTlWv6k7+Jdt+KE1xatAvDBm9BlFzqS4NUl6XmS/UtfPPMktpp+Ikm5+BGV+qX6XTkZ0UVn+fqZX1TiUvMzEfpCi/c1sfvepApHPydjADDagy696HyDfeNFdzLs+BK3vQI7pJVRQw4LrE+rmBLCvO5V92Hr9EBetvECoGBLIFo8hxa629ydG8cWRKmDfibMEr0Z9/kaWwxxMb/8+nwIyPjV0syDrmg3Rh4xu7rC8LDWEOPtWlHj8+NrMQPsmedr4I/HqPb1jidc3IBODX5Kh2f9Tkx/AiZwaXJbX4rVNEhv0NYbZdu0hO5iZVmf/rhx+KJC12tl2/1JdFxq9DY4quXbguVoG8lJhTKt+x0t/RlPPTH2sOfrZ54Hdul91YM8LdoR5MY27gQXPlpt8PV/wXGaWdicHmW/uKe/sY4bRUXejsoPUg7eDYHyCYfsjLw5cs3pYX8UEh+9Ke3TbHZbJVD/vGrPjchQgX4l3rhpflTYlpzseBz9iMn+Lg44blpxlEY0KI6EZ5djQ+jM7G+xl8XbeBLXmhQDLHRDYwF3njnWKf8P+WcaVM/Hbka40y8vT7duT3Ifn5L0cCWoVpEbN6Zc253NJDCju7izCe6+O38Fvvwjt3Ax3fw6YFJPSL9njzW1+1ex4nKMR/lSf1ffihAzJdrk5aF266F5YfxfP8UPwLv1DGdBmt9DFUedUjxvwd6qv6lINcfP+GCX5VvPk/793v7yQuTdgXp6DubNma2kw/OtT+flV37oRSbyLjlQg7+tju3+EUn6H1lEnjGLL2V2XxYb8FMm/Rsm4As3+Uz4PGv7FofMZJd8YF9/mA+u0o9/q0cw8P0IfuyMN9rZ9nZOJrKa+ezD6fxwsbH6kh2dST5Bx5+w7XnSoR//lubkgz/Dro2bMy4cHLY2Oh0rHqp6aeNrB2I7MEbE7PNRrSVjxZeZOIA+daH5buirbg4nQ/fA38FoBzL9+J88BfdZFP0Q1fxyH+baKadAfNvepBjbCLH6Cq8jEEPjLs4Nnp8Os9e+TcyPGm3O2com0l5IBWm/ELf7oEHMS2Nw2Zb9NQ/+IlTxQdd+U7PnRz8jYHWM9463s7Zxj/f5ZBWyE5n9BH75IDsNQCqM3KD83EUxTbHFCVtJ63V437HG18DMbvf9Vdg1S+Fnvb8bevY+5rxdNMPv9FP5/Dc2bWqHvpyMJSenP6jf8bVrrJeDPUdrr6DHUx7bm3wpxAXv7M7/omubB3xwAsyZ3sbHAtDm2xnX8fG5x3Tp/zJoZ4uJ4wR39B6gtsb4+tzbnxso2OD13n8OBT4+VW8XBB0QtxojDnQMyb90H+0ZkwnAcln6cj3U45Vu2xgTKeRGxmmL77n6yj9bYD8F/91rFwyBj9Hf/hLNid/s7VWAsavy1sxYr+HGzv5ZD85DfJn/+v//f9YX7IKfZxdTgr+dUJgAADZ7IofkjSTDM5QG4bNaUKek5DYcqSIkPgxKpOcJtBV2N1uYUztECORlaRxXJLingyGBMYJmwzA49GjR5kwer6LIIaIMVYSAXdJj5UQS7YpY/YQ3epoxx4z4HsmAk0ocp5SwAM8e2+pCp1uG8EpVyEUe07lpBjwq4PLOBJkK0usskAzRZHIn0JC03/5h38IPhFYjFuh5/e/e1jcf0iyyJlJ9rukN+NfuyaZsyTXgwddSVxigjW0RMKJ3+ShCGIibYWRJdjoUik09lnACeIzNnpZGve8nzehSxW0D8999ULD4k0H8NR4DdCW9V36ooUpRSCyd/+zCrwJK764go2HQSDtJ5tePaujTnIfGVjFRMeuhVbOEY70wSTXPfOCGYOlB+BOPqzm6JtgbIz7D+7lfHTRap2MZdINz/dv32cCkUlFztFpuJANfu3earpAHHhAjpxn0D8Mynh4JDG8d+9er6Kjl36eulNDPXaytaIFjlYPOKbgdCv0SYxfvvQg5IsWuoxJR7lH/U4dBE9S3O9Bxi0hjx89jn58O6PNOUA4CTpB/+ye0/PP//Lnri6DKxzIBewWN9NHku8qmEmViZ+rbWzRhHuFzBUoGuDSvrckRI8Febx9/Wr6hHcmmclSuzonhyo/t8PQ0S89Oyo8IzsbW5fAP3r8uPxA1818ul3u9auX1UFwBXA2BA/Ol2wV8+j8u3dz2gSm4NBCbLfI2SQon9rTJ/ji1Yf30R9v5Ait9LUOGV1fKZJ8edwO4dB01Cc+mLi5/aEBOrx6HTvS71ypZ9UUXEze6IC+JliKn8wLfXBkh3wO3OinFQX0iu6SPRshO6v0yBNMwWWyD1MpX76zHTLBJ+PxEyYQZKs/Wepjs0IC7WzMmA0saYdf4LvahXZw+FOwFWj4xXfvPFiPPk0eTSiKl9sf3Ga6ooDdbZOdaMRZsi26hnrFpKIS/Ie34sCekwMmH2Ar7OhabQ8dPZrjGa/Je7Litk9//IUD/rsqXfvhB1yRC76dZOR8GnYy2eQtvKtMFYcOPYSXh62iHV++cutO/sLtnQ8SZD4feDNHNkkS3+pXFWw/H1ww6LLVB/SNTJDNpyjQkIsVF9q9jI7jq0QOT9CKNt/Zs+jFx7oS7/gKnqEtLWM64SHd/bWr484EHP/Ys3Hrf9Neu96OFhj06HwmnCtBjpEXHTDR2K0MCspHMlF54IPireLSkiUr7vgWSal2eMFG2Jo4pNC3hKhdy0kydDvafFVVoXoUiuuHyNdY2vHHd+/caiMybgEobSSieK/wPn8QIJGZNuSDl56H5mIAeTcRS5v6vUNn2IWCpGLmYg/7+iJ+6pc9KJGeB9/qfD5dGFBc2G3D76sL5LcLElpc9A2CCtPigG15DFtZQcrScjIwDj8CMJtHQ5CqPYDV22zy9+599Ca4yovIsYWd6rZC1iYpkKSlZEx28hq35IIVFpa3YJIhf4km32djyxNqZznuTU5nAcYOt+nhCrOKzQp6u/1lk5cWPfNdbGhb2IRWdgfnFljyG75wooc+jc9emyvKW4KLsWsjiRclMtsmAvt+/v/5cUtKTnXMFq0OOozdHDKE0W1j8WWTQ1HpOYwzjnyAvuCrtvwO2+EHCyt7VxlkQ/P8Un+Wt/WxwaH2EZz83ljldIsy9AAP5SpR28oMb2vHOf+JvvS1t50+wR8M49jYROHn+3g4P9H8JGOf3xUfPnyIz0tLkPmzws65YBZcNxE0frr0+4mzdvmv+OncK77Zz1xm/uHUgV240MfYaVBdqH2FUHLhv22hguQ0Kf7wKm7ByXhgnbmZM+DRU/7Aebu2+mvbBzcfPLAVt+rEeIQ/PumYAjR/VX5nK43aZy/ewc53OTAesRftnVOE2gh4PD/oCE4Wji0N9OeDOonPcTqYL6OzrMH5o52jOefYeSGDDjneYnnpgNv4AG9DOd55T/Dt6r1PG5nvN54ZlX/TTt+TFr7QBTo4dG4UXMe30K0d5cTzHAOjj2uwIS3gtvJhOo1H1avgOCrx09j5lnO9dS1j0UVjn3t5k3Z4LXcbbrsIYoyu+iinXBSfbp3w0MiH19/GZpiNY96EdPqjaNR4nfwTrvTADt6Ok+Fi6fDJqW774vhouuhFDD7Jahm/ycpDnBUlYWhj182jM9ZpU2dMgo+8jEyNRX7Gg3OsZPjknL58gHPBqHYDg3MMNpCW5TdEhj+7Biy/Q+tfbvqWb/3+m5/quaMPXE794pPbPu0goSc/p825FWeD5hw6bfUf2afgGuFfPvrf6MEzz7Chj/qdu5N4i64Ds+LpDhR8KbDsLkqVnvwqvZXvZNsxj3bBuDpw0qAX/WiOHXgnrQVh1OgBLhdPR9Kmsm/emFHSFnyyw29bYaQ9Hax/y28x3dxkeGQrHLzZ/Nxh84TG7/fvmjdoiZeFd/il4t2+9BgO4VfGRefwMu7s9cTn0v/8P/3td5DpA5zSsVcr3RoUww0r+3yDswOCmkwH0Emc39pARl8TNoUBCtw22QjIEiOOFDWQnpOnVIPXqy5VYMLZKoVNal/1WSEm2c5TKEISYK0CMJbJPIKN+ejR0zINk/Ovhv8hTHubpMbtRnCQdKHpZIZjGbK/8RAcE8oJRGDhsLa83aSMM1iyvfMRQ3nBIX0eHMdsioIWLtTpTErT1+T5bhJLq2nOZc9o7KQnkyhXb65euXbx9cOvy6PnzzwgN5II/420zXi/9oq7AlkLDq4iBG8PkEXPx5/SJ/jU0DmN/FEoiYwCE36/fOWqXfiRdn/K5J6iKnqZuOMFPnXFTfjXJeaB70FrfTNGUOnEPwybPCUkgrkASLmXvFXpwi9XOc6AWv2pztGMFcMEYm9OunP7TlcfffP1N+WV1UNudfC2DROer79+0AJSDTF/VkwwHgUm/cjdKieFPHqjUKKvCbFik8kPXd0kIUijI380FX5wNrF2tdiELMgWDklLuPHl1OsWECKvXV01SdLKbXbXQsetTlZXjJmeSHT1bTAqhBmrH00astMZwcGKnjF5iZD2EgmTkrOIRqckzSb8cHfOPekfc97kw7gmrCabDRDht0mV7xwnMoxJVl/F5j2okQ3D0VgSaxMJQRaurtLo57XjDaLpS/cUEPtWpLRq4MsXMCzxJ1eBwKqfv/rDX0XvduW9E6nQiYeCo+8P7j+4ePjtN/nuweDvqptkozhw0xXy0GTydPPG9V6BvnbtSoubboGEl9t7It3sSTzgpbgYnffdpIpcK+fw062OaMXnFdz2PCq3R5q8SiTp0K3Qqj/9uR4+kxe78OByCcVX8ZPeHuXzwYN74c3N0JuJSvD5DMzYtFsrv3ZrWWV50ed20FFwPfNEW/JrQkUXshsHX+jCAlV0NCecr71VnvMJijKdoOac432jScYmA21NUugn+yULbck3H2kfGwCT7w1vBEH60XHTtufyn9uL+KO20Sf40MO+PS/wPQQ07Oh5cvo8599F9yUc+EsObk9ZMJrvZy9WivR5OhmZP/SAdHRuyXPwjKxaMMwxvqL9cuzLyIdVGLNvrqNv0ZvikDZwxgfP4qi/yzjw8FBcPhC/IduidWibzDNJS4KaQeI7PV+Fv/g8+nazOKIHD313Dk364xPb4tMrh9Dulhm630TGng1vGvyL9+T5ReRD/sU/tiC+gBVGpdXkwI7IkL/S1nfSWhFUwj1YxTsyEkf6+4Cz25/Wxm1NimuVE5w0kZSGJ25d4rfcpoZfeO9Kj4kCP3Il/utGfJtb4LoaNDDBgS+ZaA8feuGYSa8WaMM3+IWI9tO/Moo8XBVni/i51RZJ7MWbfIqLjSFpS/fPyWE9cMBdCv7ww6fShP85bzXQ7fh9cdGqpWfPXhTHTvjyJ2b0Af45psBrbLA9NL76kd/T+yVT1xJfXhzPEaODCnZyBDkJfxvH13xEYUbfF89flQ82NgCGT74UfH5ePKgPiH5aXezWjrCmOJEb3k+/JO+Lr9pYBTTer2DbBDkyJkNyYzv0Qz9j6bdbXG8mHll5sMS8OUr+5CtyB5MzOgav3rZV9WHnwSH2UN7m71VyDsf5F7yFs3yieVLaymf4FXKCq8JMcUxDbSXpffhm8MfPXaX3e9vyJ3Fa7rViqA2+hxVVp9Gcbt1Gz87N721Hq7cIfirw5zwZsCmt4aSbY86TE3qbN2X8wk07OBlbez7UL5NQtOkPf7Sgnz35/PXX8CsnT1k7r6DEJwPaN0UGknxJu/rJ2vRRlNAsxztJzqdj8GE7kxv+HJOstNHPuMtjd7Hh5CpwZLQ8bqvdfdaWytfBhit/a6z6G3xEQ/7oNf2Gf/HKuepqzhXH8LYtMQxEtmpgdpq2ZlPNvRKbNlE7J5Vi1HnBYJ2Xwx6rWbMZC35kdF4hZ29skbxGDztYPLMZ2jE62hh74Lo0jc/C1+gS/uX30a1jtXCWw5VNvI9j8EdPI1GMw9jV29DBtU0+aA6Q/Dcxpx+1yzYu6p8TOa8v3Pd9eYtx9Dk42eNgskU5iBwGzvK+j9GzjW/AgDnwKXkHvOqhPCFw8R5/+UF5vW61+fCovBsRnZCWDnu+dx7AHsgz8Pk9PAXbPO30Md3jP8se9GZMx+oXoms+6eB0Z/H9vD10dLO34bCd3qyoNB10OOfT5sb16wYoL9AkB+oFKbDStlzOcXGFip05EGGwj8IJfPlLx3QmY9pzuG3oKPtCjeanrjpn9amWjtXXwTeb/ja/0XTupzwgowVItq4wP+DMP6VvTg7HybK0H/PkFgWMGSB2sDbicHMOT3xCpTYUGYl3/KxVlvQGbfUf/fzL/ok/sfHCzX85G/roZ2jU7BhjutcD/9XWC07yNnEwu7lfeRMetNAVWcrb2SK+o63yMny28i/fJz90LF7QTatd1RtWg8g5MCPw0YuHf4EzCIVjz3eKkU94t0DUMztXPoMVx4DvYoZHfxSXNcv2m04VGODZ0bCFEHA84GntfDZxTxdzJGOc/uI8b+Nn7bW5jHnp3/67h98x8PdJmJsgJSlz5b2DJVlx2wnkMBOhAr9zBGXATqiTBAJ2KrqrKBVkjum7QQUwAWQI7fkNK654yC3jdjXI7QeOefgo5lDoS2eSEJObgoQQSUIUFLNePH8ZZ7Wr985fu3YjgtySJklo8c05DsjEnGPTdm9ECG7ZCX33jUbAGUdSx3EZQx+TRgx1T/OtW7e7PMnzQSRnHM2uys+wGAD60OnPVVTjMQ7BxjEJNVwlDIoj4FtpYyy35jx7+vziT39aoQQO+F9BhgbiPBM9CrJlnUvOjPPyRWRWnh9XsiJXRSROCZ/xl0FGywM74+a4AE5pMGqGv4RGe8vNz6AJB84UKjU6uIVvKoMSXvLCb2PRC4WMq3Gg1zPZ/Yoxpg0HWUMIkBpkv2+SrsCArqA/nkU26OoKo/AHz1ahDgL5PAsplN52Olw8cv+1yadkogZBcaKg9KIrQjIRY/Dj55xfCzLRC07o+bNnmRiPN5yzxP/yl5sAep7RmbwY3/cmaXCNcZucg0ueLTy42hr8Q9JwjxPBJxucMRTv6IYiQ2+Bitw6IU0v41hJsDF/ufAsiSaH+Q42R6f9KvxusYgNp8+uli+xvxKYswm6M9x6C5ur6+FrWtdewEGLlVC33EoWpyO43b93r4UHV+3him7joRefBc++gSPnTG4UOR5+83ULKvoLTGTPKdIfbg5eTR7zSb8UuBQaHWObfaDsFRPAyLyJkOdcrJDhbWk9dsLD08DBwxysvfE9xtHmReTZRDP0+Q0WevHRMtq2q+6GPwGB1847rvj3+vXLFuh+/fVj+d9iDBzKt8iRr853PjKq1Wcm4YsJLfxN0tgIWCYBr19aGaZAbLLNYacN/gRHnyaLbpUKgi1WoHFBTLDNRCXq4y6YKFLU6cA9J+GEdn1uRB6W+esDfj66w6WrI9IPL2fXJq2KAJtY9g6bwCQHtwe6KtKgFnzoMDr4QG1M1HurX/zerZuee4DnbC18jI+hI8Y1nm90RD82pXjmnEm08dl06Tza8XX8aifNoUvRgY0qulw9xoXbr8HtY87rg89Wh3l4tdUmcL4aO6GzeE6vjLE/fA2i8Zf6whG9dm3cR67ww2dITE1UHliZlo74zX+2aBdeV28PGdqafOQ73htD36/SnrzoRQtfsbWTN/0dwSqA+m585+mUNgp1vsOF3OiVuPRF+aQIu2L/xhQoK8Qmq/hlBZ/nSpk4kjEa6AmZRyKlBUxvcrM6snoG1/AZz+iaYgbc6Q89mPy/KP3gPH/6Ivrk9pb3XRVKngpj1dXAEotu99lvgZff+a/+QWKtkC1+uoAiztjevXErjuXkVkFeCY4rnuFRTD4y4xdDS+DAzwfa3GZDZ0yE6SnN9z3dysProYE+sxUFi05oEhfHc3qaLbDYMR/u4o7j2rnoIb6CtZyE7pjs/Fx9k9P4PRtIfMzuItMrtwqHx3RbfG2x760iy+CQqYei40HlByd40/HQxOaNKd6OdXCd3RWfHLt989ZymuyjWXHt48WbV+Ft8he5ExhsTTu4N7/IX5+bkt8bPxEhv/WFq1yik2S4ZrfqrzxLX33kFeV34OhDB+oR2UJZOvyOH59wm5xzLDBQ69jB/cLVX3Oy8+BYPDPBED/1uPSFWyHZ0HIivqJ8Dy8VbprLpI9PsgVLwdAFk0ANnIyDX+lXPub7J77ALR06Vj7JhElREbjZ+BRttFdU9TwpOt4CYMcSI1d0Fa8b57PjI7521UFiToauvcm58frkTW0sbfHbBHp8RlfkGt5UNulnsszm6LSYpp1z8IO/wpS8jx4pBtY2890kp7oVDuorLwBbvuJ86Qxu8Ne2xGtdO5lc8BGSs52cyzj++MNebMxx+Qge9nxoGn3yGzk6GU8Pl4cPz8osx7RpX5/Bh4znufe/U+zML7F0drOCPZ/kHL+372Lp+mXg4lMAjKL9Ewfx4xgvjQtPW33hjE67U2xQDCqgtPNN30tedpKv7ZN9x4dx9bDx3uR2cdn5wkzf+rXAtKNHH7zUTuxmlzY8ufz5CtJ0YrSMRzuf3ffS4oNNr5hCrs7J1diOvmeBtLZwfIc7va8/Spv5s7QPbvQERW17+B97bT9fWuSO35NLmds5bmVf54PBY7tcb0WmswDE5n33yeeYN/GfjYMZu/OR+rIVlLRhW+j7y53u7PZHtm0s8XX41Y+Wluhh6Kgupg9JhJwDLvkEVh3v/ABYxmcLzR1DN/pPf2RcitF4H/2ja+a+ZAi68/SGhvp0XpdeIMsGD/g5N/xmm2zG7bE2smBP9QX5fo5DLv7Ik89TuMRjNIwH5rlpceyON4YYrLiPbsVbiy0mp/FBnOR7wUALuVZeB0+Ld3UFfSUwOOLXMZnL3nE1xvzq03gXcP/Vhm5o1RDyefooc5PygU1UBX3i43bDlA9pi2/wLE8i31BfOOatlX8HAgtv0yZjimUtAsHNBhacjXOMwR4Qx1d/ipNsWZe2idzJKd/52dKWY/nZdjZ4VF+C8PAuNh3n0n/8j3/9nQmvAG2CxvESiNcLmxwJDjoxqE5yApTQLNdt4pG+E9pWwawIs2TyFAjBQR6XXZHZVQmKEiQpSj7B8DwRAUSCBg8T7T1rYVc5mkRG+boyp4J0P+WrfrYwEIY+uH+/yRjGaJuDTZLggJGIFozSxa+OC99utCA7GgQzNHIYFL+3KaQv2t1q45YVfBIoMdj4+OrBaXilHZzxr0WE8KlvPglPG5ijVPjpvfx4I5i6WqYAYcwnmUCiER0NvIXDEMk344UXVkOUb5Gdt0swPgFQYYMzr7MJzpKDBprwtg49+NFIioC/fVBg/hgymZAjH1SehlEKLHVLZJU+2k2BN35X5VSnOKEFYMxoMSuTFZNwDufUg50+DDdbg1xgjY+WpibBSALcJNAEB7+cz943QwSWY2BOfj/3VcjgcbyOA00nBaAzKNY4shnDT+Pijava+KONiSHcdyU7iUgmuHi6AsmKOWD3DUT5S7Mc21uUgH/+/NnFvXt3Lv7wxz/WacHZwFZG3Lp9szQKLMZW3OizQvKdPMhUYcFqDWMbx+4kevstOqAAY2UKnKzmsDzd4G6nUUC5FrhWluG3budk2sQIwq5GWyFikrrJosncrtqxsSWT5F2hBofP+0wleHGA+I3HTQAjD3zntN0DLDjUUeec77/GttjCx5/2Jia21gCeP3gJtJTHccmoYpdjdJkf2FXftCbT4IKd50SWLhT/HFxRx+0H7+uT6n8krgSUXWFxD9GMI0xb/a0OXDAXHwK/NG81QgNM+Q9Pt+K8LV+sxrAiR0HokoCRPvQCfa9evCrf4OuB3Pp+STYZiwOHn7dPvHALYOAZiw5VZ0Nv7TK8OFdeyP5deRII69zRjwnwjDyFFRNdOajEjd9Am6tS+GYVEZ1W/GGv+jXJL6TxxLHqNO7mO1zxCGl8BXzoDtvPofYjb/xtMKp9JdBFb148e9HJujHpCH46Z3UK3/NpCXOO4y242vLHaKYP/Fb94zAqb3Rxi4XfeGglWldB5YiiRyfnAhzaA5M83GJjRVLtPuORryvR8GFDbk8Bq8XZyBU9+MG3GWd4f3HxzdcPipeH9aLHGJJ7NhjJle8KjfRIIl9fTqeLuwfKXstvt+n+Ut1RlGmhN2Mp7DXZDUzF/Y4bvVMgxANvktOuyTtZZHx9wO/KFbExfo+N0Ysu/Q/O4Ig96OoqmMSoIFBc78buFU+Mh3eoVawBS3GjfAitTfrYVs7bFbfYI/zoovG8qRCff/ftw/JRX77Q28zoCL/qNrnJLzwozOkWHMnRGBJ2/Y3LNhRQaKkLLVr+nIm4xEi85DMl0OIowE1IQ5dJMNvjW+EuDlnV+fbNHn66XGT5iHZ0lx9yKyX9E6sUhOGqaIJO+kp/rB7C/01egnljYzA8Yj645A4HfsuEye2hnVTmj+y117g5TP7wfn1NQNB35g/vLm6kr/bDNWRmvPkV8SaJ+FvPbxOrQ0fOawIHfhZf/SazveY6HPx1F65ehL6vFDCam4x3+oBB30lartFJUo5/cXm3scLDRqZNOMMfDx3tb+OwDb0zDlrJDP6LazCi1+MF/XQLYmVhYhkY2qDLsSb/4SXZ8FmlK/AXU+Q46+fCH7zSrPIm494KmAP05HXyM+3cxtb2gXnmswpP3hpIz0zYwOB/8QEc+NcHBreuZs4JaK5AwuvGr0fP06T6gW+VQ3a4somTZ2KJDc9tLZzlD19NmPYmL23E0BWUbT75inIvgOsngii5NCd3Lif5ig/ibuKM3zY8lkuLqWTQuJWJsDxxK+8On3eMVVmBV5iRUomBu3xk/KUfYJ2xW1/6Ux31B8fsn/DNH795rg5m9OSPTmMYs7fdsgd7ftd/KM4GN2MZGyw5k/HlfT4VqdDYlxagJ2NcDc8VYOqb0o0v6wrKjMeOCztt0YkebXKmtiEPyH+FC2e2WXsID2xlR863jfPwySecoYiWfqsyBl/fA7fU5pA+GaoXWBqvwIwOaq9nL0Q01w5P8kmfukLPGMG3MTG/8f5N5jLPnjwtf/GOLuOZrfG1yKIte/oXC/JI37N4oIlGgZw+ftNvPY6tMMKdts1e/8S2F88dBweexe/YW/BO19o2veg4jqdlebrigk1/7djZPn87Dr52J67w5pP84H/SoLSe/stYdMO5sw9+OT77PwoiPQFrep7/wfqFLk7m+GZfu312rpEfZGDuA37x9D14NMcm64N9xi3Pjnb0mB2iQaOT7sZB40b2eOP4YBtnfqwbcn2mrTHA1k9epE0vSNQ+0FNpB06bH35enmiczQHP1Sp2PAi4fN8g7F88PvUENH+bB04/9WGv+hX/wOxxKAYXfm2xVhzJ99LFtpInxS83j8w+P6sTXroATDdG39qPpnCyYw7fNiks+KRj2s8nTJ7oEp/kKeErvPLbeXzOycJpQYSMMu62UGm89NuDs8NfeOTM9Hr95pNik4kDdCrkdgU+mX9WXzb+oOnE8bQDn070wdn9tvyXrPYrOOibz0v/4d//9XeBeAw2Zn///Y8XnqeyQLIr4hKOFm/yHaOvJLHztiHJnBURXrcqucIICLWAEEQ4DsmX+/gEA5NBr6F27Mb1qy2guE+f0nzzzYPez454V9EEPt8xpq/djgMytudCIIaRC1BdhkX5whS3U3QynH6+U1wTIAqCNr/B6YSxzDyYXKaFJeEDut23r4+gbZKzJ8MftyUQcj4pkAKMVTWOBaMmlRyFibxVIgzl13hmjkmx5Nad2+1nPOMEnUwWw+v8xjc4KgJVyQ4afGp/Gu0pxN7PHj6YgFNs/W1ktOW9oS9/p3OvjCXAUSTJs6IXmUtYKAgctVHVnSPjVATA6QW8K4/0qYLm95xLFP8weq/sdbvQjeyuSkg0VA3h1mQvCcTpuIxlP4OwW0bckqXoRsFLTdrpK4lgRI57gxf+osn4HIrJuImKoHxOak4+M2x/A5fEzwQ6CSqzaxAOT0zk6AHjpT/0ySSTXLWnD3QSjzguurGl4NGJ9HXcQ+uM/6/+1X9TXH748ccubfN8id0iR15eybqHUFs9tIA13TB+0GnipD3c62iz41kdWv48lAysPsy6+vGbveF3H0gd+WEM3im+MBjnJTINYDkHLpheEapo1KQsXKdmxibXJuDB5wz8lKL3UCbYnau+yI6cmuxFN1xlBx9fTJJ2u0VgBgfOePq4AL2JzjTaaoMmi/llTN8lptWX4FwHmYY+PT/FcW1MPNFGh4NGdCSw8wm3TabonQl3Dx/HFOx2H7HApojRCQW9zB/9Ejz5l4+K0fxHfhvPeUUEx3rloJ9JltMOD/DVrTr0l67QkU7s852eugWhdIa/Jjf0f5P5JOk5Jhp8lv0LSU5olLz3AaKlazxcUSZ/wddk3OoUb74yJrqsarBSzDORuuoh7U5bWQEkso3c6LmVD0EvE5m9xl4z9OBTbR7n4mOXkFndErzSAa5k3zalZasTJI4KCvq79YxNaHM+cNR3b4+7c+v2xcNv7tfHejguueI7vwIfeoBmetPVROJPzrt9TaFsRR+4zY7zLV93ZdjKDTBciXQVmhx6pTftteHD5uPOfuKEW+b2UEl6YYUWWvHk8Q8/VOfoidt/+lyWdvy1foLuwR0tCsniJVvi0/TvWGlL9+FLfrdu7DZM/uan2BSZ0Qu66dgmzJsAdnVA+mhjRanCilsCrcrxxjey0dfzT8jIZIA8jE2g+OP89WtWeF2JTrxq4g8XvkhbNMOHPpOtSVNvsemEbjxBrx2f3BKMHreU9vkz1adfeqGkK1riAxX90dM3x2U8MUxB6H3aW6loolwd0u/Fq8CZXW+lgVs+pmelKZ+k5Zkyxu/KycMOh1aS5PCN/V2/er10vAjMt7ErNtiLGWDlj7+wOhjcjh/9YH8KdcSKV/SOH2M3tZ38ms4ED3GBjZioSADDP/6Dv4QXvT0nYOzZb/IPipUNe+Jb3Drc2BS+k/EmGcZlp5L+/K4e8J8m5clTSgMY/kvLwEzTI9GMbGL/JlBg7YJO/GNyHrji4enL/B7fhpfvaCtUeprxwpbiim94z+fAA452PdgOPXFRiV3pih/wbq4VvWGTxjYOmPjpYpu8Ch29kJW2pad0yRfgHV8nFjludPinb/OhjN/cLDpDz8Xk8qd8cvHsbeMvXelkI/3A5G89z6f6HtnzCeQNJ3BbfAkRzb/oPBoxx7ccby4Fm3wXLegP3B2tDoR2euWTPYEJn97OFzBwwMOTp/X9sePGXH/lvSIue7xUHYGDcfCVP50t5Ghw58fdztFCbc4N7nR4uMpZhn8Al05MJj988b0Tip52++Nu9V1cRYecFw8WO8Hnh7tSLo4YH8j4ypdbeQYQLRof8amSaztjOGe0FjaCnxjPj8NdgQJ8u1WI4oo/bdDjc313zHe+qfYGl0okvHUcvzJG8cznncSi5gnxR9rkbH15c/mw5GrwZ7Ebf7peCw6PfpFTpi9aOm4+y9vwxFjGqI/Jbz3RSf9NRNkHPfYSkMWutTcu3L0NUewAV8xurpD2ZIIGsNDOJ8r9zJ06mQ+ejjeupJV2jpFV8c9ujF6cgnB+E6Lj4WBaZ0N4tvHZeef2p+1i8i6SV4PyX/0VOtPEeFWM9POd3qNXLmmjy3Svtq+dLZ/p2va7uOn7dKGDZB+OVaX/am6zOC/vWI6nOftl08byu/3g5ZsD+YTTOTxZ8JmK+8M9/8iYPfjNVgLLBufhFhja+V08I1NNQ2/pW+Ps4wOY/M0KI/NrJy/AiEjSZHGoeGYDq3IMjN1iM1T0YVf8g8Lz/JkYj97RBWb9Rn/DtQdBm9+Ink0ma1NYwWt8OvqgpYhNFnqLYacscuBo42La5uUBerKqoLkTQ590lubATLf6U/00WEEkvEqO4Rg6z36tI2hXmPgd2458jU+fW6CJPAyr8OGT3TU25we6xIFznlafHlw3l7dC/EPnuMYDJR+Nh+A0bjZW7jdZV0/zaY47X+/igLyqPXu+fEZHjtXewMp3cc3ZXdyAH5qnPyt+zf5slRnd/u///g/fQRwAS9pcqbHao+cDzDGCY5Qmbgh8moQaYq4ImBByRiaDlKVXqTOodmE9EN1caWcD2vZ2qSShXW3iinHG7kNjObGct0HQBEbignCJnSXNzxU9AhvDPctAcOCoPGNDIOGgJFYVQsaQLHIqXTIMr9CqzxSBYQUWYu3BtQqWrwIKR3n7zq0EnChEjmOqiSjnCSZcl4gu0bR6oROWNCY8QV+wksDjxaq5SewiCMpBMRUuFKysePBQYVfgFXHGgyWnxSkysDIGHidfOSva6FYpPLFcf0q5ybmx4H4mHnXWwZ2C4/kUconKhyiZwOYKsomlK5wCrjffMGbG0NugrBDId/xXhQbLhBG/4FReh6Y+dDTyseFZ9aXP3rhSuSKpziKw7V39kb5oRh/5oYV89JVoGsMVoRYxru8NIvho21udkkSEt/pzHugnVsfA6FJkFOegZEuxwr32NVzjhif0sSsaQpsNl/DP25E6KclG7owNwSvUfN7b0MjjvCUIzcY9i3tLCif/nkMXfW+w3+SL8wNTUe5lJlpPnjwrXFddHc8wlQWbYKeOtVgZeWMWmdMDk7gvk2DMCbKDDxdPnzxJ8F+hs/Zqoh+bGC3sdo6vzywIfHyT6Lat84Hl+SdssMmvPfgbu44l7SUIxs+BIwnffewNqvkhAEkwJV6OgZ2PHhcUaT0+sA8/mkClDa6w/67CiAzxYPIh3wU++AwAffupr0c3OeqxAMD3fvlVEvy+DzLtypzg3KJVjsNFu2uZ0PUqKtxL32zFSgqr42z8SrfgqjjGZ06fd6tA7SU73M6HtdINNEMlKpxtyYRkgJ+lf26pNJEJgzYmngUGx+9B3i0q4BF9Lk3RZbLLuFbw0dHSEPvFR7jRaXww8X7/7k2+m0gqrkpK2fSuoJ6Tcb4+0qpcFWesWIBH/Wc+u2IiY/BNCuoKMPt+owVZ9Fq1ZaJ2FjIlQdrgJzhk41k7dMFkFIJ3797uRISt7h7hJNJ375QuQRKd/Ie4I2nla5sssavKfm+OUXTgw/CVj9jGJ0THKHbgNnmcwKtjnZDHL7FTRQornKwo89vkxIUAfGrMy5geVFu/HjhsGBy3abFB/q1XfOtvNnYvFKTNV/VfAvxW82CNAgl+NGGPXOCDDvTUv8KRfqdt6cr3bx9+2zFCSXnt+Ndff22o9VG1Sn/PQQqSkcOV6nlXLeW8eAV33+kZ32hs8YiOf0pEspsA0DSxlUx6O2tkhk5+27O/qtdJKBRB6LJ4da5o5ffYGtazCUVAxSWTcvxS3KAXxq0vSV85h6/8BTnCA//cCsy+6C58TW7hxj+wAbpD5laFPI0PaHE69C/JCrfKFvYz26Z/dIheVzfSpjjYMh784cgvWhEqwdKKrF9Gbi6MhHk9DxdvUWzbjKed/vDvKsbQ2/4Zi//hf1tISTu2qu2+/9zbJCWH8gd4Y17/0oAMyBitcMT3xcvATgPfa1d0BsAQTZaKXLVFOKQdOu1kvWNYtcKACUsnk223RBUsbfabHOQZKxa6laDyC21uaYADusEVWzopyq/eUqOP3w4Ed9/XFis3+WxSnvPkxkwbu/O7LzaI72fvcEM7QJskzP8aS/y5detWbOpm/IxVnjf6oOQVZvlizzJzOzS6JP7H5Dc65Tedp09bxbIN3DMflkfWJwVfE0RFL7TaN5FebOYLS0P+9jwHxaP4ixCFj7Z9/qbjaNt343xsEfIs8G1Cspz7bF+fkXag0AEymC5n1Iwt1zYmvTKWlSG7Gj+b4F8aS9KnsSY6wg8bg/9rzmVwMIP3fAU7GJ/llZ8mrWlfGkqPfoMNvHYttGRvISGik0v7nX/9Dkhz1wx3xZXr41jjTfXoN5xxhHTA3EW89Ko+azE7sMoNzjfdch3Gus2WH+T3zqKN74rcLoLwI47peyW5rkcJvIgfkS/BiRoaG078sFtRFZYVYJyv38wX/c057PLyruwMP/jpjNr+V77gjzM/SBvygk/jN30IHWjiK61uY89ihByiOVzsgJyM2S1dfDehNTa9pN+OL/8anzsxz3d6oj1+lm+24FAff/zuKmGwwp9Tr+qvsp/j8cPsc+1zJMcrbHDyqa0x/M7IO5afvb0NPuCGXjZFt9mK39VzcGzGy4YHPZTfjWPhFdz4DnFFe7LrWOiEJt+XYy1I549OOu+iINoGr+BzeF/AQbs/G3niET7iTyG1I120oUlbvGGj4y+6e7zw8IJdYlaOkUkAN391oVqz/J151uAvB+drRlcP9Vz9s075x6591wQfi0PanXzffHJSdoyNo8GINuOxdXeGNB7kN58CdmNDPuc34OqC5nIqfNcPzsYtvNI53p3HNl+fTHvxM+db/BlGlbl82o42umFMcPlbPhDe+GA8vs4zDOXJ8pXmb9ld/JWTmJvtwoT8dbmdFbHnwgr4kT1/AIfqYnaxyf7m1e44ULyRJ+CH3TiTB1sfjMn4WPVSfiTmZhMvy0stQ6s5pWexoa/8KE+P2Ba+VGb5dOzSv/k3D75DOMRNAH1KEIrIAQAgDJFkmQxx1JtAJzgTcEbwtqKXSbxsDJVjxfNNUm8keTGR260oOF4jgnCRWzULsRRDwuJ+X4I8x5AUI1wBxgNN+zyQnGuinIQTvuAIQIL2s2dPixMi3W6gKMThGY/CYagETx9JOHx8p0eM3dsIGpwynkCuWOEKpdu60CbM4ofiRSfWocqVRZ9gC+roV4hSjIjU+1YdBhF21jmu+HG1ybhCEb5UobP3tpTwkRFwhpJ4k1IENIHUmlIFmPuYjaGfzSdnBe9duWLsR3Uvm2SeM7BiQ1IFnzMp13aJ2yYBHI/xJZV7rfkKFyqv+JbGR5/R4/YT8m/fjAFmDenn3YLhXBU8MM8iDL6TD/jFI7jrW/6HBsb2MsmNpCrm/AkG+Z4PcB2NDIJOTDehcOKG33joXJ15PrUvfuFLdSK80pYXJsNbt+9cXM1Ek57pkxMbJwZn8kzGdFIiLsmja3ZvCfv+++97e1+NlV6lnwQb7LI1/9UWquPYaDJ8tbTrJ6H0ye76DJfDwelSR5BfDLsJXxwKuTSRzGShck9CgybtORiTa06D8xLcJKsckCKn4uYmpR9bKMUHMBVhHOdE9aMHIaQ67AoQ/q0wM/7McatE7/aNnzKJqXP6eNIoEHpzx8dNXHJeIdBJPoTM8LZ67B++5VMg9V1bcoGT2wbfvYvDjf42gP8Shgbn8x7nyjXn6JnvkpTyMPhX1oEjWSK3FguMn90543Spe2i++qW3FCkcCCwL/r1KFzl1uWT23usf3tbPhReugrGFM0CSPR01MaYLimyWW5OTNk30gzUdmO2uoGOjP+yVn6O/HTft8F4fiZbVhy3mpq/zVinwu/A93/qFrtnIlrTzJbdu3urKFnYseFg5Z7LsfH0MXI7Cigke2Pp7S9z0mh5K5KcL6PdbAcJYaKWASxrmR2xwRiMY+MD+cqg80+fFi2eHPUQ2oV1SzK/j261b4TF/wubSHqxekf/Ej9g4/x0aTBLhjHfkQy/Im4+hGzZw2I0rzZ7hJZG1yoY+S3CrgwGsqCAenjJUiHDFCL30xWTRyki6T+fwn6WLH2DiCV6YIFqtAkfH+UZwTBrhPDu3Gi2JGtjB/1r4Ki72wkLO85UPHjyITrIDtwK7+r+r+nDDA/6uyUz+jLsCzlbhwelxfBRfKP5ow4fhk9gJJ4GwSU1gtHASfBzjG/BsEz1vYrtemB6kqxgqh1BIefHidQubNrcsK7zwW5IZ8BUL+bb5jCQz6csv7Ipd5BJVMal1y2WTpYy/K25wikwiQ5Pc6nzGP/XVpKpJX/b86zGruvpQ+uDS8ZKL8L1sjF6W7/EheL3vKxTQW7nQm8judfiC/s/qQzNRzrGPbD3jopnMtcd3Y+qHjoxWPTAuyS6O0MMrB15CgjOS2LQUH/LJJ/F7PvWnhCJa9TxjgIMPaDxx9kPBv7em5Ri7rw/K2MbUhm4EtfIRzY6B1w2vnMwGp5OH5Rn7gV92fcHreTS2y5JuqMInAPKVr1ofOtELHpFjX1mfvuwOZsYojT4zLhqX/P5cXYGzwsDpR7oCOm1vxn+xifqJ8MPOj5CPONqLVGjD43zMN6ww9UnWwY1i8CF8CZ4bV3ZqktyiS3BiB/DTHo5+w9mFjxAT/iwWFu98nnrd+JNxj1StY5qcw6OFFsdDTOHiar6blItrfUZWknx4pFlpFrvhh6cZAOPLE3DE5PfRxZ/ZUmI5/8B/6cxHkWkLI4EHDxM7WpWjPV+di13RAT4ZLcahz5usE3Z4kDFXXOEjIpPsaG0xAZLF54il6a+Yggb4/hKY+LWC+i4KyFUdw1N8UMDwLDTnwdZ3D+1fbO6EPJ8KNl8dcgZjxZlN/NAkttxJHgXfvkEtfSrT8F3ftR0scc+qU7HFrZrXAvN3Dx+2Dz8qbngGlaJOXzSQvP/r+/eKI/h/9fvfX9y9dbtj0iHFcIWgHks/+PgzLjmg2woZcUc7PIfHdA5+9M/zcLZSkXyb9/CFyedMFsW/2jm44Rs9VUzT1q2yHti+HG6rdukX8bRIk084nSuO6pvZeI5rRw52eNIBeuIfJR7NaZXfeLMNrGhIYNAXsq8+Z0evY8a0Mpis6Zf5UvWL3hzb4rgxlv84b7zGt+g+Gx0t+m2iTgcrz+zk6ZwxrCrh37rnWPkaXPz2TDqrpIplcOsqqMCG74on88elOf/hE1+Crh3TLjwjJ3H5mJMYH37Gry/XJzv7+Dn2aCxj4GNH84kHgZnmn/Adz+XaLlzmpDG1cU7/bD534TVUfIIz/tgah/ATz+DfY9vJ1gaeooHYK7Z7jEEvRoU29JWPR4Gh/dJ+c9X5Ivom/5CvQLA8y0jF+Rij42any3hx0rTT852dC2l0jOEcf8YnkLH8rUVyMswnv09/rIzlb6u/+UPnuTc/O2D6dL79IyMeAkdw67Q7uYPHFIifLsShRZxt7h14fIPjLgiiQx9w3D4pf2lcgEsGYwdGgOvo4+OXV6CNnMwvkG0c+RFa9b/03/7tg+9MsjRwsMpDADoTWIghLJCc20R5r2N2HJH6EWqXHZUZgtEGwYDgVuNVLXKMLCSEMpI68xzQz/ExzQoTTntVtXNlxf17t3uLk9dYmrRKDPv66yo/Bo9ATMRME447d7wpZgaOkVGXwqRw6FDcQaT+rdAHiP39B0UhwWYKka5ltisnXSYaJ03h0eaY6rUNHAk6Wn2mVw5OMzzrw5VlAbdXGgJPoQTe/hu/tYVDtahjCOyUjnBdQSUDr4qNlNY2n+VzPl29pSzAcBBoR0PxSA8rQxR7FEng7fxuDSDjaIgkMuNK1o2/lU9x+pkQ3rt3t7etkTXDwQPj4Tdekr9Px89ClyKN3+RtTIFe3xa2oiN3A9OkL1LphKdFmPAEzuC5quG8q+h9HW1w0V9xEK8cI/NO9IKHSRyHo1jWZI1BwUWQSjCFh5UsYDcBiWwl/ZtszcnSP0vvJfs3E1TZxstMysarcLKGJVAkAOaYSbgJbW2HAQZ3OjtZWebOuSS5yNhsg1NaQk3/2Ubkg4bAMwm2Es0kh0w6ucs5cOh0Cw2cVPVhSZ8x6SiDX5Hkl4uXmfR0jBxTVOhSR4NRq+DOGUiO3wXeWXjpFfLSOGfOPvGDvJt8pa9kkw3DAy/pvbbsFx/Z7CZdmRiEHuOfuLrXEw3nJI011ibhREPT1kZ+5Ek2zoOJ99qgif3gaWNGAgrnh2744h9eaQ8ffThNOmML6I0b2UtC4bOghifze2jsQyADvw99zkDgSwi7gqy07qo3lqJNwOET64Dh3SDN9rxlQ/J1o7jszUxLkF35mh2Ef8FXeyv+JIjFJePiRVdufDk7VAw1+WBHVlhJOv+bv/mbjtkrIBESuqqHOYZfAqdVfMWpOCsOXG8xt1cu0lZ7doa3fLXJXbxkEt6rGX/FA3rlsxOGjON2qepJKbvom6pcGXYLYv1Ydlcg+QHt6mfI++hBJM67BcfmnGLYm9gafil8oJM9sBE471aryC8AQk55dk5qpuv0ZD4CnR0pxyVNl+MLyLa3KeFPzqPT1VS6rJgKH2OYFGzyRV6Xast0sb4qMLoSKTDq48LvxavL9RWCO11o0hK4fJhEmh8kW/uKMAqMHl77VeMZeCaeilxkCfd79+/3od3ilLHR9uDrB/WzeAI/us6um1SGXMe6kgyTc8J559ih73SuhbDQwze6WPAm7en2+0zmFEy0w/dCqCjDw8BwaxI/wz6rC8H18dOnF6/jO6zew3FXi56nHfvjV/gLMoMcvaZHm5gDnmPZz1WOjn3M3qLI0U7xw9a4kTG1xXMwxUz96Gp9ILlmzP0Zs0NU3l1lk10SOXgSI7eqSrLmM8QFvnvPYwk1+AafjNUYH7zQE4W6uJzkNUBKV4tvsXM+vg+3j/44nn/VDfpFziuKXemqN8V+vOVj65+gm090GUuCzC/0ltPg6FYc7bx6nH6w7em4oWLXHGI++ZcwuhOq2mGs3v8BP5XgL/mF5FFiDlnaTp9Dv/kZXfkQx/GUvtVHO95x0WeikqQ2NLIJ8Rit8KPn2klyO8ZBGz7L26yKMcbPLhgYO+eqk2mLV1YQNH7nGL6Vt/nN5hp7Qt9iHFzmA1DCn4AzmvM/P5EgY+KVrPo3PsTW9K1PzLl6pvw2IYaTrPF65ATJnsd7NOS45+fw4WKUIapDGR+/64eiH3D2yf+iAX4mhdpvMhydAyNj8mGdHMCbzkfP+7ywnC8t+W5CIBbvyi7dWYGzhS72nN/NozMOCulydTJ8dBEG73oVOgicK03KsxyKhygeijhoKV2FYmB8Gn14v1Up2ALPTTT5Y5xx3PZ5zokteLjJy3C2mwwrbjje8XNMLihvoiaFn2F7e2Xw+LL9M0x+42l1wbH0lbcN1jEpz6cJm3O9pSt6hGJzBjBKdwbpOOGVgo4CiweZg0tO3jJHZn22k77hmwKXdt9+83Wfy6UwdNMFu8gDTLyvP8ofHuEFWOPVaKSvdmODLy701qXwA85kX/7CL9+17YXP8LJaV1HsRSjk0kIVeQc2/hqPzfntQrS+Vgjs3PDqCtTAQRe894D4/Aqfhy/5ksvJq/A5P5ojpQ95aec7W8lQ2YJNdN7qhdpiDp6ybdFGu8CnV4bSVozseNm1h3Odf9rWLoyRY+WtMbPza9rz7DbfnTNmvNV4lU/0aaKgr83elJixMjg6ytfwfHjJG8ku9B6w6+PyedJZWo9PhUxxhg9b3ib+pD1cj/ZyYzDoQ3mLtvQRb9Dhj1a0taHCso6T7z7Ly+DWY8efrf0gaktb8PrbPjfU7WxTGBmfX6kci4t+GTt7O/BjgcNH2F3Q47sV/XqRoWMPMh0N8B4TD9BeXBMg3ZUSijf2iYgjeJ525c0he3wbhnim8Be/5Ej03Ia3aVoc5STevouG4hk6yFRBBkf4DDDx1YbffIcLAB/7vNeTVvnLeFH5F0Z88+X5ofcuIIVfZKKgyi7Zl5U42tefl0+Zk8U/KNbCA13yeN/NJegwmslSHzqnaITP8sMW8bPJY+iRi7pgwM2z/8qrv/s/PPxugTvOM0AFO5NBjQTbBvsQ7iGJXoVb+Qf5XZ2LEzNIjgHGQVrFom3UvcfcFsIYTc4llUU8Z6kkp94KU450OVlgGa8JbnAAg7PGLEkoIXpGghUVV67t/lW314AHL5MfnxRjFUSiRZsAtiXUJtBwZ3x3791Jcny9AuRQJMOQYdzgCGoSHbcX+Y1PaGgxInySWEt0KTGFseEVuiXOXSKK/l/3vIEuoW2yr+VZ3HJ/aHC9PINm4H0/fX4oiHj+DtBWOpiY/dUfft9VMZJJSt6gFAXyth9BSMBwVQneEhvByCtH+yrv0IUGDt3E4+uvv2lxp0lBxKjw8lk0WnLFGHp1N8ga72/+5q8rO/RIFiVInXD0tqPJq1SlPXo8gLK3MJiI53yLXk0g3MeviLSlnHBs0SK8V1CRZDx78qQ40sFOAAPXrRH41aQ1+48//tirxdq0+BGe00dJi1VV4JADR14ZutIdIzGet4u9Ot58w8gsD+6bC0xw8lvCHxSDr4fPmnj+2k/Jpau/rghL1F29VchgPs+eb8xTtuyIPirs9M0eOaodQ4RvH44cvrsSlkM55sG4ezuWZ9XQQfa3SaRJlAn3ln/Dh07XDnO+iWCOKCS4ItmqK6DBA38s4fOsBoUFzo++Wm7eh6A1sMQJhjfGU+gsvOwmFlaB4IWxjQcXdsfJtCCU8dhy9ZYjj20JAL3CF9rZh/YvX77uhE5hxvMYBIgGuJyzDPi8wsGp6i+ZrP0aN/KDBD01ibZqgF59FT2EEwftCpLiEzwJAV6WWVZX2XNggUeGgOJLV6ps1OwXF+/fWhEwGTYhCB67fWKTb/oEv9rL8ec7G1a82BLnOOfoNj/Re2HTh86hbwls8A2fWSEdcZvaHrS933/8wx/qj9ADR6vDfE7GCmUKb4I+uj/fQ1YDn+49ffq4vOrr2D+8v3jeV7lvdYjkU9L5/sO7HLm4eMg/dYKyyZbNBMdY/LAVVHh7vtWO3tFNOsJ2I5DaujZ2fuT2nTu9pcMVDvLDSMUJdDVBKTbpGd00iZDY8kl4yx/ZFsB+ufgmyS8/9MizXKJL4NNnhfb6d1EvOtEEEs7Z+WB88p2/gUPxiBzI0SRQERUtbICq2BQ9PoYXloQraBnrm4ffJGHbCkHw2Sc5W5XEL/NZ9Kir34IP/2BSiYcmz54z9umZYsFJkZ5OiK1iGj4oEOjHl6JDP7f/8Ct8pck3HWdns8Hxml1Jil6H13wRzXj5+vXF8/g0b09k11ZymPietsw+/en/OuM0tgaHPnw+7X23qu2lQhvGhH/Po5ufBYfLSTro1dOXL3L+TeHQWTpmtSh/xHeGUZWV72ne53Y0Kc+2mHoUUAKfLPhctOK5Yy3EpGOLuDqFd3D5JZ/wB5f/JFtFEDTEDY0v2hk0egFOz+WPbyPzJpjsNzaNPMXWgG1MwcuriXHV7fI2vEj7YFm/cTlt+kD2nKPFrB9cn17T2VUZke2Zv+wz7eAVOOyFbvK16Kfz6CDX96FJHHQMXfrzPfQDrvRCvLTTE7Knj+AiAAzM07cyBt+KurTjcxDLxvmuNCqf6QMYHoQ8mwnfjuO++M2n7GA+stUvoy0wTxqXyy33813e0RwssDtZDd2lI+fTpcf51NKY73hUWqJ3jp8XS/omt4OXfpvAQUOf6fJiioTed3zlT6pjaacNPD1jBC9M1NPTidJjss998KN9RkP8gRUXEmjtOkGM4pmMy50+RkfxH4/PmJSBC263QYhnHbjHL3vrTmCBw/6tIEG/YxJ4MmqxJdjac6D4OKL9pSh1V+7kk/wl920XODbxow9aznmy1XcTqsWKyjZtrCAnD+fE5rYNDeIAA9MPzrx5CyD4YoAcGzlg53x+kL3nYzV25Rjd6hXq6LE4hLYWqtJTzENf6bc7l/7k2gsEkVMLEfnE154PbuB0vNCLR1Z7XE3+qhgi5jvWYgwdgnPioVUmihidnEUPejyEwdeKRL/Fb+PKM8Qi9FcuOafwd664LI3oAyfsUKj55efoSPrRQfrgDZQmhn2GDL0MTlb/9M1s2diT23nrN4Kr1aPDdb5Ge3ymR/KEThDTzkwFfPy0w5fcwOgEOPzhM8QdF3bId7dE0e/oSGDBH7/uJQZYxfMhsZ5se9tqxnF+chqvu7omMtPmchAk0xamclyM9h2OcKArJs+9xZkexj5+ttI5vLDTLTSQf/1CznuWXRxvFCknQrOVBsUjPNqDjU1cyX66aB+86Qs9BA/tPuvHchyeJsZymmtfJr5HXi2QoCP9cRPOcj/zLXEXT9GpP4To5ybb4z+588NG0dd24gB3BlyfHnfb1QzHfA0/T33kf1HTfCrf2Yq+taOch5tYN82bLPY9W/jFFvCqx/Ejf/wgHMOSbhspG7hp7xcUBwuagRvGzg/g8WwJLCtikDT/HV+ZjnBGL/oB4rd34SL8TLszd3PcM7Fq1zgNvyAJLfmt3/5zvvpgnPzhd/mDoIOX+FGZZ68fjL/gxwdZf3Mw8x98iPSrQ8E1n+fY8xHwXb7u9/T2vFCRMfJ7BVtyZicKLEfxM3xxjN9XgHdbuTdCmj/fUsw1b4iMu6JdPzyKLbjFUTxpMTPYfFXYkxHbCIvr48USuMCJny6/8x1OtcH0xRI23vM5VrtIu0v/7t/+/jtCdCXO/fq9ipfElzMnkBp7EPK93MjOMVBQE/4zcDr/MYJ7++5NrzJVmULwlCNKk/8Yq0kbB0pg2wIz/yiCCbsii4m+gyaFlMPbHPRp0I6wLveqbwQdmH7DnwDhY3Jico+OaECTrT6n4RhXoFIkcOW4VyWrbApGV1qg4cAUnyT/CilUBy8k6q7euoL1IQ7ZROcPf/3H0riVL2Fm+ICOWzdvXXz77e75v33nZgOhCenT50/Kq93uEacR+pbkC3Rxeml/49aNjm2Juvv1e09seSRxDF/yySHsGCWN8oUPxqCgHtpq8mfJmeSWAayPRHBXQSSUHJWEToGA07eBk//LV/0cx0+TfffDoVPiTv7OS95cVVUEkZzri89uHVPQoBt7DsaeL2DSUZ2qboS3geGqZFeEhDbO7M3bPZSUU2OE+p2ORdsmYMHJih3t4AI+Q/SbDprQgkUv/PbmCRRyLL1KnnMmHC2yKMaErvctZCjcve6zCB49etpJvau4vZUg+IADH7rHgYOtrwmUK8/ojQJXtxUe8I/b5PhMAunIeBwnEkPnNBUBnj3PZOfl69hNsAwMbTfb2Ns48J8hO20SAyo+1qHGpujkWYXFOvgtaUOzwqfCJielCBKdD/x3GVfbXuUP/wULMkHPJjXwhk7sl8MITPg3GYtc8NutTgK3Ysi76EHAFRc6ghfauy8TDXho74Q4+JyOSUJMLl95yF74oZjDMbmyhwHOccocnHPGBff2nduFgQgOjW9hkxJ8Otklu+F1J8b+go/+jx49zqi7eqIvL1TfkH54pEjMkSr4ccwf3u1WAHaLIXxIJ+7RP4mVc4LSglkSw8BjP86jly2a4JiUo8dVBUkfX4YXL8LDPiMhOJnEWWWiKGl1CvxX6IuckzWBFQzaXyIqIT1fP42Gl5mU47sJpFst8Yxe3ry9Kw3nKgwylCz2bSnhwex8tgFvb35T/FasqAyTcCo2BPT2jAdfuoNefOwkNSz0LA8BFe7s0VhN0vL99D8mUL16dfnL0PuyunXv/t3Y3qs+bJjv661QgWfFlYnTlavXam937typH0Sn4oYASCdq/5FfC2eBh/f0mD2y4Qjr4vPoN5+oYFEdz05f9V2iJT5tQnr3zt0+8F5iiQc//Pi4BSaFJ/A9RJTPJWsyUkwwpuPn1Zmt8kiC0zijSPllZc4PWrmhoGLsrrAKqj9GN/khPNX3Q+h22+aL7H020KHTbNfKmx8fP7p444pQOuM73WC3T+K/3vEh4ZELGFaIkIE32j199uLibXymPh7M+jI8N/aHtLFqDl9evnLh49f+7gMCQ4+xPwRnMCv98GS6kxHzXUEKj98Ftt2xMKe0eNAynfxUeEi7U5nw3BjSKPBaxM3Y2v0aWiPVtIt+RmcUzqzuUFSPkfbcp7/0beEh/Zowl/+x1Yz7hZj90cOyj8SIzSYv4PfoIzt2EeJSYjLZwVnB6Te6f2pxFP6NTRkjLDjGkofgSY7jhVNcfL67KOO7Z7O5KOSCx/Kp4JDjlZZuBvRfdnEOD4xrsuCh1PUdgYuPpTHf4VJdz9hFJQBhwR+LTZ1gNUZNx9Bdu0wfeQ29r08LnuL4/LXEMHZdHOfb+pl+vt+4db30gYd3+ijy8kXaGdO5JsbRX2zSb3FpOaE+LcpXP9Ivex/wmjGCTOHyVUtm+Uv070HNYOVwcfZhLPLAM/6+/hiuwd/YpSWwiGOFhcg2bdOxPLp6xa2pJmcKBSZLRJr/tQncrmY4eHjmEu1/TKBwXJ8IrDiJ/NTgvC3Ij54PLHJGjzhR3IJLZQ9OvoOFVj4Z7e5xHnUAAP/0SURBVGRPlp8mFeFL5ZFzjtvFAT0LC4TAh/9gj3fG107cN5ZdjOubqoK3pfjwR/bwGS0r1K3gB54RxHkTmV5ECU4+wbZiBI8VaVylRg/88dz4+z0+b+WIVR5bkUgO8lZ4V0cDV8HGSkX6tNuBpou90IG+MFBBxyTfJMpKWBeeFEmCcORHNheBcb2/8ZxOK66BeTvxhYw7aTpgawMPeuSTTnuumFVI3qgZR9Ex5etvk6O6yAe2uIE32jUuRy6Fd8D+3bffjAdB6HwIuwsK4Hd1D36M8aXLWxz7PcevxUfhj7wIX/gQhRu8w3s82jMeFfviR4PPV6GTjPBNjFAsqi8IXmSDjkv5pKEmlFdy3OSzb6Dr/O9KeUxHHMc36NEfPNJvvmaFQzkj+Cs4WDEv36KNihCzvxaX8p09mZe1cJLf6M1H2+ZrjkfHeny/6Z7zxteGTenXwh6aPk+8PuRe/cpYzskfa9NpgyYyqo6h+9DlL6PLexsiXxE5dNxwMGOKlXCT/4FdOtPeMxn5ltIePrIl3z//LLKpbU2GaK5NhwYwfTeuDS3L7eXX6e94vmfYfLZFfeNgs2HzmMEil9O3ln/RM76U8YLlmIADlnyuz23xz2/5fvDr7kD+1Xsd3w3A/jq3S75i7Npk2+xCMrvih6rD0M5v/buqL+Pie3E9cENx7TX74pT2+Ww/MnUs//tZ/KO76dcYiWBbxkazz/EkaIgtGWO08FPRnfRxXn5ukxfSxcaR468yBj+4sjnnqrfpu5g5/4qmyi64kTbZtR3FzNj68x/O+e5c5VpW5Uv28WTnG/Oyl5/Z2YPY7Le23X3ww/z/3/+733/HqBUNGlijqC1ySGwOICtOJFGMYtswooyLolLOMjztBM6fksD4DpbduH5joqozZ9LbU6IwZWwY0CtcwUpAVVhBHOZ6hbCEVXvK4vaTq9e3skSyq91wJJQYf/Bs8AlMfY2nyLPE2JI+ye/PFZil7JIfyiQ4YNCtOFxGIuklvN5iERytcDmXnjNSb9PpSpEInQGbANFtuCxR2IP9XMl88epFFY1jD5rF2cqJj3FwXSYdPlC6D8GbbEwK8NEEyyRJX0WGruIJXElQr/CkT5Uwx0ykORC3E+CfV4iCoZ0J/dt3P3Wy0EmAhOJwCF0FEHyZx1ZKzMgV59C9yXfkcjiZTjJi7F0yTI+yI+isyDYhy66fNhJu/Xvl9s1vD480pPOVVf4o6Kvw1IokNFmdIamew0L2xjW5wEP8BgeM3jMbmdifPX3WBySuIKeyT/GNF30NDRJoV1zoCnzBLB+SoIAluCgYCD5bXlYCi4NZA8eGVryW1IINf4xQUEOHxp7ngjeKE/jDQSoA0UH96zCDExwoL1j6eh4KUyjfs2vreQX4QCbR9Ops7SvnuChJgOMBXRqN5zsE2MHenDIHoE+fW1On/0sLFlYSsCcbnF1t0x9vrNg4nb9j8OntC8Ht1BOw6Krbbracl2OZzgwXDs7KF1ctvG1qwRtA+kkZ9JVcvXzxvHbDCfI5ffaDIASxbOwN7Qp4VlHABZ8ka5xqC1TZ3YLSY5GJK6WYSqZ8ik8PzquuBywfVcKDh6IAO3UVXtGEjZEPnzgdXOIPPqct0LO/rpyqXIJkPiVPnURmJwO+o+eOcax+EOSePlVsZsMLdvjx9MnT0L4Vf/yIRE+Q5CfovL+c6URGUua1z2jkVz0wlo7TJXruNfn07HZ4Cw+TO+NBxXi+VDdjnx4q7QBZnM+a+iJ4dDIfXOFifHAqjSBoMnqof+gNnCaBCrZFsbDJhE7vIa5LePgk/rP8zZj8LH+lCCLJI2efnsv0/Y+PqmvGYwuefcJHkD183O5kXPrKLyhSlP58KkCwnV8jYz4Q5V2FovAR/BQLAzyyuyi9iirkiR/gvYw+sNnd9mQ1kIm5564oZrysP3zyVAH6573hJzJwQYI/5Tv4q59iD+RLLnT1XKWCHm9Jc46vscrl1eucC0sdo0/YGK2aLwwNHvRuTGM/f75nuHwIfAVwfRRGfo5v/wlBgQMGHVBAgVfdWWDB0PiRaOEpVpk4K44oiOCTopGVLlaZkLP+4CuytxDh+1+ch1+fAROd9yypy2JjzqPCBQHw4QQFY/c2vPgPBZPqCDoDAx1i9iUXTShOaDaeFaOMzgPX2X8LoPyDNigK7BXDAiffm0tc45+CX45PNkk2Axs/37/3Nr0rOf6h/fhANkHO5NGVMgBld5HKcTvdQzs7cLo0wSH7L8su267ngh8nUxeUv6tX3LqEZ8Ehv02aSy+e2AxH1r7nuJWx8OqEygwXl0Jf/tVHotVkDC78nzedsa/etmFylfMmZfioN37UHkAKHfD8VDBKA7kGX4ff8hPnfe84kaV4Z1MA1t5x+Zkf2n7a8tt4eG9HCx6xy64MdjxMUWTu1du01Z8P63Ogct6zUcR2Rf1yK/iiDX/lDRN5/kIMXPbMEZOs2UrHz3e88sr88st3OhB8TLK00k7hQ1zoA8eJED/YAdsNrdX3wHoXv2V8stvtS9nhnr7FI39+S+bRaxy07xz+ZkS/fY9PU7jQHh59/guby/HyBx3pJycRo/DecX7fRcLGhezlQQAu4R/NLNt3MYtfNRHa64rpHJqGExr6mT74oa8+cB4AcOmgc4srfLjTxoOHyb8+cMnJ7PKo6ezNyFpjbV1pdsxkC+2jcXakzSYkJlPHbUPp43ZYusxPG8vFD3ogfxd7ffecMfYo/2PT5ESPyNPzrsSYn13MyKeLqeApapC1MRfXp+twOfNqF2cxwFsU5UGKFHKY27duJ0+Q2y9PcRzc9k+PMLO0WZmMn7/73e8yTvxJYm/nQ3QnrEXLp9wje2UTGPr0jafuLAjN+FBdOuSZr9nlRV60ssIC+hUj0rW8ry8LDnDDC3rWMehycPbbSgETUCtr9JPHsdXmvgpTaducKrKiowoTznmezjQ9OhQ+dSKNZnj7NFbwY4uTd3QXWzIueXcibPzs6CneOaZN9QKctDU5dZ5P1kdf7VpgYufgRWF4M3hZ1eQcDuMv+eIbXjq/CbhRTMZni/xJvmas6Sg9Iftzww96BRe4KappJ39hBzYrquSVne/kt9V58HMeLsb1F0cf/ucYHHKMTcKltPd34OUTX4pLcO78R5v0IWM9ChOPgo8ubLMXmpPTRPk1j8z5KK0D+1c9/EVexkE/eAcecs7yOfzAlxY1yo+NKW7Xr/oMf2uv2YYD2NlCW/HTPjvcfJ7FODjZYaHHIPhdFNr27MckzuNsUZzXw4Wt2lh254zdY+GTA/rqFy7XR4pj5Dsb3xhwqX9FW9rSPSvlhpdx55vtTZaMFXpPX22hOnI+ZkwwHTcufsHTSXZprg4ePaQTpxxBLq3pA4MWOmNX55iVjz5///d/9Z0ASagSPQkJZyEwlUQDBgkMcaWPYzYp85BVV/3mDL2taUm7K1CSaoIStCuYEFTCEREBQ6aEBbaJ6CadC9ifXw5rAkuyRTGsXDBxtFJFkinxNuEhCI7jNLxWxarQbulxW0MIzi6wMyLnKZgVCV3yHR7BV/JsUvk8CXyXjseZupL5/PnLFgeM6Sq+VRJPMmGyNFGVnFP1/AS3H8BlSs+pqx5f6pV8kzt0qm57Hgv67t69l/aZTGTShI+Wxe+KqQCgUCOptX/osir87UNVQzNcKWoTcM4ZEflnbLcnMfQlwK6Kp0F4+/4DxT4Ugirk2C9pR87nRMRVud5Dn2b37z9o0IGbYkUVh9Hlj4L398dfWyiyUqIPRNU/dCpY9TYZyUyGl9gLqG+t3sl3t764Mo7XgiQ5SpYlxo/C28ePnmaS8+yYXCcByHi94p1PtHKY2ksU0AcXbewYgj/0q1eX6qw2AYMLGSpCkH8DUHQRTQpHVlDYmnzknEB/8/qtBPUblTGaLPWGR51R2ij0zQklEB2BkP4pVBALGTpH5ysz/M2O7w3f7ZeASF5JmPo09WLEsZuYWi02+CucSL4VJgRRSfMCn0lNH44bGumQFTOg+FOQqV7g2zERrbbgZemFt4KrpHpvriGnBsLQchZWrBCTIIAh0Csi0eOHDx9ePPrhUeGZoHkuhkkAewYXf9CIFvJ0C5rCZyvFkbGCgkzs6wf3Q+dnF4+fPAnOlmFn4lI/duh7+OY8J9tAmpN0gYPmk+AKnisUl74Iz3n2UMj/lKOBA/9vv/mmx8kRvAAqrb73Kl/am2Tgd0A2GePbJAQSXQmJ2zP5QLa6VVcKeK7Q4WeccnDikxQdrHSTJBn7Zw85Dy38Bl/Wt8hFhviLTytEXF4BhZ40GZicyMbOLsievSk8whUv6Q4/aTLut4n26zeZjEUv6OGtm7dq4/S4PEE7XxFY4PJ7kswmnbfvrBgRGCa2ZI1OcqB7jiteWQ2hSMK1dDIevajcD52ZfBTHb3dVWlfEBX/+jc7zQ6/il9moZbEvWgAx5lZsWfnxPd0KzK3OS1KYwUzSjIvPaOBfnjx9Xh1UsDEG//isfjk2lf5v33+8eJw2CidWJsXzR7+sdgmc6lh2dIgLsW9+D33avYqf1nYriJ6nDX+92wnZisl7H/QaWX4MrBbZK7d98p2KPIpB7J6MgvnFu+CK5/Bz7m3oMjbFrzfKmFab9NlW0SW6WvMV4EIXGNoqAEeoF5+FZ/zI5/EdVxQ/01dBSMHI78aCfI9VJOrnXPBC8yUFyupVbCcTAc85Md6XVzKhCnyGYCyp0aXIBr50sAZiMzac8ht+6FeUuRZbsboplpZ+l1scoidpGdziWwILjX0oa8an++yKf1ToYcP4N3ojG1eQE+c7kfOX/KTPbIv/EPN6MSnnm8DC1RjhBZtUHGvRCaz0PZ+lYvWZW1f1RUMnO9lPXvPxr99GRsGjOUcOtkCYTXxm5zWl/N6oh4yySXo7afjcJECyzX8luY28xA82jjw2vsmKPnx/Esf4DEkgO+3qgByTWzQ+FNb88+jhA+P7kmOg31jyt+eJp31WWIRXf5mxaqPBywT6THI7UQwY3yWULbQFrvg+QsSg6ET4yJ5RyD75pydPn8T+3sQX8W98gGc4RA+i477zn/KWyizy8h1d+OYChzEVTBzjg8U6xfgWG2LbXcaesfh2E0TnO1kJHlGO8lwbk7jr8V3yLLTAcTwPH4OP70uqxckwJJ/g4z0eWXEhlzCuxD3kxidsEmpyh9f8Nh+G4706Ghm0bf72zJwcI3PH6GQaikLg6gNHxYRqSWgmO5MHPN8V+8kOnidc8Yxd+E2AXSGQ3a0zcHSMRJqTdKcTaRveKG6A12JMbHI5fdqHftC1Iyu4WcKvqAU2POr7YzvFgZ3wK8U/9l8eXeptXcUv0Cq78NNvMoCvYo2LV4ob7Cpgp//BQ3/jmzyW0vQ3OexKl9C1Z8BddEWL1aCeMUYeeIWf5Eo/WxA8NjHKfESxob44smthMvCXs2YP7vpci28T9+Qk4MxOpteMkP7iAX1vHp1/+OxiilxIUZ4tGcfFzh9++LEXnPivN68UEuXALlbLB93if61vWurqJPwPMxRDTCgV+hQg+R25k0Jl+Zm+5Ic39Nl8iByrk+GVW4/p5OyDDOjY5EpfW1QMTPLaCoDxnH6tEBKyYo8eBoyfVq6C/cILVQJfbijHsNrk58wh6An54p12cCcTOZxbOehfbweKfOF/M7lzL6jJrYNL86DgWz1Nm+IaoFYfaQ8+mzlXDwV4xlEI2+1m8GbLxvD54O7t8o18NbcqCn742wf8BuZwmW9WsAGDXmyMwaJvHqjdfpEZmYe56eOirlw6eOV/vKMX5iPG1b+0RF/4D+302QootsOJUJzBAx8/2dGlz4zreGSER5Et/QMP3mlcPPRxHOzmqfnGb9Fb38VKbeSi/LFFEjhpDDgETH1Rj2XvmPAMjuXbwVPyqL/I+LxndejAhS3zDaXt5Ffg0I9zg8P01HgHr+Ae2sQeftYDefk/cuen5quGEz6Xx/kJhmNiEBzIyiddNkLAFSbc8Y4dnriihe+YnoEXKQQP+2AlxygNZPNzvlvlFX+bduwPnh27uMBk38lJcVOb8j06UB7Tj3zyK/KYzgkDgp7RWf3pos+ungSeXCOY0SmW4MN4cRYVL/2n//Svvwu+OWgA92Feu7hxY89qKEPbGxMETCsAorhB3OTBgxhNYCQFHJrzVpUgjPLr2yv8+QKR0gfRECGRunrVBGhXRTtB/DLCOoQtycCS4N2EyuacibVjcDiTsE6yg5/ihVtpTC6atKf/Chm7SmOCQpgU4vKlLy/evjap2uqHTTjjwKI4EtvRjrmqbmOw4o0iBNgcvgIDWhhoV4NkUmsMr9HTR6CgEAI4PN+9/RBHevXiP//n/09osapiE3aCP5/dAH/8aiacA/rCHx14OiONIgQuHsDFuU0gPzTRV4TSx2Tmh+9/zCRLIevnTQ6yK2y9fPE6E5SXveJMse0mW3/+s7cGvepxE3AGvzES6KJgXS3zF8ftlBTd8EBnFZnhhK+sGT2+M1LBinLqb5K+CXQSlOiR+3W9Apc8xlurZnbbC34yBFurvIFxjo8fGa16ZLkieJ/F8ZmwG3v6peASQw7/yNrEqksb8x1edzIZVdyBO9mDYXmz5FtBxwoCE2crNJwTmCSQZK/gJgntapD0gS8d7fj5IycOH2/goX8GOehZscuGNwpdaEKvKziScqYjIYSnN05IqN1eUr2MkyYbY6DVGMYC484tt/gkEEU2dMczT9itjV7pL6hz4HhhBZcCAp2/EpqNLZBwxrWd6Ozsfc8p4mDpep9NlHaEAleO1FY+hhF4wK7Q0yQ9x+Nmw7/L0QHPY4lfyZ97ndkVPtNvgQaOxu6kLcfxAT0tyoUPfIJkkaeQ5LKDvUJ5BVtXIDlkDtVETAGCDZEPPWuyl3Nsrb6hfs5VMkt4jwcoMsfIyK1CrrSZYPVWqrRyFZpONdAJJPxYcIbv4PE3ZJJEyhg5fxYRTHJbHA1fViCLv4lOhbTK67R1KxTSPOfnJ1u8ILfLS/KN9U///KcWQfvMlNpz+tdGvKXkZuj8pTZ91Uqp9K1sskswFXSM5bkYihCPM6H77PPAj1wCPrwStEJnvtfuA9ekn981gT+LENQYT+OV4ieCS+iWBD96/Dj9PZfMswHeUoyO7QGzLRpE5mTMBzkOPh56WGzAVDZFJDv99slWbkW/3ZKjkPsmdCiA9LYguq4glTYXiWsh+OJ1zu935IHHgdLnNPkSfM6ivaEUWho8c1zBxehWuPAb8BMXjKOYoHgET0Xtd5ExmF3RFz0ygffMEXiVh9mrtxnErThs4qvwXPFFAQNc+HXlSmTaVShwypjtHwZ3Kpo2XwRfK6rwf7cSocdke+N8+KhA9PPF1fBfnxa34k+d+zUw6Zy40KJMxsupwHVR5Xr79UHhBFocAj88wAfy70WE0KC9gtKbt14BHr+bMRSCrIARa9wGRafEod2SFNpKT2JBjplEGRcs+rciIv3K9wmmvKJ75M42jcm91M4OPWZ3p43Y8ZhvJcM9AyuwHM9nJ1v5brLET5voNUkMXnDAx8otyo4GvDnzjwzSnc83xnzuJhF9Vlb43IIJX1Adx/l2rO+2QoGvladI8A12HusKxXyH88bxiQZ+cLfXsh361TiW810BHLhusxCPXCCSkHrbnTyguIRP8KIbQOJjJyjR3caNwOfnwZQID2bsh891LNjjDz/jE//kD3KAwTdxmV02aQ88AwVUceKr0a+Q0KQz7ehx+ZwzEmFJsckGO0SXk+KWxHb4Ls6KNyYJeGvvKtDgEIA9J4aZaErWxRpt3Z7RwlfkhN5O/IOiLIUOdAVfeLMkOjRWnkvcwURI49ydcxKY+BY6TGLKm7THc/j47b/il35djZPvZF+vBV544QMMvv5jeHQt/eXdjtFxRR+TVfEsJLQ/vI0pVva2lPymg+DRl+VBi+t9dkdiq0l7ZQi3NMMr8PG4NAee2LlVRiYGfETGCk7NSSqj/IWW8Y7MTW6sGrha+bqY4fkejXH5zo/qoyBTvcnx6f7eWLmCi0LTbC5DFGf5E547LsbJMVzUYJN97lbkA96b5OzwVjhvrEkft7jKy8WE8+KGuHMWbfiUNKutXkl+xiexNfbExj3Dr8/LSD+0u3BnTL69c578mRPQGvHxx8QzGx323Db+SixyvsWfnCAbNkf/XSQ01o8/PiofFafk+2/fvL94llwAv077kRPDVTyBb2WXPzSA0Ylf5MGmy5PL2kRJMDJH698yPtz4wK4YyfHayRqVz7/tF33blI18nz192thrNTH7epl8ia7Rj/P5OHhuDLrDNquzgV87znneks2QF/1V1JU3kRs/MB0J/0IjPQcb7S24BE68QJlLZ73IQGHOSpgrOc+v3Gru6SH5bvvmY9n+V/N9UrnAZjvwK3y6Gb7jG3na0IC3ctV3b1z4XdwBoLluzrUtWnOYPfPDvYAbHLqCDHHZ0OJbiwP5w/NX8cWOu90ZAHqBf3wUHav+tyAlN13RoDYfGrT1u/6VjdCn9BEzmjnDJ/3OGGeXm8jd0S50inl0qn4tHYxhK7+C2Ppl3NB5+hc80pbcGiOaj+KBouce2m/Tr3qOp/mtPXzpoX6OgVNtSBdja9ucMMf1t+e//OOLkjMlJg43/4+mDbc4y+cszo5ndIYvMe54NRzqQ/OJ9hYm8wcfurm5zeEf0478Sv+Bj3547JbhWljGkbeTuTyZr6Yz2vYTmd3zvcimV5m7ubqNL+MD5RByieYZ4V0G3R448KseHLZ76d//hz9+pxOCTbC8rcjEXUuNMZpC1jnkAGIhUAXrBO1y7/PvpKeMCZE5XyLzu4gGBtQNqNgioTVhkpSeky4J/h66+663sTRJphw5X6FmP4sHp/JwTGUKJYzT6pLu9z91ckl4JuaUSeUa/D40McyyOoXzQt+U/qJOXQJu4nA5kx1OUNsGKkqT3zWM0HA6friMd6vcw1M1cI79VZM+TksA2PNL3ndC9vYtBdxDbOHRCmeM/McfH188f/ayBoZv+vrurSB4KOhsYjbFx3PJ469J3qxuef78VSf1ElEyAlsyLHFnOMNjeJrQOo+XewuEq4Ho/CkT7lsNUJ8Sz9DYqzqB5YnmmJ7DwcOVAJNoE4PIvjujWYCH5JmgwB/9kq/eS5x+NbD0QeecTBx5fpsUj06BcBNUhZEGocAHmNwhUTzCP+fq0DOusepYTDi0TyM45ETHQReHJ1gqQCgqoRdfmkBUjrsq5RxcNxkf35uY5NwcBx6NT4LAnNV+91h4Y2WEcT1XgX4xQ23gXQcSoHgruAnKjkl6TKY904LDtDqCQzEuW6zTCUy4chpwwZffbEY128qLW8VbcmAVRF9hG/3l/Dnc8em3h5w10eI0sDew/RZIqwfHePnR4gjcmrxHD0wIFPNYeu0lONMleLSwlONo0DdMzvEEwXyiiWx6i0z+wNePA4c/HTDWjfBCYczKJbbEF2lzykxQxReJkATPdw/gk3Rl0A57PpRZPzDQfCap5GrzvT4h340LF3ZBb/k8iQWdcusJPWKT9Xc6kEvgseV6p/DLBK9X1Z2OvCV6JsPawn3PEDEZgrdbKS73ahw/GBVpf3LFB36CH7KxZTsdkkB+H99hZYsHvvbNSRlbPwPD0+q/rkoIT6vz6MpvK00UP+GjAOD5XR8zqWNHVod1yzk7PsCzBYnA4Te04+f6LJV87y0v6M5u1aTN2Hiq7dvIBl3G7+qRwFCYUCAG++btTH7CL8996dX0oNaYg0fRFz4TffrfuXuvt139y/c/BGZsPDh1wl/40a/0gauCyvD/+eJp5AZ3vGHbZ/EkFptP/MqAdiTntxVPdMBKHnGODQd8H4AbYbVg8YVgn71+NjK43EKHYr4JSOJD7JFPA0+xAR1dmRKZSinxUdzyQFttexwPq4fiqeJfvuWYz8qAn8kJuHwEM0yli+g1YRndVpIoZlwOz3YMT/CQ7H/5RfFmOjh4ibE57rfbvcBsISM7XWvRK9/FJD4HLfDuc7fS79mzJPCBgzYrgsBk08aqvomXkY9bWV0sQA+ZmWxYxVV/EfrQyD928k6YoR8dbFqstYgXrYoZNn5EO7Z7TiZbqAq+fBHf6Hv9V3RbTgCW53k17hxtdTVc2NTv5ChnYB8BHThi7Z6bhfHaUhS/7fwFG3aMbyE4fbfSNZxPnGZTHxL/FaXon4sC+LqC9fw4nF3Aqa3jbeJ5KCqefLk2+MNnwYfv42/lIGyRfM5YvKv6xhDr8UifII5X2a10URzdA9Q3ua3ORrfxuj4sf2fC2GISbMI/NHrLi3YSXOfgZNWAK9d8e69GRqfFwT7nITZBJ1wgkBCbeAXTHiOfIJaxlrTuXLjJLMfsxkoY2cVoq0zkJgoZbueQ15TICAg0zwuAk/+7+hhP8138k6vZOulkz+mHFniXpvI7v9NWTKZjZEN35IDYGKlUd+B95jo+TQ70xbfGonw614mAz0ymwTS5PCdAndykrZhky9fITGyLTaWdZ4zIn4tnY/x4YnRjkDfcZUfkJz+HA96CcU4yfYeDsfGxMRiOIQhMdsjeyscc7zk4pI8VFfjZggf6O8616jjfSL78KR9DX/i86W/6JPfx/A3+qxd+Aqv6Gr3vJDLj8Lcnf9kUXOllc5XQ9+ix1VmzM8UUbRVG+C1t7I096U+mng8IF23PZ2WxKyvo/+mf/1xfYPUkHD6L32J3Yi/fx7crnuAFH2eln/gtFvDV2GP1Jf4bt3qAb+FQfXF8pCKKuFzbSqy1qtYqeTZiPM+Qc3GluWF4WjsNYH7h0eOntXm3nxuD7lVHcoyvMw4eNx7nuGN8CHrtcBB7+1ysyFT8pdP0DkCrBOf3FkvYGD/QmFze/5r5hJczuCiXuVBotm9stvLbPMQEmd61yB2dg0/1MN/FQTaKYYMt71wOXT3Md3C1JU9+03f6YgOnhdW0JVeG9/Lli9A6ftQvpZ2L/OyEbcDvt9gxvOWY6O1EmZzyXRM6SM80Xc4WHNKerTWXzolAqLz5xrMYWB3uLU05l0Y+7fqwDzqBd87JPfHQOTSygfpZ/MHH8kFxfbGM7psX8al+gwsBvOKPrWiEGH1pTMg5/t3jCcikeObb7HAXebkVpPGb8JLXix2FG574PG2PP8IQ451xAn/ytfBt5Dxswv+cSNO1l9/gRX7j6/BPr/TFi8boQgus9DuLFOcczV/z+fzBo3LM5lNf/hFv4LFx50u1NzczbxM3dmSfijra0CFEWC0GB/3ZlZ1P6Yq0HFssmm68jt8wNt7YjScus1P+w8IOfQzWNvlOjuwe381xB+/wsYdMywH/ZcfjbdGDf/f3e6YMp0uZKYlXF0O8V1kyiPabeGIy5FYgIBTCtSOqDtZbgQ4EfNYpxylwShVOxiIYt6o0Gci5Pbjwt1UcjOYMOhIKEwd41MllHMEaU+AjuXEM4yU812KYFJmTppCM0BgcGYeocNFkMX0ZvWToyZMnxZeCu23JlVcw0Uc5tK3AApchChwY6bhteG5JE8Mybm+T4rCPvhxCWNyiS281CA4NXnGWxlRFV8gxIePEOK6uFAntJ68fJyCZQHMKXbUT544/fvdhUxmMLOARdi25z/gmdK5cwOG//MM/Xvz+228zwb1VOVRR06dLS/NpmT6HXCXJvyniRZ3zk4xPCe2uxJFXiw6ZVHEieFzjiMzt8FkiFBmFzwJbE5DQRrEFiepE8KXnG3/FjxVt5tCvR6aCVhU8bY1rw35okp2k1DNlTLZ3C5XxtjzZOZuAw0koGkk88I2+eYhxk0Xt04YTU7D54YfvKxPOVWEBH2pM2X26BcXKMbDwDH4//vBD9YcO4sWKMNkCm2NqUh79oCec0JK3yCxN8Pr+3bsXd2/fqWFPB1acsER8icoSD8fohInOuTTVOOCiBUzL+7nmkxfgz37jHII/HYI/h/XieHsUR+1d/biLZn6B/QAOpg0fWkjLWOS7yYBJ1You4HSikE86Ae9eXa0OzEmD+9lnw8VqFAUdxxVkTdbZIlkbmPOzKm5jHEvwiwmaFujB65tk0h+9kFT8aDIZ+vAn6p7fw8/5oP+JL2Ve9NPvYBVcdluK9nTbcfyQoNMpvHOLSwsVaXvqInt8/YajXlHac3HYtwI0e/fK4T1nRFIkCEBl/tR27ZqrUbtvGX1suLf0ZIczv3He4ohOie0//vM/d3WMxEoSakLf5JZ88AQdG6h0sN1OlOsfkY4XcE2QSpsFiAS3wEYDfuOR4oaiiyuNYJKLcRoy08Y5emGcdOqEtrzO1ol2BuskNfxSLA4XsLxyN3kkEM8s2S1BiSMRv35NQgXT7pF94Jv4e34JXwqWlSbw3W0vm7QD4M1CX9SXePOU24TeN/lll4Ip2lqYC2h21fTOMOxSAS6fcGphlcJkbDi51QgexvgytonXCjEtyBx+qrqEwQGOf+QMNz5/PJ483A7qJ15Lwlc02soXMi7fyqMt0dffpCEhubia0DhPb3O4MMUe5/x+/24rLegdPOlux4dPEDJOCznwiNxNTEprADiPl+xBF3kAXooddJ1Ph2+vXCuS4E9w4Yf4qHCy3+kmffPcE7ezss3rdD00Vxerz5FZ+MpHtTgc2z11SVIMZ3b8PP715fMXtRG+Dm/hAz/ic5WZr23+UZ6gle91RVisiK+IDYFJt8iKXSoY0asWpaLfdOKM4SE/7XZrhMIFGvHZGOjy+nCyfvrkaX2oyVxXCGVvEeknzMNPV+5dYeTPogdkFzgtgAXPtA7dYtWucNvQhq78q8zZ1HlMbLNEer4xfKxv2G3D+OXWwU5E5FNsr/FtEwqxx5j8L9r5aRcCFO7dboE/5WP+yvvkGPgv/tHVTqKCkzZbSi5nWg5A5r06n3740naOx9bOXGpxL/BKJBFlnMBROBGTXEGld9rVR4d4HyZ4iuOSbzqGjnNZOvrEVfhswjMcQ8BkmePokfspsupDnvIYwmlCn/7sjjXglQsydARuRTV9OrErf6AVfcvxxuAcMB4eKIroI+aDiU+18TQ22QBTf3jiCxgdI/B7ATCfoSR5Bb5vQgoG/z04028647ZlMM8imXNWHeuLJ9qbyK2A5wKPi1hyVbecxVdfjbyDC3/IRsCIcRb+bD7wI4fbyRvpiUm4yXxXpUevxPet4g0vAsPuu5wIHfCTg7JpPow+yhvoZy/mdNz40sgWTnQcrR9il2wBci4W7OLCYt95y33Adwyx8PTzaJCzdhVNbMFFAwWUN4m5Yos40DfUfe5CSWK58UKfHII/FNEV2MVfY5hEW4GpAEJobpW1OvOX8ExcJEu5q7ZsAE/EHj67FyxDPxva4xS2gjBEt1DE5+AznrANMlBY/fGRF4NEt8MTfufcH2WuQJebo6BLjEvfH3/4Mbx8U/9lNRU62J6CsMIMO8rPg9cX43vgW0GJn+ZMfC2fVf8V+HgpVsp9yGT6ke3guTmFvvSUjcKruhz791t79kn/yJ5OoKfP5cs5tyzZrC7xLDvPaDkOlXZjGAx8OmmiW/1Iez5v5xXMrEA6L+QuBhnPWZscH9/ouLlE84fQpmDIP4LjEwyrS/XFKyPvPOPAu13c57+m54eNpM1i5uL4WfgRy3SkE2wRr+g1edAJ/hePwGL756p28x/8059uKZyyP9/x0znyMs/oMf4wOWZ5FsThxAflX+zCfGFFiRASPn7e33J3OJtbdBVJ2snRwYCPMeDCFwXN4McfD1/nwHMr5vwiTgGf3xm/OOavRR+MPHwl7alelCtiCh9W1vb45Cmn4afM1z7WV5H35i7jrxX25Ng5RdqLNzncTyv3WiMAP3Kbf13xuUej1y0G0ZF8r15mZ0dgF7P0g8ouWpI1ebb70W87e5RHlsLwwzm+wic/iW8WSbh1vP4qB5xDK4bgl9i7uLmxL/0P/+lffdcH+AaJTa4UDxZ80rcEYx4EwfHGIInVnKfbZbbU74dMRiV7Ap22+iLGyo1HcS6IZNynknOWlMek+xSGKhJlofCM29J2MCQvxFmDC1yG42pbr9bZ40RgyQgoFEQZCdxt6JE0/dM//ksVF+6e2l1DihBcAd8qnfcNNibGQTcQgWJYE5r21KlX/gMc7Q0wGfN0OhIjgdk4Nf4q3XDjwdHapW+hpdXo8KCTtowr6HpWBwFxdi+fPcvxy33QIAe0YoM3B72og0Q3w3z14tUxiYPwjAE+q8gtwFMEuLSCF3x7f2OUiFNQlLIUsFcX0o+j6vMW0r+GkD/J3slQslGswCF4SZKrY+BlrBZCil8MJvBrtJK+8J0OFLcwkMzxS/DsVcPooQSpFXy8TH9jkMO28C68VcwDgxJ/TBu3qJCnghw+asPxlW5yyzhkM15sotNAkf4mkZ5pQmZBtse/ffgwX0f3/ft3+wDbCpwB5e+kSQIkYfOMIU6tNOXvr/7q962UwxvPGZ5x6YAJDN7jNRh4ZheQOSztzmSpyVTwIhNtwfPWLsG0t/BweFHUFkhgRgb5T7stwZusJLdo9VtCxpFZ5eI5J73tKB6MvLqio3RybgJB7CR9u1Ikf3Num0SVpuBkq/3GuUkSyoPwBy6dXOZTEa36h8frkO8bA5/pED0L8k3AyImNng8Shw8+gqPQ5BbJ03n7aDAMLIlWJ2DhBtt48eplko7DzgKGrVl+LCCSk9tmwKF7YJCu7iZJ+MoOGzCDr2KCgim4noXCn0kOrTSQLEro4PhBATK07DkqHy6exbYlrgoGPwWG5zkFjYDn88KEsmRJhASweMePOhao/YSD7/AefQrUCe6RBZ551klvD8u4N27fatHh8ySbvKKx0EbH8NTKEPInG+dc8XOMTEDuJDI4gm31x55z8lkSzCTD0U2rEK/FX8LFZKBF9nQkd+PDLQg3UNnIXULE54BnVYdJrCLL5/FtigSO6dlJQMZli+Dh2XnrDvzZD3zK6yQ0VmcY66skkAoheCHRgTt90vd6JgrwNQ653rpzq5Ola5Xl9Fd7Y7iqiVYJNf6MLjZnAqI4ND2LuMsr/HjFT4tl4ZmCDHzIkj1ZEdF4kGN4XZwyDjwk95Jkq/nIQ5vddrviBT/PpxuXruAtu5cQZpAmy2CYgIvDQSwwQqPgn+PgBuOOB6a2p+5UvqEDjV3R0+dteTC2W5DEpvjQnNOeviq8mfDwAelZX+X2qS8uKciFH4wrZ2LR4d1iDg71lh5yDp199kdk0OcipI0VgeL48Imf4s/0C610qroNYvrh0xKWQE1f5xQOyMPqCz4CvxaHg3faiMtwwVfxogWFnEcPu9NOjIa6WxpXYNqVb7Aq+9JPrSRkm0TzF3Rzfnv8sCNfH0f0gzeZOPIxPoH/KF5ieGUUOUfuVhTBR+7jYc/a9Mpb+IBuPFGkdnHG7dbiAr2FC5l4Phv6+zDx/Pm0csEEGI/PBPqrHPOQUre0mjzzu1sB6rYZhV9yN7Ff/mBV43wsmtkEnd4kYG9j489NHjNRw9O0pPP8qmPV/+y93cLJwMQvvv7jEU8q45wzjnjSW+PrCDYhQyfdltyiywUXHegNmhvns2sjdwBHsYY9GZ/f7u2aGaf4p514ZmzF9bvNVd3G8rrPI0jzwOZb5tubO4T/fbtQaCVDpOhDn2k8Pi6xDi7ZwbA6x5gu7Ojv9rLaW45FbIVvnHFtOIuFeE7+xRfc7OQMdnU7cK1Oe/r8Re3E1mJ1YKDLrbtdKZNDJmL2IFdY+stR6FSLOode4BPfLgeqPmY3CVJgPcf0aeXNZLgJXUWa/xSUyfOHHx4dD+He7dvoQKyJvZgm3wXbXEERQ5HEWyfdKkvkfN8XX33RXPdl/JzbesjZPIH+w63zk+hWkENWwM8fs2U+iT+jy80lQzPfprDCR3mtPz9Enz8Pv80t9O/ztuhReB7xtt9utfwtJhqzz02LPq4o49xwwBNw5A7iVUht/60i9Lp/tuWCTGw80PoQ88QT/rZFH3qUceQ29BZQMhJfzZua7ysaRXcVlz4L760WyhCNeb0QElmhXZyVt5sv0SF0Nc/IXvqCLRj1tRkHPd6wKH7KV6af8anhVWkJzeiFtxhgZwGlRf/gtN9RuPLbRaCNDW/8o3vTMauPxDlNV9hmX5t78hmeR5m8P3zTn+4r7vR7aI2L6Xeb54s1t8eD8l5sZWe7lZqeoc+Em9x2MYZO/pz5q7gxG8cnF7PEc5sP/Yo/PUhfdORr5VtZi02RGR/Az8PNJs7sc7Yu7mqvHZ2sPmVzznG89CmHF+/Jh6/gaxVxtbPTDfiwIUURv8HUl47wZc6zFTbAF+25RBnrWI3nwuBu5WEJK245jve92yW44B1dBbe5YXhFHoutVrm6gIhmckVH/oNHmAMf1JL1WZCwwdU2P7Y++NR4QHgHV333Ziwybp/AwwsnS1fwIYucbO1BUYmwfOJd/Ru7ym80WAkEhuPRQCN0/BCV/Mi8/7gwlkNI8J/8CtrkZN4h3zam+AsHPDqLnPCgJ/iRDv0NTOcssQE6bHOsBd70caT5VOmmR+JNkEr3zV8WM8C/9Hf/3Tff1bB++fzi4TcP28nS0jbMoAILoDYM96pQQFWQLAmkOL5LDjyHwsTYBF4iYmm94onXNO8BUe5HflVDkpzBHcGS4AoGcZDOp8TlvauliE67n1TMOeUmKKtuCrSflCAS/Zg2igUSH45UUF/wtPTzeoM7AcPzv/3bv62yUFDjcuS4KFl3tUhyAn6T8/xRXoGjeKUtJ6qazRFirqBDRirMTW6zGatBNcmqxG7J8KVOmtyDyrjRji/4SuFajQxNFNhTvOFkMohGicnde/d676RkysT/ylerYj98+G3pdJtPnyFBocBhsMENPMHU60Qn0xUEKDFDlkh5kCl+q1ijUwImkZP8BYHK0wRFsUkxwoNdJccoRIegosCEZ4IyYzUGefv0zJglD97EdNyykjauWk2G1GAVRg4GDDJwdQsuH95xDj+VHwJHk78Wi5KM5vfXD+51+a+l03ikAuz14h52ezmTVNXV3kMe2j2E+XydoFewu7dUocQrD9HGINlx9QMN7KcGxCky9uAtoBkn7f/wxz9G19+0mo3vHmwF98oyPFUYMNng3ARdyTX9cx7dTej6zsIdE8jwnPPsuTSCD53mJDlzfOnzWA7ecTxwU7iwagVtnoOCp30LR/qgC259VXOcF55YGSfR1qc6EzhNANP2dDBuN6I/6PAGsB6P7HZVJB2Co75sgNedw6Lv29kCOyHnyjob3WTHdVztt2C2ifmSGCtn+J+tRsCj+QjBko2zIcmJZ2lIOEwwG3SzgyOZM4bfChCSJbg0oQktGbQOU+IiITF+A3GOcdScb4NwDrgSxrG6ZWbONolAfMK1G157LyFJ++DqeRwKp88z2fvm4cPSqViT5oErmP7UZdABnOE9AybJzTl+Pk284YYlXocsgdTXKhifVnAIKgKFJKAT/OhhX/8b+0w03lj5Dz5uDyILyQre4EvHiU9UtNrDZyOnfHf7Evw8nBCNno8CDw+xtZy7ReDIBJ+s3ql/Dt5BvvjTT5/01gYP9Av6feNdeuIrvunf83w0PU+/PYR8yRDa6JEEqfADB54NjjmOTyZXlS16O5aJxK5uwgv9e+hv+mcHV7yiVx2vDellvHy+ogt8/IIHPvuujQIIVBw3eW+MyQH8AkZiqH1XK2R3xb90hCZtV1TcA367oi/x7FniJpngm7jC7i3Pb2zLsSXUkne3CVytrE/dno9F2r7zz10aHvqtDroZ341P/CT82N3k/TGf+KTgoYjNx0k0rdByZVfSOh8eBDL29L90K2omP0CniYWkKIwuX9CjX2+bCGy6yNe1qJE2m1TzB7so4btEpHqUP5I4j/Gr2m2CGHqdCS9OOYk5cIOjiRv+mHTSmXPDlxYZ8knHFV4+eG5cxqOPhZP2xjcWHeztWZFzVyWFNkVINIlHzsPbGE2g43Pgg1a3dfQiUcZBC12Q9JO31TD0KgAqhz0MOjoRfvJZnaTxq/HJCuC1LTRrH3jONdYeMV9R5SxyiYWN+YlF8gfJpGKMGI2Xxb04kwDd5v8jv8jqnAgp8BvTxRg6qsBOH9EGBzG6uohhpFS+0YvYeT7JRgjA0N/i1eTV2O9HNnG3SXR0WByRnJ9xRB+fxtaejOSGYq9xXYy4dsVKj59biNPG6pbCZDehBQzxmp/DaDLqcv7D7tkXOh03ebwd2YKNZmOJnc37csyEk50ghD7y0/SnthSZgLdiUNpkQ6vNBKgFgvTh58QrvESs1Z42XMShcKq/V8DLhDn2oWi1SSPftKv/YjE+sD++pqsBY3DhXO0dHzyLsBOC9LkZutyqrB3/JBZpIw63mJ5jeMIvv0uuR1fu3btfuj2gm73tNt35TH3l2fI1NgB7+fQefM5Hxs9Fp70dNSD6DDGFBD6GLKwCv3Xbhc7gkwbsMYBbYG8MzncxyvM3rIT5Ie3Lu7QnA7ZrZYlPBSlxmBwpAVvkx8R9E/36qcOGOk52OgAveLowgv9ip1yAZVoBoy25kTMa/baDw+e6EGN1H7wUOI0ph+A7+vDu6CR5gNlCdM6Ld577BYccbBwjP7qjMMU2yFw8Rbcdn4358tWr8rcrYaK3b6Nr9evhFx/SGJ526Lgeu2+72C8e11dFdnD7y7zC+Cf/8b7PIwueQTC8kYPxS+iL/845OMCGzfWh//HJ2G43f+jK2dBYG0V7eMOeGsPYWtqxDxev6Z45YWN34LlrYXMr9nBkt/sR/E67ILsVWpxq8SffrQaCL3miF0KxsMoWDnbPmjMXpH9ffHGlxwo3gNCpDz4q2DQ/i13jFx6TMdzld3imnRzNeLPLxNF88vtnsRGMB19/03HIsLecwbu4Lx8ujcG3n3AOHG3B6ZZx8JIv6V4cN0fNoO2Hd4WUdqdv0M44oMrxf06ubo7QVTfsJ7Rtpd5F4l70NvD6luTA2MVP89C9dIbsVsQyX5CDiSHzwcUvfY3XYg+/FubUz+d45wH57bj2vRUzfOqFu1F44cG2zeFDl/mLOQbajMF/2/HFp7nlt5nX8p++e96kzTjVheDRu3rwJuOJKS5ouy2z/jG0n7gWA7hVPuFJfUTV6eJD8OC/2C7Zs1vy1cbv00cpDrM7388CC66jX7ynC+VljpOzduTjlnq4+vNPr/I28YDstTdHdIx/vvT3//0fv9P4y8txapxDjJujrUOM4lNswifA9Gmi8fRJEneFkVAkwPUKAqSSFEqQFGIoqiRF0mlgBmhCjMEeoCqR4MVM5s8rKf4ISxJC+OctQJxICzrBzW+cJIAyIQENAzEcUYJamdnq3k8R5o3iWOXKKJ7V0Up0HIqA5DgBmmD3GR455soJxlVRolD5WiNz1QVfCNKnxKEBwu9C//zib//N35a2J4+fdhykgXUa8qnUeOe3lQp37tytUtsoHCXS185obM67umIwk2MjusImiZC4nkah0EBfGRYDJjuOmwzQWrroRr7j4d27dy9uZAKmIMMBkIUE8/bN28HrXoO1JA4uEmXJLAVqwpP+HsJlpRH+M8AmgP0zsYcLvsQYc85tSJx0k420w98Vd26GLldPr3c8hTGwfitMLCkRmFcpTcIT/fLZBzZFRgzWE+3JbvQlweitWAmW0TkBRTCkxwzlq68SUNOfs4KLcSzjvX//XoL7qyStK2JYnrcnf9P1OYs6Royiq9GLBw/ulx///M//VMoliC1oaJfjdcxtHh0NDn/5Gm/6PNlBgSOxK5iFhvzXoh7dzXfLC610efz4Ue+JxDsTnWDUtvgKRnUkPOkELfR5WBV7dA4tLeKEHvJUnCqdxsCP4jJnQog5HB367Tt9Ntbocmz2wLFI4jQS0LRDtyTPyg+OlkOrrQKUfQ4ueKfdbgdZ0oZ450y6OUx4SQraLsD5AkGUI3XlQzBNozpK43KiHQv8HBBoXTVDNSdrhcytJK38lis4kgtjKq5IXs6r9vwIvLtiJ58SrB8fPW5ikQFwvfTwT15n/MLqI+zPOK5C0Tk0eWi1q2d9gHj81W7PCq6ld/gp7Fl9wA9JiOAjubT6xxh4cSMTM98lCvCsPkWe2qLfMRPJPo8l40tc0KugAn+4638l9r6JffqFR5JCSRT7giu6r8YGO0Z0ofIOrfaAaXLCp9h7FR1toSVIVL93ZYglLKk3JljoERMcczUfo7TBr2jc5JWxettH8BZ/2Cwe6ZNhyje81AOMTw+hDXwJ0albxjwLNp0Yk4v+aSP5/fOfvi/f+fWz2IIO53sVNX/VgQwuHppAi20S8z/3jWMXF38KDDrJ35+FA8fRwi9LEJYOsC3+82pXmppc4BE+w1G8Mz65tbidcXvlOMebuCIwNP0SHuADfdsKEfq/27awhF2bpNB9tKzoTX4rPKCHbdcfBeYSiMD+ZfjhReWTP/61vid/xkabvuKdmMTP37p1J/HAVeBdqXNxoH44nycvy/N8d4HlcfSPvyMb/cmY8PlBNi32iw/GoT9NUmKfVZBgoI3zihwufPBpcgKw8FV85ie1dd5qITrloZW9KPOlItKHTt6sJMETSXF1K4yg1/Iab6FyBZoPZDd4YuL/6qUVX7tYsNundhsgXso7XNl2rnGPLic+n36VreB3ZRd9IV9xTgHFhRx+8sGDB8HTixZuXNxpHLzeCwq7+HGtxS585vtJREzfhD+yRHfoYPd4UHpC6+n3mQXe2cUmnhK/Hde+b//JJ5+Cd+TmvzMvcRFBYV4+VNvOWM7BQbGBTZE5/RUHFkd80jFyHh/hzZ901V4Gl8vgzZnI8yHsRX/5la54i24TBas+5UGKBsa2ShZN+i4+TO/QTV98sjOfik6GsDcPjc7AQ3+b+Cm+n0XWsxjM11PVFmGNk7Z8eP1T9GcTZbyMjeY8Wwqg6gEdM6EHh52ek2I+vrgc/i+z48I0MTKpbhyIrmm7lRfi0XSVPdFVMfCmC07hFbnRF7y7fv1m+t+qfSk+ywX7vI3A8txFctGPvwBXbIGPWGjliPZ4rphD/8G0KR7SDfqDZvn59z8+qty9ZY8/RYvbg84VjZvk/dx4i2/osUKEvxYL2YaLJfiFd1bO0Bn084s0Rr8gPRlkMn81OT0cAy2yG9/J3PMa6SH4Odgx6tt/nX66ELIJWADl3GQsN48+5DvcKovwGJ+1gV9jaPf1vXJd/BTTojNgZfObXOChf/12GoglcJW7yTPEDzqKN4oVWxWbnEWsSj+8hoPCg4LHzfhYeQkpkJMiijgqlzC+37dv343vedycA1z+v/kgQPlsjMx3dgD+ig+OreAk3xltdPnLFiDOojQ+0Dt5CJgu+PF7vW048ORSnXQHvlVRy8uSS0eHuwo0A9vBsSL2VXJrfKV36CMrMbCrWg6ZgoWv5OF3aQmMxq38Nr+0Qpl80U/vTpiKPS5eKbTJHYJceWKjX2zMM4HYDxzJvjDCE/DwoIW12HwLMoeNaG9sPgledHP5j6LuFgmIF719HrMJhyQDUz996MgZG9giO0z32q/f85lwxQNjs3dwZht4RMfYh3wYrOp+cFy+FWDZ4UQ24LlA3efbpL1x+Mxu6Wde1VWagWke4WKROTyNbvzPeT5oc7EVOIxFx3tbEPuNXJv7ITkd+SGydky/zt3y/VwEwCYQ3fmDvVhHjmnDRsikeU1yiDPX8MnvmIPyPfBwMQVfzF18ig8iv4xleVDknXkPf24eZBQ80aL80mColKc2OFipF+ilkW855b8XBowG9NU/AOAzsJp/HrSD2eI9SOUx5hgr/2mbnnDoogDzkhwQW3orYI5f+h/+/b/+DnOePnnZVQ6SII6UgSyor4JYuPnPksOuggkTCJCyCiSYVsUL0hKOFhPSxwTTlR3IIbDLizCfggQuwOCW0VEsSknpCOZMkuBHmVwJc3vUtSvXa/wCh/EIHFy3xmCU/pRB5V5CwyFL8NDQgJ4dnW63MnHvVef0h7CrqIS/h+9SrtEEP8prdYwrghIMzP3m629Kh4KDh532gU7BjYIzYEm5K6WUWqLepVHhA4NTqNgkP8oSjW6BgZAzjiWwVnqYeDNIiQ7hKTapB6APPz053wqP1wk4KpNLupfoGmdyivHmGD5bySER2tXMGGCVOuNFJqzx48cPvTqIJjLE1xcejhm8zltpTPjxo1cmQxtcwCQju3M2BqjoJKFU9Ok9rMHBqhbja4dfoJEJfDn9FTNWAGkiGucNJ87bbWjPnyVwVyYMybLFSxcPv/m6tCi0KTzADf8IaRXId50Y4J8iA36QwWhKUnrg/7GrTJa4wmN09CP6EIyzM27JIV73SkGO/eM//+PgNUDNcRmXDuFfn+8SPgmAdJdO9cpyfIs3RKD33DvOIUdX9MAHCzFdiphv7MCblMAwBhlseWh0JfTdvnu3OLx5l4lDjveV24HdYBcA7GBBPslEztMNGg2W5G7JyAIU/duV3VXX3QpAjzkqNJm0kmOa1EmBIWi58gU/yQh4rgqfV5s6ScnYZCohPHW7Y3GKPvEi33u1KcDrJcg947tvus46cm6QC33FLd/hw449yFThwVj0uclsJ9gf6pP4K4HN5AgfPGSWH1NgkUArXtR+GvRnf3RD0Coe6VuY4cuStuj2tSsXdx/cu/jjX//1xa3IoFX2tJU4GA99Ct8os2yYT+F78ACd4ElcwJNASOoUe/QzTpOu6IZEqL4vOKEZbyRuEiN9w7rIPv5bIp92wt8Vk5DwAU34Ar6CTVc9RkYm2G9iJ/CtTgUuOxMofsrOz9ID8D3o2EOXR/uWBTMTy9n58BZTDh+ujYTQOD7xUeyQrNIlMsFXbeks3BUKbPSySV14h8aTtj6kNnAFs/I1Y8GHf8bTHDxkJpnx5jwPg/Q2r686CcYDE21FKO3JGh1w8BufgZH8+o6PbCxHqg/snE3SPzAd6/HooWRFIsBe6Td4+ooHjM+Ekv2SLZ6xoRZ20FjUXaVZgq0B3qCrk8uMKaaYvMNlt/bmW+AuIfYGkq1g4qfIkF9ja/RlhQbxcrfusWHJgL7ipgsmEiJ2J8kKNvWP6PjjH/9YXTUmmtAveddfnmBfIVuiFz0MzvTAcXIQn8qrjKMoxV91hOAlrtBrn+yVnqKdDilSoMcBfcUTY9OFrlZM28aL8I0foBNyA6sDXXki0+pNYIn7no3GHkxY+Ub8oEtiNltSrMaP+pHYKh7yye8k3IHV+Bs+KkC5ldIK1uv5/vu/+l3j0NcPv+5LE/i/2/10y9CN+BkFl93yKjZ5jodXvuqPNkkh+dEjduA23vPKpltbPnyIj815qxp5yV6kyba8KTEiSSS/iTfiv3ZdNZBji12xu+DtAdysy8NmxVf321c3jJXzdkUG/lx8s4s714O7RLK+IbxmA4v57vFXfPe2tNkE/2LP/wdMOV38Bxnmu3O9ChxZewNYJ/+RD38DNv0jM/SQB/zphWNutWI3fNYZM+gJe6VvigL8FH1YHP41Pn++BRP0LS6VY3y7A6F1/ooNRRZJlo3te9sElomePh0n/U3mFNPEFj5yOhm44Y9YGSg591UnuV7vbyXDe34xuD1/4fac0IXXGd6qM+jRVcVmvoJ/yPDtx4eJGT4Vb8/JkeJKYwyZBGd2eumS2PrFxQ+PHrVQIc4rNIH9+rXbSH6JHt7ub/HYpJ3tvwlcPtbt5J7Px47g4cIne2cTbBUOYjmcHz162gmJfj6tEgVXX7pn9SYfo1D0Ij4Y/8VYOQE9hwtY7O68/dhn7SD84QMVtfAIj1+9eptJ97PSzq9YVZMuHdMKVrS40MR/4p8VqlaZGAOPiLo6kC9g4y+a5BrTrfFSfHWRgi/uhbPgytewF0X15hn8Wr7TE765eU9oa0EtfNOPjsKPj7Hqlf9BNx8r/tBdfdgfHt+8fau4kVkn/UGXnqEfTuREDxofcpxdGUc+ZCx4oA9+zQvQmfFWaNm8hW2I/WSPj3vemOKuAszH3pKLn/CqjHKuPgjs6LS7A8Lo6po2lT1E8Y0Pjx9R1IDz8HZxOgaW8/QCPs2fsruowO82JwoMPGSHZK39zz+7xYj++y2Wx77pCecUnOSK4JMTncFjtMDRmHiI527RY1d0Q6wnT+fZn1xAcemLnPOcuo4bgvgoZGWAwsELZJSu+C6rKhXV0I4/eKfYS49WpE2+gP/Bj9xaSAlMvrnxMLJbzDSW+aZYvVUalXU+8aPH8D8yo3/mZfXPZfrmggrjQa3bOW8SZ8RrPtVtzeKWMfCb/ZH9x+Dc+Q6dDpwulkh/sQTu8HaeDpjPtcCSc/ASkQnN/Hz5QHDKZ7p3vsj3n379LJ7wkeZCffxCztXuwnP2IM6TkfmsccnByl20mF+4PXNxLCOHJgMVr6BqnkpFzNk2NzSvBj+5TvilPd2bb19hDO1wEp98EqwLNumW5pO9Xd5gHsS/GvPUN/iVD/lOFJVAftMB9iNXeFW/kz78/KFT5O42T3lodTU6e94uXL34mz/e+86D7wAwYac0lsJ+6fXUGQxzEEUpIaeyxjAyzJiluOGe7DDZUlp7iyNBUjBdoQSumHkQmwBP0ARMmSvMIOPc48ePW/WVYLs1p88JiVIK5K7kKQJgpoSOgDkBuBOKSSolb9v8thomp8s0XOs544URkjsFA45B8mjCIIGzSXjRDD+sJlzK9uL5i4tnz55WwbuFRpPPM4j5/fZNnELw8R1NM7I43MAYzDgwV5wOXvR32ml/NU4Bb8CAv+TTOYmj8dFAJufSazDRIXtSkJAcASQhpSBVmNDrEzyywDNBkZxaPAgv4OHzLKCRKxmr5FspJRGkFwwPfMYN/9HIeJdMnfDI52xrc2UPj8BnhJySAo2CQxU1f4K/fpLr06jwxh/4hnNb2qs4QcUrOCtAuK2JNakIf/xJIk6GJroJBDmHXv2bpGdSpg+0Pv7sqtnwUxxTMJMo02cN6GoNPPxDuy1D9vgJc5OIz3tF6XwOjoQRrnXa0YOvknSbgEqe2MOWMNP10JedQ5g8Z5D+yOvUCYmz4Od2I6uA8K9wgjM9ZzvGMijHJxk02bVax5P9wQCP3uOtgiHe0UtBwnhkLelmU5ycNx1xFi3IpE+XbgokGUYCSOcXTBRX3PLybMEuiYSVZhxQuLXAFoYpepy39eG4pcrVfTv9zOeC2Jwt2sneagB49njg0RG3Lt6+ZZWLIMFZrsovGEuE2IRNP6/UVMyzwZ1KogXOTezTl4M8JyMcqoBKB0AxhkAv2WRnHrTdBCxyRYf2Jna0U6JhMpLTDdTu0Z5zlpzyNwJrdPagmezoFR0wSffZWy/7TC8TMrdgKnp93omcCr4ru+QBBvoUUumg9vgWRkWWMFuiJyllY1ZoSDz6INbw8Z3CY/oIsj9/lqAYmPTca5oFyl2J45uHrySw9KY9vVtg5LcUwD9PEnozeAVWgjW66Nn5WZtOZ3HEuIp05Ej3vAkO/ygvvfPZhCz8Bd+gHsCKzwIhOu3V2cjlvHohKe3zGDKeRJPuGKNLuhNkr2YyLHYoJMLLOIIq3i4pEE/mm/BhNNI3k5HYTODzu/o6JnkwrqL/F5f3LCmFGLrnyqyCrrE9MFt/v/HTqr1NOFbQJSr6gW8md3x0i7AZqzoRHCQV9aVhB8+BL43LwQX+cCcXm9/ws5NLbTyT6HSqrMrQQekKSXrsrQon77f6VLLCtsiQ75O0zqdtKfliIZ+hvbe7KTZ47oa84f69+xcPH35z8fvf/f7iwQPFCastH1zcSlwxptsqxOndYqtguCQe7Xwpnm5FbXQgY+IT+fptI3++6FMCHH+GVyuEi2WhMt+9sZA/ogtkS55uf6aT/NvJKzaFRjCayN7cG9Z83r17u3ijy6tZv/76QePjrVt+37i4njaKLffu3a1PllgqePDDfIgYI37hn0TUq/rFIb6cvxEz+iD80EFP7GfCSl9MSMSlIJ02mRBHfs7xvfSgfjtjGU/fj/HhbM30vbLjD3Mcb/FZ4HYOTLAUY/g+S8ADLkcWl/h3vtFqIYUYSTP/Iw7hMZ1cPkeH43vSl1XitwmpXBF/l99FD4NHdTDy8xuMnMwnPL9sUc9G7/gJ/pTf0R49xnKMreDFmdM472p+fbX/cuyczBWpwOi59JFD0Sc4k5N2VxVUwgtyoGPFKX5MsR09bwPbiljxyu8WUdMGzCoaHMgBTulDLibGJnpfJXdVvLSSSyG1q0KDAX6D6UJmX7aQY2Lq+QYs+iSXDZH1jeCh02oSdLfAFLxMKuUUfM984vjhOx9k0tw3FWVSM135tRMxtoCPcgMxXlGMfPC7sSP/vMCAL8Uv58izcaHxaMVlPuvP3/+AoRcehH4ntg3W67d7s2DnC4X3a1d4Wg1touwigEINviiUwIUOoQ0f6vMyLjwVDjwgUzySm9MPfFLk1F6xRsw1Lt11scWtB5cT+/B8OUzklv7sHh/4fZ/iIXkby3f0NR+QT+c4WbktiG2YqH0qLKadB3l7DmML+umjX58rR2dDM9+fQ8VV+/ppuh6cXbxQ7GEHp54b85wP4YF29+7fj17uQcEKBc1D6vcVExI3QhPcxQI66LeJINngiTHIQdsWxo74iG/zM57BJC+SK0wH4GC1FNr1ly+YxLJ34aM5WnwG2Z7Ps1E8ms0673+829zv5H15lMPsRIvZ73jcW8NMSuEe2uoH0wgf8Q04hTark4JKbQJOLhLhae06vHwV3/o8+ZM8TZG3BTQ8CIz6evGf7eVvcxM2IZcKj+hDaMFntuPZRugjG/gNa4jMxtBDb8VeMgAfHPoJZo7kWOSSb+eO3OpW4LRIwwcrXAUWusx5tuG9V+TvERf6LLZspSSc+HPH+X9jd45CZyvvaFU++UfzETqVX0e7FdDl53Dir5prBd8imG9Wh4i1dDo/C4tM+Gzf6a29mBonf3IL3xtXDjqA69mAwT/w1joncgx/+P7lgvJfiyhuhkYxhg+DGxv2/Mu39WVWIZW9AW7ORI4KTGDqP8VxHu2zdzJyiJ9vzhAAbKb+rm1coI4v0LXdkwfxKdFFcP1u7hSYfLwOYrNPcbdvZERwNv1+i+XgkcYuutZO04b/gSbcFbmNibf8Otzgfenv/vZ3vX3JBJYgGaZX7wnYNgbomSIcjaqVgFFHnb2OKoN0ue2du72HXnHDIJghAcdcMFvNPX4jCpMER8S2IBS4EHKVwwRGgAfLRG5PbY8Rpt2pgCpxjMAkFyMobAsDwXnPEPl8lcUotHv8OVKChL/Eg6ruauYEB76xxsDQx/kFGBwArZHlADj37t+LslNCbX7NROBlaTOpR5OkBn0M4qQPNxW9mtD4HniKNDNUWxzl+3elocl9BOahy3A7JxBWgEiEycN5be34gE7wfvjhx+LsiiGaVCk5QcfIwCQFvzwbwK4ggSZX4RhQV/MEZo/FkbcYlK1BLZ+eWo1mxi2J3nvcTTLgp2ECRoK3Aohizh4e60FuFN1Vh/dL7gLPJ75JyvATTXUIVViFhSitcZ2L3jx/9ry4ePuCca0OgjN5SrBdGWUQgporjGRGXwQgY5yJpJUyXMfJP4g3IU+SpvChjfHBrBP71G+TOrj4TdYSAasTWnCLLgoK2rEb9mQiYgLSZCH68v4nK1tmW+zOhISBOiYAwxHenQgG915FDZH0wKRIxZ/TT4ewenwJ8+ZsgpviCHj0ysSA8+Es4GKM0pJjbNDvOo6g08lWIH/zzcPQsyvKxjfGEnE8QeeV6parK/RQoAX7fiZg4D55+jRjhKbAddw4dZjGzm8wGyjyW2BrAaSKEyTSR2IIf06qE20RK+dme/EfwYEMjCWJVWB5Fb/ED1npoa+x+B5XI+mQ771Ck7Fr35EpnTUBhg/4cG5RJG3PxNXIkgX+SwLANgRIz0Ohu/i64B0Y4StYlXP8TINgxnGOLOjDibfiqESoyWjIxgsBg29YmyQPjCbn0Eem+EgHHN8VnPiI/K69BE/N8byToMCQ8JoUuD1CgtKEsm3hKdmKH8oxrzsgJwlWE7a0YHPGbQIYHCq/bOWtA1CLDrANvHkamUtmrFyyUsaEg85Ygu04vQcD7WjtlaTok+eQTfQJ/JGzdn4b53qTkL1KvnqbT3TydYIkHWRr+CHhgjv54eeNG7cqdwwUR9y+okjVq2Fp6zj5uEqncGADW1srWNhyZR5+PQttkka0iYGeuSM5IFNXlfhSwZV/gTffRK/2/JRswQcvWoQ6dEvi3cl54OM9miQgNjBaTMl+xld6VZ/S49GP2D8ZgWXCYDOZp59NanKudnfyJ31tfBo68Qpcx8W869cUIO5e/O7h76rf6KM3bqcxmfI2uPv3H5Q/fKsijMIKfykekY0EBZ1inytarmYrkHmgOD8NJtvqiwFeetvgj50YKlSRhYelixl4+fjRo8al2tBB/3a+xMQlcbPHPy+/0eECixWTZKeIIgcgH359D7319iy+TJHicp8d9uDr0BR6Gz/CO6s98O3S5RXQbBmuyiGu0EN5jwsnvZ0n9Dp5xqoWYj7utmG+SfFFOytyX2d3kahFmNj5y5fPqyNsln8X89FvRRdZulVo8l+MtS0nE8+Xl3WylO54s7jBt6dN/ilu0bnqRdruvLaLeedqE88fANV/6GvCHXzw2SecFm428RGbxRyuwHg2ySo9c4xesx23s9DvHs9IbIcP4vsUST2EsleSbRm3xY3YQe06eKOdT+aHJe21H7lYhiRDfVyAoMsB1snTCjSBW9z5lPk2tNfvxx7A4bud92Ba+moialeQ8dBPD4V9nbGsymCHAdCYKBYYG52NU6HtL+22K1Uvxf7pRYQERnU4Y8PVMTFjk7JdbMAjxQW+sv4jetziRPopHKHfqoDliQon4WZwN2Hmx/Nz8SA4FZ8Q8M7Kh+JabSn+Vkfw/WKTq7SesyE20UVtxZJOtGtPx0Pjb95qAfPlS7dAJRfMuHyVcfhzPvXW7Vu1ueagmTegXU5EudhZb8vNebLjbyuv4GHMxgNyjl50QhK47CZSG8755OMUV4QJk0k+nzzFALITG022Fb1anKGT2ZfNQEOWlb/wSHGiz11Lu+pHxmurjOWLXIYPK17Z4cIeyQhvtOXb4M6mG2/SrvyLHswfBFRwk6uA4bxR2Cg+sR9+pnSxo9BdXuYcvSRnv9mLeAFv+o+vaOnEMJ/Ok5nbjvUzpiKIuN2CBn0JH1p8yd/6w0330Fc7FyPC/8CHj/76nboHDzaL//xi/iudbGDx6Si+BkZ1Pv3ZRWNOdINMFBXxWV/+0Sov9KCFTLfxTbGT6vT8Uo9FRmSqb4tO2dm4lLC3u4e+xrLgSN78CZ1kW47xZ9ULcbP+XJvlsy5KydvlQHIfui13rb5Ez+CsjbbVdzzLmPQGfecEX/uuto8OskWr6eipcUaGz/FlPAzejkVefou3Ynp5HtvlA7w1zUPIxVhzjJPH/KM5YHUle5qGX9Hr8NOFhJN32O0kP2/OC3d4FE54BCPxk/zJs+LJd/irA7T/gT7d2bgOQn/+WS5Su0o//GAj4iC6mSASjdc++dHYkt9kVH0PXr2tKvR3jh+fBB7d6CIPvjxj8kPg8q3yD/1zqHJ2O2rzqeBikzsW7eDjFrbKIMiANX893pAPXTNubSvwbWI7/0seQTJH0r+LUOKb8gt/2Vf9d2jQ/swn+VUy8X23RotZu3DaekD6yuvxiz7Jxas/RQpfthv70r/9uz98F0gZcB0kV01Kvsrg+Y14RsjxYCbCGUoLKtmaxByGjPnnpoBDUKcCzQGpWFki5QqMh9cuycY8jtJECR8YEQOQXFspQ+g2Y1S4FCvtGJ6CkMCi4AF/S7YkZMZrogx+BAOHEhwawHGFrXCzc1wS7yVoruCmX2h+8fxlVwF48DEnK1H1TBN90IaxpTHMt7oGPnUAxiGE4AkP4zGevp4xiCsYSRIklM5NYBTglyWpaXMm7ZK6TvRCH+YQsEKEVTt9OGtwt3IEXcZiQCbLFNyVZIyi1FbyOOe4YCJJ9iRqyWwre02qVUnjdLP7TeGhpcAR5HrLDr6XBg4meEjaPNQS3xYsl7A4Lw0wNkV2BQhN+pKmQMoYXiYZv5xj5AgPybPEzVJ3tyCdEwrOCywrYjp0xriVPvTJZlWE/jbLyrXHL0l58QmPBM0WtnKOg9iybQnPpTjAmzm+1TrlY9paWg6GCZD+aDepcM728vWrJFR7s4y++EeeHEyLCWmviJCDoe/mxY+Pf6wcJJyAmZRzvvTXJLrFqbS1NzkyZvAja7QJcJ8mhKHL3ufxhCEMnbOU+DQRD9+aCAUXV4M5APjQH/T6jjdkzAbJRDLm3m/jBOnaBX5kgOARRxoHRH8kdW4je9pXgv/aK3b0X0GwukFfYwfkXgcU/tvJDO/cFmAzSdMfzhTnRSfx8zPoJId7d+93QhwEgrs3Avzc4Mlh90rOodN4oi858FtdPRE+uDIP9yY34WeiVX1Wg0F4MQepwOEqLKwUKJKU43NogAMbo6f47f7uvlUjLZuMpZ8EBiyTDYFDgFySsADOZ7p6v+LTCl59oFf0DxxjeaPAl67QRDbVtez1IZVV6IvOmCQzSLqgH9tcMfFGb01iCwrR7zMxVEBr4s7fpg0dY5N0S6DVH+wXr19U3mxC4OPD/uZv/iZ0xRcYp/xZJd+zPPC1V/LD05wqjWSB/y36eh04P47u/PHz/DL+aON+bquILKMnJ7eXUkb+/vLlr+pjH9y910Kmq0WdBOc89UU3G+P/JCmd4AQP4xtTezyCs2cnWA147969yhh8uGpnlR5bI1dXj/FfgUBME8DdhirplrCQPzuCpz4mSehYwdakSMK2RONWJjF8Lz7wGXTsLOThO/7C34oh4/BncG1hJLguRkVmgUVHXZywaWNsfDRW374WmfRW1OKxQjDdz0DlzRmLeotE+mnDr57H6JaH77uYAj64YCg6sRt2ygbJEF+0X0yanTj+PHYoPvKJ+P39938uniZy//Bf/uHi8aMnFy8CTxy1+gXvxCyTHfCsBIGXFaK9oBEdVjjjE61IOWP5Hatxgjv5R+Xbt4WF8IhcPOzcFK75yhErxWZ6hT/05Exu68s7dvQl9kqX2SJ6FPVdGWcrCh59YGJwVRy2ClORRbHcarZ37xSZEkPTvv3Cl1evXtS237xJUnnE5tJrchXdy7/y+M6dW5Xf5S+sNt4KG3pCseUebNMqHXp7JT5BW2/KQzcdx4tOvsgtx7ZK0WR/S/hP/4ZZeE5XjY1GtOMdXtA3BSay9h1/extzOVcx10c4DkB1Ne06OYkvE5u6KhLw8J5+p0lzmBMeIPweH2ns6mvO0f0m3nCKb5AtsCse0eSwuMbf4z35oKPA8DH0wUF8+iL+ls63CK1AkvOS4WA2PQgsK5Q+TdKCp3HwlK7xB8+fP7twq6cr8GLFWXzo1cuMagLGpn2y89IdWtoWxmlvnGfxIVZXuAJMduzYeHER3fWVL/wU3arcYvd7yKvX9rulbLeU8r34iW8morVncgjM8SHn+Lyc24Rj+blnlGG5q8d/+vP34d0m/XiV4ds/gNvPAXgrNH2I3Ez2+QZyoq/GN/mAD/5vW1FTHnVOzuV/Jto+vVbaRFeB6eXrPQrhxs3bHf/J8ZYlq2pKR/B2G8kuTiQHzzh4dInu8IEZ23hQ1s+tvrBfPFi8AWtv8JvPo1uKJzYFA7eEVE7Rly/6/Ib5a3oqx/6Vkqfv8gN6npwu84DzIhsdfR1a6I2JH1iKH2x4KwDvt508n66Jw/wWHOFEpnRRDgWv3tr6xaXGCPLCv4lEHnoUyWPHCn1W9FZfA8d5+mVSR57s0O1458UmcRntdE2eBe/5f7cG7zYyBQy4oNfGP+K9lS7VYbwPDXDvSorAkdOjWfzDczgr0BjHqrH6cPyM75NDyKN6QTntmqEE79KBF3hS/Rz+yM6w2cXlnRcn+QYT3d5qHd/3Jb+fZmzGimt+zXOPblg5fBT8JmNxbfl6fWP+FNncyn/mP/DoPCztWhjJzsbgqMilAICP7Gk5az4noENOsyO/6WxXFqcPPsCrBcG0sYFPv/iK2V10Nvz3m26Sjz6NA3QrvD79sIuLBjznIacewI3vVzjw+6SH7vI1Xd0UHSMD+k2n0ih7+sdnoE8eKxbvooHC6HyUiyDEccrHmE208t3v8q02MD/KWMVbfcBnV/r2wgBa4Ru8uhm/e44Fhu8+4QZv5096FSLhb0y0g4tXZ6FDHlldDz0uYptDGpHunrBa0Gy+MRtyjF/zSVbwOGWGB/DOyX62CJRjPjP0cMvONumNfAPf4Utm+snTnDe3uhUdFVvPZ8PJ6+DVZ0bBL+3T9ZD5bqGiAyePW3j6X/5P/+HXKvWBsCs9n3/uPu4xoffBxulyRtHfOgHLEQlIItuiTJCTxN5gSFEqk35vaIEYQ6P4mCjJk4S4peNMDDiEQ9PrxE10GcOW6X68+OabbzrxRMhu3wgz0hZO127uNiOJjIIHJ4TRih42K01cpds4HL9VOHs7BEsndE/pJowJ/rjVKkLjGAjduWcvngf2nvHiliJOD3PPVwiP2edGiSvHbQedUKL4EjlFFIkYPp3L7xibQpgVKoKiBMHS0ybccTJ21b13OaY48ja0kZeH9HaylQGvXldA26R3AfPnBuBWEnNeOxMsME8lcGxBFk27f3uGPAO1pA830S/hhieZV2bZ+5aROGP60St7gV0ZRYfwAFzKTE5WecDvTOQkxl8JnvljwFspkMlN5M1pSFRPGaBVgkanyNErQtEOhlt8LCl/8zb6EfiWwTEEKwXURsDhlJ88flydZsCuWlox44rimdBKPkww2AL5KCS9fuWB0CswGkvCw9njg+dq6Hv//v3C1wavGZwin+QpgunS3ucvX1z8y7/8qfrjCh1HTWYmRWzjT3/+U+m0M3DFst7uEJoslWXgWA5+E5K0ISNX9k10TY5a3MjBOTaFnsirdNyM3nkgsCeah2fB00Ow3L8MtgBCJ9id8Tmda9dCe5/Pw05yXMDNbim3icY//MM/Xjx8+PCQuQTzy/LjTh/oR5+8nSWOKLBNzEwcPDzabWx0gR3UhoMPO/dwTWOzT7JQBfcGLct9HW+AOpzXijPRj4xZHc74TVajg2TH3vgK8OkS3bGsGo0mtPwWPfWWCrZuVcYCgmKJ5buKxb9UB1ytKG/CM88GkoCYBNamsvFZdcKhg+OFaycnOXcGFp/42IAcfOHDH5gsmbgtiZLo7Aqj241s9S2hDU2dLOWcYlhXipFvdLVBIudbcIRPZP48k8OrVyzN320I8NfZ6kLFoQbO4GBZ8I9Pvq+MFCXp5NcPvi4+//Ivf45PRWMdQRNKeOOfN/YotrxK4i3ZxSNJtYfnvnn97uJe9F2R1G0s3CA/x3/xG+SG5/a+vjl8Lf7By7jXo3f0uw/nTh8FDMvECyjbWdijg4Imu+vEJPKzckPRVWGKrYI7Xn/eQoFAyy71P7eozMWD+w/Cna0oYSP6LcmlSyu+mcDzf2cSRl9svdqTYKwfeRrbg7itmkOrN+ihoxP9jCv8V0eiR55fIClwZfyv/vCHjk9expFwV1eCAHuoXQYfmzZwOHULrdo6b9dWYseHirn8l9Wd3qTn7YeemeSixJmcSGD4bDJUCP90a1/OsSE+aKsy2J7ne90oHnTfWPjLz4Mjfvzd3/13F3/mzyJDG3lKNgbP0v7JFjnw7QNKA1vMt43O0ct340GvkgaXFQQl93Rnt/dI1PTgL/QxASzsjGdMsqXb039WgofwnhxNpsUf+omXNoV9eANMp21olVtYwg8HY50TvKuxT7+Le3ZjLnmTN22iQF7Gg6/iiTFGC7jTN/b9IvZ7547nhb2tbXkr3ng5HTURQVcfoB44bg/mf1DmVhy3xyzG79YvROA5XdAOP+mdW7TIVo7wh+jf93+OzacfPitoenaDyfrJc2MplNUXk/tB73QTzPkvMVGOor0XK7yPnBQ++VPx1eoKMOnLJieeGRZ+RQfBJiO+8PmL1xe///Zhji1xbm4af3jj5vXiLxazHTlk9UceEvsUD7ysgD6wpRfJ3+gL3NAnZiqmKQpY+fv99z8YvvYoF0Mbe2YrPtm+mK6gJz7gId2yGRdvVtxaUcqG/2Rlg7uJH52XP79JXOW8PHcIP9ge3nyVPvQQT/lCNuWzFxo6RijtuHguzzwGC2Fswe0OCgQmJVYvnnpX/x+doDP43S044aXV0gF3cff+3qoKH4VH9tG4HBuA2+JWdP4YUi4Kp8qLvqd9UKrfs3Igp6If/P3PXeHMrxjbnuaVPTkpYqHjvFqt6Nd4mwmvyZmNLQ3Xt8mU3CbnYl1iRM6hWyF1OXjwid7Vj/NtOVY+ZfcsJLmFC1b08n5iFJ/QCVF64o0v+M1Xu5JPR/ssxYwt3p+yxges/yX66Bh4CnjO4WGfU5Vj6JSzkLcY5Tbk+qPSNfnBbY8t2EUQ/O1vdoWnactXyMNN5uHqRRQKcMYTp74KbWLEzxkDfDTYnDOXsCqNz968akVYuzxMTtK4k3Nw8Vt/toQAuti4F742PxcXL9yGtRUFYprnMJKrlfE5UNj6ekaL8woq+CAP4BPhLSftKo6wTBt6T67G4VfIiq3ikSIZfngDJ9/V3Jm8stUX5fcvconA4XfY209kg7fRXbnTz4fcMbA+XuAPrNdWPuW4gpfY1dXB4KUvOL7nS5qmfb7CHU/AMDb/SmfRUx1MMxfD9e1cKjKs/4zO+K0NWOj1e3aQ2FAfR7ryPy+V8YBbxRfykfuh6afyit+j980L8tublHy/Gl+IRqu7oB1M89utat6qJydK23zX9qur0SXyjm6jSXxhL/KxMwba6KXxxSo5dtlBV4NvSP200duTX13lSYYHbHmm7+RLP+EynzR70Q9u5Gc+KnrCA59XzBBDMzeNPtGLzpnj55YnJZcJXnI/DkgfY6ABDh5X0dvmstvggzPFM8fYF18xvGdrORAZ7LZIODovLqAd0fwiHPlbenTyAc5W4ILD9xnz/Uc5i9xlF6XAbxGef0l7z7czL5bHdw4Rf33p7//tH74TLACwIoKzQxRlMGCvmHIMZZIrngm4QUPSSImuZALBqBvswzBKp7hASQXwCiIKr2IkuIH/BWFljAUWgp9jc+VYNVQCbdVKJ0SB7RyB4AlG+72iw3GLVHCTeEq4KaxPkx04Y44N83db1ODobwLDWaBXctVqaX5TdLA5gDrgtHVLF4finDY10mwEg0YKssIG5VwAxK8aYGhAs8IVWj30lqPnfDhbcI3Te/cP5Q5XCovy4hU+KRRpp3CjAqxAwditaumEMsLlJCQIlHNKJKlfQAKWgix5mAJzDsP1HNdExyf6FjR8QwfDPW+T4jDhVvwic3ykdJs8ngFqCizQe2bCdMgEk3FOaam0Sa5+H4M7HnpwIwOjqODW+edTf6+xlPCjta+DDgy8lbCZENE7uJMvzE9D2+Tibc834QnfFQ1M8LHJQwoVwZ49fd4rTCZa9ndvP+xe6MCw+suVdc8IcU90UAwdgtR4Tc85WO26CgQm4cPLTGQ940BAVJA5l8+SDX1VsOFkbt+5G+e3ohP+CD59kFjgtNofmvADP+kN43aLjmKIZE37XhXJp+/6cUgS3PIwwc0EyNh9mG/wRRv5242rXQud0Sdvm8FLW8euMxzO7N1zBvo8ArpBT6K8rm7gr+fs0BFbnWv4YjwyPG2jyxbriOinq0iuJCzpZB/GQS8UFogvZ8zb5R/ZoKcP/QuNaOIo0d6AFZwkiPREQHMeXnswm8lNxgwMmzHonYRDG4EcffwPX1MOpL/z+i34znbIF8/4rp9jdwIEuxHc1238c2w28Wt4/qp9jMVmHCcjKzTwiM662jhb1ner20weWgANr1u4DS9fu3Wy+vyxtq1t5U85f93kkY00uctYzgmKYNN5tqMgRF/xFE5/+tOfWjBRHDKeFRW4qzjy5o0C/Z7L0dfzZ9LFW3gAvPNfP3jYImUT+dCoQHjegsbGG3giZzaGt1wNOcN3cvj54scfH1dO3hb1ww+xmxzHRysv4Kn948dPu+rM7ZiSO7JyC4wH4kp26Jdxfe7+cvK80yL/t99+e/H1119fPMznt9/+vvi68mkVggdSSkAUdyRdrjzdunkrYyQOhRfGgks42+9kwTbOVYT01qo4xU9FkOtJrDxbQBz61//63zS+4YvVKr///V9FbmLJ5xffBB82Sab2p0+e1pfUhiIzY/JdVqSgj42SlWevvQrfxby3sVdXdvH2H//xnyoPOqGQ9mP4aHLU+7N/fBR5uPBys3pA3xS2Fal7S9IVsN/n3B6st2XGbgu62du97t970AdZ/+53v794+M23jUOu0omFdvixh9//7uExoeVfJDfRg+xe/e8ZViY/7EnhlG9hA2xaPOtWPZZ75HiOiZcSVvmKXQhuUh57x388oZtsYnGND2UvSWjDK7D5BXLy/fQT/JfYOzte0jwZ53hkI+k2tofKG9S55jqhkXWzKfKFkzFNIPkq9tfJU76LTfw/r4xWkw85C9wUaWKlS4ojLzwxebTBla6xFRM7v5ZI8ltWcIgVy6eKd+jlk5YsDj8bOxCL6ZRz+nQ72tFx51zFD4j6CO3pB7usrod8yeSPP/yYScPV6j78nedbPO8Pi1x8evVyDy9kd/grfirGeF7JfW8rzCD16cHVGxxd3PklMORtYMIPzbWB8MPY/Ct8+BY2R/b4kVMEWnzQG473OPh4oW0Ginx2u4vEN80rE7S7tYj+Oi8ON5ZFhl9/87BxkL+/ZwVehbEkHfxOonOuepcj8gl2TRf4KbtJV3kIh/Rh+9WF0Eb+O25Lrh3flaFrP/gpO6I79Y14nd8Ky33WSvjE59MJOcm5mog/cZwfM5EoH/Sks/FhoMgZ8bcXb3Ke3oNLtnBvTMt3z1oErxzNsfIl9MKZPNAszimM8XtJznucXbR9fvzvTN13s11Xmh72A4DI8QK4yADj9LTVo5E1ZZXLfzuV7XEYq/x9+PnkKpVcljQ9080AkMgZFxkg4ef3vGexvcHDe84Oa705rbA72y5ka9KediQ64mz7s9nzaCVVfCs9Yh+RmS5oY3RSHGGWuL7su5WYPf2xLV0Onn/H44fIroGavdg7Ay2nYy/ZBUUiOuxZdMjtnYGHb+0sAPJjtcs+oZPZOgp7YvtDBwwcjh1wH59A9/ARrckSatBFCTIbhb76EpvQI2062Ae67V74lYa5F01qF/idtMmns33uwQ+0dy87Zqkd+zUya4AkMV1o5xo69t48Sy+1QV4tJ5xEMHqqz+AJ5tya72MTyJB7FWTIGJg6+EQmwgMxKH0eOTeAMUWs2qDA2CPtkFnyKp6bWCm+Jc+AYWaGD15gcC/+kcPandI0djrPeL6FU3Y8+MKfjoqRwOy5WTqp+MwHxKfERogJwU5W9Y8WdLd2Ma18xLt8OnuIzqe98jEAkEE8MLPC9+bBns2/KSqIp7Z03f/r5unTJ+Fv7EhknnySV3zM7ZU7XNMe+0ym+UIzJMmG7/DRJr7BiW5qzzNoisZ4pk0+iE6N75oCExgt/XatuUj+OuBvsJbtoduDg7gUH8cGhjiREf5VUSr8+P/pnL+x0PU1YGvfhKXtTzHo4/vIKtxzRntyQzbZ8/QEbvaTUwdYBRUxvwPPxt4avPpLzkKeV2EWXdxD1tBlMFCkAzPfPXkLmQW7v5U3d6ZdecLi6Tqfr72Pb3nx7EXPyQHBZSBLnlpfmO8tDKYNPkG8za7MyoMjXaVxMjbW4MW8VGae4ydrR0M/B3lWJGtBGb1DQ7HawwcPOkDtN1k3UGDSR2eU/8s/3Pi2wee2EVBz7hSkIw/5zQhjDuLYfFflclWGOR5Gh6II8DFrHG4aCAE4jfW2BoyqwOY7g1ajE+JRGv16TjC8nL3nGez36cNoO8QQ08FZEzAw6sMz+uCYBAWMxTjpYSQ8FIscU/WFE2FIn/mHURiWCw2MzMSgNJjLQKJJq/0Rgk5JDvyWaVBEBR1tOtpGjhUAMgb6JtgCDudOxJmAS9vuZ3zcI4jJk8W7QVh+E4LFmy5TinBS2Dz8m5HheODbQk/aJ9wtrAQnQidh14Y+m0jmWR23//Q3ey2MIk7wR5EnORBkHdwqhGszagKOGWXpbJ/QXHItAGHY8ZiQ+0s21iaW2kV3Rh29zeQwBZ8yl+eBNrat7fkuAXA/HlFCVUj4mxWC7nAgP77XOKTNjvBFTmZzs0k+tad/Mix5M2oALgGz4MM9s0Huh07FFTCRHDT09gJJoCKMZRdGD31fBQvFO7DXSQV4RUyjgpQN/fH2adqowWRkQhc4OLpxcRK2XKhDFYzBG/wtHoGLbKN+6FJHnnbIErm3nriGkkEK76pyBCoyYPTAvxb0cg8Dr60ax+gOuPAKLRlAhs40b4/b10lyrM1V4Q8IHe1DwxrOtAPfLvHKQ+RdMksualyja5w4hOijgzz17QLpixFdOugZ8hbw2z85dB1s9x/cL/5m7tTWhDccAB24s51d1H00cl7yVn2O02zHdCTftIcOaGJUWVKwk0S8M8rIeNqQEOvT85LQ0XN0SHASOSXLk1y6Z3SzgWz1hr5HRgMDQ1uHkraMWrfvfMDnPsUqxQOH8w72VEDOhoKZw5JIu97lPnvzmmqznvSHlxyGPhooSCQCC1nG2waQ2819A1YOdNjKR/51iUU+cD521IbfZhBJ6NmfA5vTJ05HJ+NUDxpt5kTZCYWgSSLYXTBKom3Mzsn07R6RRxu90i26zj6YiaVwyIaaoSQY//nnnzfPoxPoS9YVgcgbZ+ac4unQbFvEjbwp5kxQ5K03R7ssyewPG7DSFf0qEly9em1z6dLlFlp2L15MYnWhdsQSO87P89omS2DUPvuwPrVh+bApaEqA6F6TcPYcEXOCvtvgdefMzm8wXEp//grKXQOP6eGcNRgUhc7vBpYTJ+uE/YY7HcMTG9yb/cRfoiU9YWce3H9YuuyFft/9+c9A6qy/e3fvtHjj2SjE+KDIOD/L/rJ1Zi3tnr+wuXjxUmly7tzu5ssvPu9vcHY6vZmrgWFnBx7eHHIg9Jp9WVYRTf/spjcwKcZ22VD4wffYA0YCYJbcmdMnowMvWvxBLx9LgIyeTaC59TuBs0EnGX/+NHhaRx6eBBev/e9bh8iAEfPQQRFHGz74IS6At1FacuJeNqibK0fX9NXBk9zrg2Y+4BFow4cs4Dm5hiO5ANv8Bds8hTbg1d7Y4shQ5MFbKMFAJ4xu79snuc19DVEMFHhL2Szv6v3xYfZ4w9fCGHtcnyouCh3xd5bUKkjHRsSEkcEJIsPf6Ai9n6VRwTl6qJB45dKl+vUmYZFPiVTt6JbOXWJJNvKbrdAn3mpXrIPHEzTPVH/4K9azOXBAA2+X1D4jbRajYpVYzTNkloVpwTL9LtvpMNrrN0q69230fe3dNvhEn/mJHI3XAqPrgnF2gIxK6N59MDMucQ0cQz9yWmuW/iTQ9A69hmP+P3GVX2IodtPovmuetySWTuMpmto3aZb/pJHYNok3HUIjp9CabdWWZE9ssYq+4i5wsf8Kb+jW/RVfz+goP4+PZg5oQ7zawQeCTKJCS+0P9GNr9NnkA9/hlXvMfF4za9zJL9evte+JzxVFO4s2rkVBQMGd7TsTe2S5j2Xj9R15jr7wC3BAO7ChN7+gD7OxV3GOT+ueUrkHXOAfWuzfvIkOiiXoYAs++UteXcNLdoJM+51uCrOiPhiqo4HnRPw7npBdz6IFnwCvxseBB742+VekI2v8oaXEx+KrFN7rI5JMHT4QGEN31/ERP+Es6YLHwQOW1kkC6dfESPS4+4fF1zo6kzBgKBqZaQVW8qBwLR5sLBvhc50+adfHLG0D0OSYDviAG2+KR/753WfSpr9slb98Pdtbnobm9BD8knVxDx0mW2g5PsxGwLPMG8/rn4KUtuj9ioPEaeIrfg297flDt8hreZ8DLOROTEQ/2I4lG80r8nukbmQUX9iwiQUTA+a8NszKcT95xifyNjP7Jr8AB/wc4IaT5X6uk6/lo8Gv2ChmnmW8E7/MXphvYp8sUXm3efDwweZBEtwO0kbO2GY2gR2bbRc8OjCL49hg8ksvfeBh5oX+8Kz2Px+5YpfF8hcxatWX0FNTzq38VixJzvgKfJmBDTGVwf7RhcZsoYvBCPx1vj6mbdNt/PQ8mrArM/t/7oschc/awS8xFLqJRfFpaDi+0KA/GWK7FZNnw+5P1bXyhg5sedE3CuX5dZBdeOMjXOk5/PDfLDM0neVZ/S8fdNoW13I/3Xa/HOB84gy5mr60U/9J2dI+PRTTdInQVpbn77w4yEf8zSeIB+lG47DtEVWuz5qs/VNnmpB3M1HYo8KSD3jRl67SQfpXnc8nlA/s0Z/og5j7aHwbOMklGTyfmFH8Tb/lt9qgs2K9tVWJwbY1e9x9YCRDDnwBEx17ueUXeJHXwKuBNTGz+y9euJgY7Wz86xSx6M6+f/u//ZtPCIEwPksw54POU8nSsZka+Nid4LcAMVgtvEQIZmbMTDdCEAwQ5GKsa63+R+D6VoEojODaNa/KazEl7VFgxGH0ICNY8R0CNRZhXpkdBDCUQj24ey9w4phCUZKKOGxBdXEYMkUZOGBLYiah05dkkZFjLFVnu0QjwiqQgCdnJwj/NY2QOe31LTURCkfXtIapFeb0DUZGz3fJNrodDywYRFkpp2D7cL7DoQehrvHA2BklI1zd1HYrOFOpFDDk9gp4nHU+FN8snkUT/KDQaSmwCw5zzxZ4/4pzlF0/hNMhCCRoabZC5DxlbXAX/oH5UJ6p8uc5O987tM0RW8pA+QmURI1C3L1zp68DBVNnT4QX6Mi5qyxLjimJ5UeXr1xuhVuwQRG9Chzt0Br96szAHJjIy6MYYPTRJgNFQY4ePdSClwOt8dTrGhkaSaGNsxSCKFoNf+jx9MmzKrhpuI5u2JvnKCHjczbPuPdNYDEdXuFGIidBFqgKyHZ3k/Dsnk8baSf8sVmma2DHOyNI+ixPco6hxCOygPpVYkDkUK2lh2/eRllz75HgvQpeo+xhfs4zep3+nn5evplZAnhVfsboNyDLAReGWptpoHKEhpYY0k0BHkPjYNzcXxoGnBNmCyRAYtwlQWuvJaMc9gJ5+XJmmwTFyo/nGEWwtKJNWXLoT8BO58wOc5iCS86mSh5+he54g/70fpLzqbq/f2f2mjeRTSGrb/DKM0aInj593PvOJTk/cmQM7if6I5lOv2YM4DP7ci7Ju/1vOLK+MQEdEqi+CB6SwOMJ1rSF7/gDsCV/5MkBX9d83idY/Rh50D6ZhA8b1aJCAlSzCcmswofRSbJqxNBnDH94HfzaNloRAX5nVLLt4nsLY+iZZ+hug97c3IQo8EiI2VqH3wLTGIrAN0V2uJtxw2nXdrEVaUd/2vfGgfIugTcZQAP4abFve8nzZBdu74KjNgS2XR+/deLsoY2Pfacn1QG2O893OnNa067E06wqDtcBvgYH4QW5Iavk2HV6W18RnhJr3/W9nK7fnsdPbSugs0GujR2MvWgv9MAb5RT03DP7xvBRDn37LD2g4+mmtmjWDpPvA5tTCbQvXLzY2W6SbAGG6+Cky4odY+v2bf74xz+mnbebb775pvLzxz/+U4tSbB8aSX59x8sLF3ZbwDUKAz4fjh5vJBgrqFfAITMLVnKz7D0asFMONCHrkqqVeCnOeRas5O/OnduRlQlK9f3mzUwpf/7s2ebSpQuBbwp/aMAvG/nXr2cVIbRptqo20VnxoHDnmcpo7AH5IY+dhZW20UFA2eBlMwVNOk8WXefH4AkvPph/1Q8d+YsezqdJXGS8dj73ffbZBFiW+5hhOXCG1tG/NcrmeTiggcSc3/K7Pi39VRdil5pQFo/Idr7z/+jUmTJkKsYH7GRLnGGWlg2LYfXN11+3WM/OKoaxsQ56AG5BXzfJ38JBQps05JwgHh1+vHmzRUQzuG7d/GlgzPNoDV8fdAUXvMRRZNuMrJs3f0j/SeoCK7nqmy3Sp0KDIqiNXunX6ZOnGqvtJEkXMN6+fbsDKje++Dz0Vmg8G76/2tyPn1UcRBv7ZCj+kF/68+TRw7Q/SYGYit4o1PHf9iSCJ5vo3i/Srr0X0EmcKJbxmvA//+nP5SVYwfIutDNoIBEWD0mAbSwMT2ZRMVvRju9TaKy9KB1G7xRlzFC1/Mt0cDbYebzmM/GU/REzGORzjk1iUckm2qJDUApn+NLBr0XoyrWYdGaHM9Twk0wZfJhi4wwOKRBFImujHIJvCqGv2vLA9MuvkxDipThO2+I+BS1HZwrnGf3/lpDkNx2Bd+FOfwow5ENhnL0o3DnIFzv69n1olOfZCh/9+RdR23xIW96kmlP1O+CqPSP/+YxueHGHRPZjaYPGzk9hYJIx/rZT8wNXGuk5z6MV/bdZO9o6V3u29Q3ezuYQH7GJx8JvM7DoijYk13jWwlHaqTqlfUUjfulIEkXyvflkkNcMLrY4fjb+rv0HTgNg+MWWGWxbMKNDmu99/MajR09KP7YVjK/Ds3/x+9/3jXI25CaHrnlegoqn2q3viewjoO9m6ihQkQdyCjftWxqIjg50RkMDTp45H30Dx+xhxs9Zeggv8X3ZXrnpEp3Ig/xIHA6H2hT1jdxE7hSoLLE2w1GbTaK3B7sTNrQP9ICvDdtzk6vbQan4iOCmMLPkwUwUNPvll4mP4Uv2yAK9OX7sSO0CnpCdhZ8cgg6QN/7FecUlA1V43BkB4S87KXbGP3EGm8A/KcYbKD0X3zdyKJa15YP4ewrMZqPSDnRp4STtoxk+NX5Me+ju04I/fQhv+G5yyFcYyLIkn30jhwpNYNUGHPimFooCJ9i0qz/PE7zKVK57Bl/IJBltwSv/FOnoHtqgIxjqC/OhF2gAZjTnW9CrNgS90q6tD2zNIU7bF+MohhkfOH4Vjm0n7YPJ97Fb6Dg8lN9qT9yizT4b+s497IEYNLKylTE5CTznGDkkI3k498aPJC7l+3ynF5bB5mvtEpnUBhzoQWUgDfDVmpkBztAtOt2BheBP5/CfLzNBIN30GYelvAYx+bOAVdzJr+fZOP5bTOzgJ+fNvAqi84Zf8NMz/hVcZFWcgm50mB83gA9/8Ulj99g09mMvz4MNfTqTJfLGbqIFeTpz5uzmTPSXHDX+7KBqrqbdLpOMncPnOUQJZtOJu95Uj/l9sUVjgvx11Ab8w9//XfGvcAXYMm9LkI7o+JuPa2Yh2CHa1C8CwSEiNq5Z50gxR1gmiCYQkEWy+UxAYRqwqayQ5CTr4NL+yMYICIZa24qQnDyhI1C4H53t9Vyp4lBUyag+/RvjMJ0SFv2Ci0GgyHBBtL8koTaMjUIn0YbPFBEYlwnmMCu8a9tAQDiKNQGXkclJsuDLYBMAAHi2+4cQ/kCrGlbFDgPc4rtAiRBMNfGXBiiE5adbP2/5oS1Ju2lRkrsIdZ5zjrHgyQlBBS6NCh7B05G14iOwjAKGX4IkxovTp5A+XnmJdntJNvBCG6NkhDeOLjBwRCp8pm01OA09wDiBnhH0KZp1yldw+fH7H9Pu8QjdTF0nQYTwyeNHhYs8wQWfGtwHD/w0Ks8Iki3Gs8oLp6CpfXSkgBIHPCAIDL6RVdV6hULnKVSLL4EVTjav9UaOvro6xh3eDBiFJHemVUqMJFwcOVqb0YEGAh7LKdAaPBIZlV68OX36RAPEVrVzHU6MRGdyhPaSGolBHi7spmKSY3sEKFbUqeY5gaPElMyYfaDtJm+RfwZI4MfgVVbyvOfIDjoZXUdfFXvX6ZWgm2PTBuPoIOuMEZqhP/zBon/fK0O5Rhc5lp2z56tX6N5p6aEzXuZnYSDjM4qtwKkAFZkKPOhPJugKOnNURjqMJgjswI0HYMZb0+3hbTSHDJNX+CsAe37sSwLeODpJsZEAryy03w4e0yUOc0YYAkvaxH8JgCIFOcU3WHOW1cnInEDS8i/3v90zQjXBPyN+TJIUGLTnft8ZZ/qjkPvu7evwk4EP6HnewQmwRbURwedTHKj24Kv67YCvfpZ9cD8ZZEcVF8lIg9StQ8Tfg0mqa+tyjbMBr2nl+OvNO/ZxwCP3TsFl7LdCiwB+0VPf+Is3RjHohmCzMzLSFzzJ1e7588UhxnACwfSL6ZyH9siLhAkN01U/aax9rkTDPir+kjVOlz6hJUd49uyZPBPcQ5f6j8CtXYm0hE1wBF7PuC/s6zVBrN9fffXV5u6d26WPmRlwBvvo04HuD0NHR/eSjKQPNmbhLxh0nix6BkwPY5d285xNgsn84yePa2eNwJ03EpZ70UBxxYbMAg3n6Cr7AtfKcv7xCWyFoNXeMkZZ4McBC4IFze43c0YgrF20cYxdtpkyezBToX3cT2f4KbODvC61MoamgcGhPaM35F5Rmwz5nUf7oUf2APr+h++Ls8CUrkoQHc+ePS1d7HNhHx98ZxckmAQEjHA0E4BOkT+jf40R8uloaq6Tbf7WYIH9SvRlQMZhAAX9XoUebCR7Sa4ACJaZfTEFZM+xqfwIeaWvDZDCb8+5LimnE2jhnGIIvrDZ7JI+6Jc26y9ykC1JTkcuJc9pQ6A0RZ/gER5YFkHm6B05pbP0i89nH7ufRtqx14z+4W3qsedqF/iV6EV9WPq2v1qT6+AJ1mDpYr4ros96fbJ49+69zaXLlyMrxzsLEs/sDdKRV//y/PAgNra29n39Gjtvs1r7KLApuxd2W1gHo423792/x1D1o4AoiLwQWcc306gVK77+5uvaR7T5/rsfKzNkt7YafaPHly9daiB8//790HTodfSYTYbFFbMXRvcyyXlyKI766qsvCtM//+lPtZV0cS82zqbw2qJfLaikr1VkYbfRrboVGuF7bXGA2lk8ji9gi/g09KZb9+89yDUzvWY5AvvO7+kH3wzOCKYlFJUPfMyz7FYLQvn3MXI956bwoC9F1vroyGoLXYFDOy3g5bNkEA3soeMQT5iV2WQ7fQ3/EseFxgqS8FE8IpcKheIE/lNRk4+Zdse31D7kYQN1dHIlv5Wl6B0+VvfAE3o44jJ7DmyV+dzLJvjrMKMMvoofDvfSebwDX2mWe8itZ94nKZ/l2ZN4WDZZuxgQnz550plXQa8Hfpn5K8Fis548fdb2JqYTE4wtgTf+KPJOP0ms+L4Az8bAhw7SRQOgljmL8dj57j2R+19Hlt5GnsGuDQVEo+fdNyh0aZwT/M1Skji5R+wPp5npPsUqfiqk2nipB9vLLh3J9Uex4XRC0RfPLXtlz+1D1UHqPOt5B5tYe7DlwSSkQ3f2w8FO0evuiRb42n/+0knXwMAeiP0ccCCfCpUKn2JyNCHf/LBtDFrECP5m16A7W4Y44PIPzq6T6wUH3vH342PQwVvz+HdSkRiKnEUXyYAYQ/HEYAZddZ7um50ivoQu3a4MBd7uj6ITdEl78AKHv2IK/fg++EY+8xw4zKLlzxSb6QWdZbsdBhdGnvF9bK7nweU3vNgcA0ZiTTLDF6ON82hx/Dj/KDZODLu1EYSZbIntXBBva5fPEiOBD+0aB4U34OqSuzy7+L14YkDfs3jquk+3mAisbOvoYUx/Yis86aBbToCtMvE2Nsi9eV6/2iaL1cXIx5s3r0v37sUHptDas9qnK36LcZxzHzy1ByZxnuNgdBgc7rMFAhldh3bmb/QlOEF4eyrP8B8BPrCTV7O0tYNvbDrdZJfMDtyLnqGBa+hFlvjYzvwLTeiD+BGta8Ppc+5tcTayD3+DsfBgX8iLZVaNFaODeFXZCQxgBA/Y8cnkCrArcJWX0WFth+C/6VsHj9Ov5xs/phWyxp+2UJhz/F6LoWmTfMIVQcE09LUCZN46zZ50K5SISHmAPrHjnqHPsyLHM4rwoaX2AhOYyRD5mYkZk//t+9//57/7hDGCKhcRvrQPPdpQOnAjQholNWUMMzknyukeAqsDAlYiOZfnIERp2nm+GxkCICI7VMZK3ACvD1PxmARBkOJJ20tbDDfG2swRcE35EDPX8l8NhSBhEstx4pNoEnoQeSyGl7BhSj6ExSgfWDmOjjbmuxkmnqHIniREpoGCk8ObEbBJJPUlCa8zS9/6dSC6flT/apxyqJqt12wKNsFDcSie4LyMDV2uXrlaI9xpWYF/hO1jlQttwLtmzgSswlPa5B79cfoq9s+fmxEQ4kSqTbWFG5rCwxuk7MuibcLTgkWCcsE8Y2S6K0GnZEEybQTOoE1GBLH4Ah5XJuj8rAEUI4MmJXgOQRkgwUtx5xXfigkz0guXMepTufQ7VG37jI4ghUIxCGSp1z+Rz8hIzmuXAefQGDGJsbY5ZMUwtDFyRtFOnz7VILPOO+3MXippOziRH0tz9vZe1fGQeUmbo+vC8zlzyiZ6M/Jmmrn+/dYvuTAqRLFVvO21AQ7JIToxJoyDgJjcMTgSvFMnLcdK8p/+0N2m04wBXWMw0nQNBb7CX6IoYE+jpQUnwFALRCYg91piTgADjKSERukfzMwXHSPrjrUTfESw9KvxpBMJthg9VWB9msZbXQ6f/dM+Q4r74HMoMunLffSFwYEXGKvfCaTImgNedMu9uYFE59ncm3/kFb3bU8RoHKsiKWOdoPvBvVaUBXt0m86yK/DltOqUOQ+aEhjBqhtJgJHzjnKk4RYkarCjo4Hz1zgM8DP4EzSzD5MUoSMcJIra1obgTAKxrlm2wFHrH++aDObe4iDACIycDZrAEd365qicR3eFAoGo4LIjCcFZNZ1c0DEPVMYiB/jpOl5GQqpX2jULCzXtz2HEmK2o7AUHtGdry8+0aV8VxU9FyrEBU8hCK/gIzG3U3tHRyGWDhNyHBvScbOML/dM3+y34XPaEWHBSioMQoGcNenLYb0CQcTzJk8AA3fmSBpqBwdPaRZNOjw8fFVgkbfTrb/7mD00CFG8sBWLDW+AJzRVpBPpkWBLfok/alHh6lo2VJIGZ7Dx8+KAj+4p9ZMWoPhvBFimOsefOo3HAiDzOcraxPwm+IicOeKIJOUQ/M7nAR45NtZ5AdopT+Ik+li6xx3hbvuBp2iEf2lK8YcfZMu3AaUZlZ6aYJAhxFVPgZLnUN3/1uyarihJ0Ct3ptrb5mtI3/VlOilevXtnDaHimDYmCmX9oRfJGz8fnVA7zP8GxQIRPePbsSfUI/OxqA0Y+N/dbBgAHPr9BcmCw30M3wUxDdI+CsGctzATvDqykZfGIEVu6ZOaV2RRsHztGZuiF5MMMKTYMP5fdv3btav0oPj60d04ahPdamghf8cWvnz5uzp+PHqS/Wzdv1sbUpseXTfE4eqv4mev8WKccx267D13ZLzxe8sHnGwwhO/b4Qqz6mtzHFriub29RYrOMuHUZM2MQOpBpMwG9UURSxt6yAQ54CRDZAMU0s0XJIbrboFsR5tGjh9U5sF0NDdYAhb2X6KoCxZG03QJPngM7Pou5dpJwnjt/tvqmIPnddz92oKJv0QlMcDLDhm2RTEwBdJsc5S8eWkZGvjsLKvRtcBnYzbwRS9y+c6dyu5J0b/yhF0ZByReeuUav0MnAyyNJWtqNaSmNej5tC94b66XdkGVoGP4+e/Ksek1GPZNbPNbnLM2VWCuW4Av56UBL2uADJS3o6a0v5NjMCnKF32SBHnktvHPsAvw6wJj+xUnOGYAQJ3SjzXSO5401064YUjKgXYdBHwe7C3+FELRgQ47XV4z/0J9DosvvdQ+p0N9sbnazeqofMh1c0ALfg1y+w58Ei2f/sleaY81mClWrf+DUB9+CJmybfGAleYlyJ8EMPGCAK19uw348Z9PJmcEjvKS7DvaQbuoLbJZK+ssPoXf9d/iAJ+io0EAGiktoUN4pvKQPNGpMkzbZFbJA5l+hd3hGVo6fONUlcnSW/cIX+nz05LEOLCKKth1mYoBPDIAP7A5YDEoqirzsKoD3m7Pndloc9t2hEMYewX/xB53kNo6R3+gwmxca2l9pbag61yVkCvjjSzBa7IBvik2no2dsPRmFM/kze5q+OPr69vTFv6FRl4aiY9rfqkphda7w0ZVwehXz3MS3zDLMmVFoSS25t/JBu54TO0wRI0+TicgIGeSj4e58bXbaJK/juwJr2qncBR7tt9+0t/punBdfU5/pFP7jSeHmo6f4KP6rjudZ+y3SH4WWPFJcwemvvkqv3M/HsJNtL/255kMeDd71jXppgx11HY26J2EOcOGLwRH32/uFvNm7rjqV40Vg0x6YLEdCC7EHXf/wYfSvg/ponnb1Ob5Hd2PD9KEvhQpwao/MA4Pdd2xJVfoo0ooV6RlaaasFP/eWfuFH4Cn/82nBJo0ZLMdTPrKJfxsNPGnDOd/J2NLV6mMapxPL73sEbIpKjQ0TN5ppKG/y27PsBz0kI4rZL0Ivcjt+cgZh2YTawMhafWieJ6PwR2NyYqYm/2SQ3Wx8z6Ml3Oiu2AJAE3uxBQa/037aJmN4YhBCjIpIfrtP7GUW/eDDVs45qwHoHXqJ31exljSwB/SNjdEOQo9OsXtgSG4cWmMBm1EfK7+s3E2tgUAv3SHbeOFte2vfQjrkQD/xEP52E+N/+F/+q09jOGdqWiUhxwjP7PuhsqdKzqir9gAcgo4KJ871u9HrqQo3GAyyrmgH836VQMfArlFPDvvEKcnCVIoZKQmdERdGAxG030o6IQ7xW736GCXTT5Cd6tqMQGrTZyU7gk0Ir9FkwUONb67XGOfj/g/ajYFiQBEKHVTZ4IuoEnboureJUQRKgNGg2/4buR+jtOdZSs+AESpGxKEoU8eXvgkqbsINXaz5M4tEAPS73/2u96Dh3fv3avxPJfDCVcUpBsBoDMGCkw+HpThg9A9+6HsyCf/FSxe7TOfnn36usErMbHLZhCkCyLELIBpsBb4pWKlqV67CuxittEdBBG6SCAFGDTCIahQkTQJzQm+U5G2ng6HVpxhdxoEAHk5fkhrw2WBSQMOwCCw4+GWA3S/gc10yjX9ojZ+uq5gyKDOFV2AYuYjjwAMKhsYUG88kLuSKYxY01DBEflk6z6KdNm3cC3bBCGMhuE7DvR6BS99GSz/bHImxBpMRF/tHkFXFAQG2dppMxXjUUCUw9HpHODJGZB0OnNEqNpEvf9fmvEbmyZ/p6GhCfj4leWDUjAJTJm4A3yTIRs5MYUZrPDp24tjmToJfozlGBfQtgMKvzkIK19BDUc6IBfjRdmgwiVtALZ3oH/QlpwoBXasbngvq0I5OcaD5WrzRrSMG5CDwwAu+8FF48xseHKfvYJawSgwJm8AojCksDHSLfgGgfYWvD5JsCsaMiKKbtr1dA63ppHsUz8jGkUNGbseIjv2SBHIo0dfgpk1t1XalV9N+R68PAiHXx1kzkmd2Tvf+V5FxfeIA/e0IXJ7WhoKEESX6InhT8Pv4McH3J/oYe5BAoIl9YNJuj9DT93F+CbS2ya17rK3nWMKN6vwpSzPYzzDHG0rcY9kAHp1NwgY+Mtz+I+elQ+5R2BDk+o7G6H3rp1ubS1cud5+TOo/QGmOfPfNGKrbcHh/PG0Qr3tAnPOJwJILssP1mFObRs3YutAzbto7REod5Re87mwJrPP8th8c/XLt2vUHg4ySinD39BDt51IbfbBrboFiALvohZ9988/Xm7p27mx9v/tj1uGZRcIjsNNjJH9hLv61OAsA9q3Cn/cpZ+EypwIBO8zt+L+2g49lzZ8pfuGh/gugk6bEDbD05LnJgDx3BKCn0jFkT5UvkBDxs+7/6V39bXNj2dYCZzZT0K6ZYJiZo9xx50weame13/+7dFjuaZKSfly+fV7a1h7f6xJMW8/KXTwCwv2AhZ5adgjNS1z74MjoDBv15pPDlLz0ThLMLTWRz3n4JJ5L4eP3zg/v3I+umCJttGt+a66/fvN6ciD92sIt8OZsxeyTELuS3IItN1K4A2ttDBPLsor8zC2RwN/UfPOOvLUd92mWHbAlelz7hHfmiI5cvX86zkgk+3Iwpa+xNf/6sMLIr+ONZRRH+yBJXQbrzZsrgN/mwVJNEoBdXx+dJtvC8viK8E0iik4KqGZTkrbOlcteQP7HLlieWWlVR0ljfficATf/8Skek4Z9razP4h4+eDA/Sp2ImWVeg+ac//jH0i89KW9evX+sMkO+/+644V68D39Ur11v4v337bs8/TqB8/fqN4oVWYPf8ycQW165erk7oVyHrT3/68+bq9c8rM3CqLKFE/nawK7QzyHHyZOhZ/Ay0JWmOLElM2R309bzXBpvFg1/8ssLGnwIr4vCp5Jg/pSOKQvTTd0vF0JEe6kMBuUtpQxcz2uABLzLFX6jC4BM48Iq/Qnf26tCR0NIys3w300yswIZ745V7LR0Gg0KRNvRvOe3JyLkYk90gW/YUMBNI3/gi9gCjAr0BJ/KDR48fPa7ckBXxFDjgbumuGRbuE2McjNyyG2ZXv49tUVhji3bCk/qJ4M3Woj//oJCm6EzX4QyfoF060w8yxufrnK6woeS7/j7t1felTfE0fvPNirn8F7uLv+B2n43W2V8+gZzsPzi44Yf4Es20bVCM3pILxQf08xG3KYCBE+6KeWyo3/xaE5VIVZccJ5ZFXwc80ccsInijE7/AD6AnWpEt9GfvvKVGjEM+y9PQmD83UARHB3tjttLL2Fh9a8/RvUQChvimtp9M5l7xuH2b3saWyQmOHEv8GvjEZGizbJNQkmyK0zwPvyBaWy7ec83zTyv/sycXHT/agbGJPSXzaaZ50cxexJf4sdgwthdPytfwr/lF+p7ZKzMb/LPYTjKDv2CCg2fkL+yga7F4hQ1dtcHnFP+0YXkN+cSz/QFEfNp98SI/4A0olW9+PLcV3sFZmwaWLQ+2j9rhxjr1rXzu9p7aLo2EPp4TG5IX8qV/NBBvGhixMbN2yK4PvJuwBmZ98xfoQHaaW+X5+v20T64tyYeHfsAFPr99h1fhjD5CH807gJB7xa3ySH2XhjmePrFX3svKO1l7GN1kFwyCGmToLNd6hBmwt1+LvNRB5yXlcFPEoFsdRAhttA+m6uZ7A1u2zkisL77O46Mngb/2fQqWJAR+WncPvSdHPmSZzqKxttkYcWJxNoEiNIItmBR3BqbJPfGSXxe/LRuCHgqe4JfLwlmMcH77+nc2mP/QhoO/noEqMEwOYNA6Vrm2VR/izMILn/w+cCCyFjtQuchzYNIuXpIX23uYSQkWuQ6+yFv4hqONq2YQhtxYfuZ5+kJmFdcVu9gK8bvYQy6kXTPMPVcYgpOBUQPkYrPZUsOkhoONY2y3wAfTCffPM/K9GdyCP+6Lg81KB6O8Wl6G3u5nG/kjhZ3iGpp4Vn7cwlTwcJQXgQeNHPv+4e//zSdCBzFObn0aYOdjsyVE1wgFoQwoSUlbWQzhpkMCM4xCLIZDgABR90mKVMAYPUZdwCQJQiznugY8iHUEI+0RMJ9JYCdZE+Tt32/Tq5kCxZhoH7OWsEFam4SExa0w5vk6MITEwFwijIJbDsoz+6ytzLX2E+VGqCpPcPFck9e0R0k5ZgaDsfddQoj5+sR0dDLbRGGh+zyEXk+eeIvIBJGKFJJoTkQfjx48KjwXLl7Y/PXv/7rKAG90kmSb4utQzWNQfcApKTVzYBlIVTiGhCJahmCU0VtRJO+U9PzZ86XNOP+pLMLdXwpAKcHXI+0R9LdvXjUI4LzJCQG+eu1Kg10w4IEZJoKLfJ3ZBoFJBR3+BPRolELbEskKZWQJzxzOt4AXfD2PhguGFhBOSYr31RkrduHNtGHzz0mk8CXdtC39UrRO10tj5LOjsqHZ8HKCtzrq9IkuHXHIfXV8uWafCMpkqUzl4OCROihKH/vSc5xin88H7C0ybb+Td0k3Wj8JD8/vnsv1OPLAxjArbimQoR3Q12vZh0ajmPpYS0von8JjdS6/iTYDQE/oKtjg5Ar+o6GlAw5BMKOKppYNNoBKuy2u5Ty5DjHaf4PRwMf5kTHyxbGTLXTkbC3xUvRBLx9BCsZpXxsCF4mZw/WIeA0ZPAUZZAie4O6smFzAw84iC7L44TmHfiHLPtyLkd5JQG22UZeZ4UWMnMP96G8vlfxIchD+hjZskFFFzliAaZqqmSvkAKzurUN2f+RXoOBavhZOBQaySqcF7QqHU8iY9axo5X47r+tP0Zj83Euyir94wk4ZnWEv1m/P2QjVOYEYt9uRDHIV+umPM7MUzau82TvJC/4ryqAdOYGTAw2Ras1IkmS3yJH2FLHIURP+6KYlhQqz+KrgS4bRQfH1XHScjOOlJIatp9cN7qoXnJIgEavGloJDAZTdJt+SxkmW42gCg8CHXI1cjz6ePr0TOMexsoH0jv2jN/qm9xLl3F4c4UNH6Rw/gs7eOITWnDZ5RtPKWQiBroIlcoEG/pIxtNGo3/ig0Ikn8JIQ0ss6+UTbbMzlK5ejw4rfSWTTvlFecqGPfvQTGNFJUaO2P+1q0+fWrZv53GoAJtj64osvCq+H7ty9Exke2w2eFvpyH1pJGumBvmfkWHGWflrm9aEbw3nmxYtn1WG8xg/H+q4dMkP2BaR4Ba/qVI7yPm2hidiAbKOz4+eff+rfUDPycrwJBvrwAxJsSYXYgD8XeIxPSt+l8wQwVy5dCSSbbtC/cISTabqmGJNrASc5NzPAqGMLM4HJjAd2ymDBjevX85yCxgStEhzyxhewz4cCPDuLfmRD0v3ihbfdPQ3MR9LXJA6AcR8RwBv0Qd8W9UN38kWv+HHFib79LMFW3/KRZ/E2PwJDgjp/0yZfA44Y8upH+xnyFnfHp9JlZLJymc/ei+ddhmM5kM1FzyROWiPrigF0kq+3mSW6KYCQAXpr75/uz5LkDV2/+atv6u/MtBHPKNrhzfWrNzbfffd94Eu/gZ19WwV4NnuWOE+hDE3oLVth5th3P9xskk1HzVgxgwUcll+TAZJhKUUEKs+Ybn54Y+PpU7F5bwILuoqrkMJbxe7GHoKDTUSZWz/fLq1OJz6hcw1mA5M+xBLiF3vVsR30CZ5mBzjsiVY7tNVB9lg/vk5RZ954hJ9PIkfs6rH0y35rn6+sHJLZ4Ddv4wPWvhaJ0cpPs48m1p1ksLY7/FYU9LxAH1xdihA4+TJ8WvsasXMGyepngrMEmj71Zw52NDel2xCfsOT+j++jp2kPb8SNBmnASy7pcu1M7kET9lTSIY7R19g8ejyFLM9o0z3sHFup2M4WkX1LuOj2lStXKrN0gPxpm6xMMjfFWn2jHVtjkAD+6KF9sI+8vg3eEwuwkdXJnK89yrn6j0MGbULf6gSbh4dUQnFiRs7rTyMTEnztu8/sVNe1414FXX/Zq7jozeOHj0qH2t78PWEEnM3L/WINS6O1C09xJ/5WDrbtsVf02gGvylbgPBYeK1BA01uHyGMHWSIP+DZx0uBCFrTDHr5JrIreS3YVSMa3zQwgcYg+2F9/Pee7zWXL23zn9+DEL6KZ58xwbOwf/PFV/5ZJ6x/NHKtoUfkIPRW8FJ0AmscKC5rgEV22rKsFuRzajVa0XXaBnrUIk2sLR3QCj4PmtWiQe8AHFzf3XNrsTBZ0GSKVfg486D6i+Qtv+Nb2RmbYjkuXZsCzPpc8omva1i/Z1Zfi2xqI1/bA5p6Jn5yHJ5unGC+GbhEr7eKR+/FaQd93Ay5mCZmRIU4iO2mwfWsH/7TtXvlkj9getIFr/l+4OhFAIazyOvFsiyH5iyd0rI+mCYN3nZUd2yiGKY1zLwVJU7nfzC2zmg6WR43Ft/ajbaXNVZBCZx3Kb8ChrcpHYMgtPedAI7oAJ3yymTGa8Gn8pxif7yFPcAf74LwtPLJi1dt80iYYu71I7vFpLJb20U/O5jk4gtMBLrRBuLZBG/NfaZlrRxNjifcNDrBjYFUIA4tCWPkROMUvk0PK30PTtEF3XEuzofPkU0eORn7QNW0678BLNks8RA6tJBl5lyNMjLcKa/i7jpGd0cXGrGmQv1YDgFPtVuAly/QGffCgsXD6TwCRPiIr7WtylA52h6nO+13e/Z9//29mpsxWaEAOWYa5R26kCBQHEe25QVkkiYTad8QAvQZV8xlvowXOQ5AhKMFDIIhhJGDNrNF2DWoMtgSAc8NY50ZhCJ1p2s8rmDWG6acEyz0jfJQ9hiowIoaRFArk1ZgVrLRhAznfzV54E0IaeZEQfZb2wGeafhBoYLgMASeYM63Sm92B8EbeOXIBjFev6R+cGI8ZVaQ8q+1Tp9ZeJnub+/fvlnmCH8EJvN0vMH9w7/7mwsXdjvzauRof1kjvDz/8UOfZJUWBZgoYCbJC8AkqTZU8XGcrkOLQJeaqn3hin5fOMMo/vACf4hbDMUZsjLiNcV1nsPQfdCoHH7bFNfdb88kRmoGiAOQcGlEQQkdIyZEggLEVYBtl0IePvWkETHi8lNiIC5won0IBmODNqXdafoJsiJS22oxCgU+gqKrZmTnhKcGnWOS3b7cJAoxH/mvw3LXXa3ph4M63KGYUi+HKP/1RwDqr4GxD3/InMq4og59wYzAXPuDfexk+pQ1GgdwwCvhjJhN+vH03gTWZwKeRR3gfTv+mYprKq5o+IzH6lEiNzk31N+L/24bR5Lq0TZ8U2/cay+Dtu6DUNG1KTm7gpS0GEm0m+aUMDGyMV86VVvljOUCNQn7nv20fU+Ul364bde5a5uCA5owb+WEYWwzQFq3RbPQFrvRc4ZLxsZEW3YYbeBle99M9uAIKnmhjNo6kSGGOrlk/bZnYu1wzAoUXdRZsQmkT/Qjv8UkApD3n0ZiOaxM96BxY6+gD/6+WLAZHSRz6oTEETGNGD/ysA8mHLkmOyFCXfESWJUMOdIa/Aw/NBiFU3rATEBtoC9zpy7xeeYqg5BQdyTJdYNvMuGFjbeZMNwpfEhJ6L4khowpZ5WHaqt7kA0+HpIj9rS6G9tpAD0UBI56CS6N3o4MKHsE5sAp0BCjgIl/oo4+xiXEggbWFgMBjhLJFOXeU33F+ec7sOwU4M/oUawgTW+HQhtHfCWoVIqbAtBLR3+xb2lpFC3ixdXBwjh1AZ9foCx75DleJvOKJIIwOtMgaWRh55T8UbxVzjvWcNrXhOUuK6CUcLT1E0zkk7rM0RJvsIhsLbgmZ32gIJrj7a7aTN4ex4/RnycWQKgF62tI/mteXbXXHOXcqzBgJXs6afTeKzHbbzFcivOwFee+ASW3gFGolj8V1i/vDR16DPXbIHk+K62SAPilEranVDrP98JvhQUuy6Fr9cuDkU/jitVmgA63AD7cP0YlTJ05XzhQJOnKa58CpwIifPp6hx4cPsRP8bWB/m+A4uu4ZidON69fSulHQ913OE5VvO/iDHp0tF9yXbLM5lup05tf+0Di4ORozBFefdBy9fV2ZMkIHJzaELHQPm51znVFm/7wuhYndEshhDIlAT3GCX/jNxl26eKEj9EbJ4UEm+SX+RLsSSfiyeZySQRNJCNtAT9hsRQWJi+U9EgN7zLCxZqyRMbNOfvzhx55T6LWZ/l9989Xm+++/L+3JN/3HK3vKkD2jsehjwEuBWj+KOOBDQzOZFA/Iv9gB3V6Gzk0S0s7hI7MPWH1Q5FGAzE6yC4pLkhC43L9/b3MxNLBXSYP1yKDlhDduXN/cvHWrOideI1vff/9j7fCXX3+V80maQ0l9gVeMMbFh9Dyy4noLSGlTn31d7v5ZRgsHM0zQlV2hU/QIvXMqtmwKt/b+qJ3NSf3wtw50MpNY2xIj9hv/2XP3k21/8Zvu8wtGgemUYB/co81kYdNBMDaMkOAz3cIX+JBLh334KsQ5XCss9Cz8Ec/oix0Tx6Kb/vledKAzBurIK7uA1+wheWCH+bm9xLxm8bYYF7zwYg0g1LakLcXUsVuhXWTRLOja+uCLJvqBHFtYuc9/5BJO7qdr9MXgC9nQP5uisKgP7VjioO+l53RNQ0tO3YdPIUzjdrxctkrf6bLnHAovZKHFNryMXpEFdMhNbYc80TV9mX3TZ6NzRq7tSyQhN2PoiUHUwGzvrAQiocUMOvXNOIVrZhGBU+GufQAof/nnR3keDPpyeBYf6C6bqLDBlirOucZHwEnb2uQ3FJNXDMVW4I9BWjonPkBnts9v8Yj+2RLPLx75Xto21pqkuPDkM8VieI1PYZ/wC97oQlfsXalYj3bju9j+0CH/+GwwkMHPFBniA/Bdvy1MieXSjufEuzoFC5kqbPnMvb92QBgsCkq9J/BXvnLow3cwildaXMgHPRz4rQBChxvPhYZyL22LbeSE6A1OMWXpkz7dB2c44bt9H90DdzCSJW2AH+3Y8CdPH/e7XG7xzT1Y73/0c+jMJg49hpbDC/bdQReaN+aal6x4XN/0t8u/0xd54VflDblr9GrLK588WtjB4Idck39U5Kw6+l8O/x89GPy7MqHPTjsBt3/ZlxYu8pUvY4/IL9rOG33/UrCAo75Bjheu4ZFYvHYn9ztev37ZOJadN1CKrnKM9p/r9rg08aIxd/rSztgqheWxP2DRnyfQNcj2uniIbaGLaEDeyEQ37i78c45+iGG1gb5yBbPyh4bTFjn5bVZOaOw8PaDjbOQemNOmeJ2NkmN4DkHgr20fz8PBXzDJD+FntqNYUxHXdbaMXcUrPCtckQf2et++2E14lo4jz/zY5D1bHQ6vDnz1xe63GpokMIqYGwkWxYIAR9wALQcEBc8U3PcFrMYZC78JusJMFS7PO+8vo7lmvJjyQxgxXwBFMDB0vZrKWwRUsRpwRphUdDGS0Scg7iGRkvhfc70b6VSMplAh8EIUMz0ICBFDSHD7Zd0bhnZ0akvEGqYIO+E1MsBJYVb+V8EiQO7rW3uKVxLMJBoCT7AYiXmRgCxIVSjWshL9PnrwsEINFm8vmqBDZS3CGgGU6F29eqV0prAMmdF2NMZYRRx0JtQSmgb023WphBtN0bsCnXYlm+m6ApGvLQ7ABSxoZCQQrzhyM1tUSSVR6ObebkAXoXeYHqlNRaw643z3HOPc18mFNhxrVSudopFRbn2hL8GlYGaDoLtiyN5LFeLAENq2IBMFkeSCV8CvD0pizZ8izLHjZqkoHP7a3ci9ocLaUcG5ft0PBkgzyr0vTkcgxAC7RzAkYPNMv28N5yj5L0OH3K8ftGf31jRyywlMBdduFTwBCFprl1KdOjmOdC/OdvawCfynAz/dKV3hFTrmmcIU2izcn6VdBR+GnpFQuDQaIch1rsFnOjLboTwMDRkkskwmOG00b/8xFORY4c100PI4ek02BRQSIMa4BapcY5wE4QIVDqJ0DI0IqoCE/NWow5Q8kcfgwE6AnRyTZ8+CQaI4ic/QBz/6NEJpIm3u7Bh1n+UG6KDwwUCa0cUJ++6vmSS+m+5KVwUzgkT8JROmDArwFQbQ3OjxbBQ3jh5PweMAq4o2GMlVpzim/wk+ZgqoQAbtGFB7/ZAny8jwEv/x2FpQy0jg50MujSTDC374ZxaD8xwA+uKVJXNG79DSJm2oYqSnQW9oZ7ql+7Qz6/ZnVMSmqs7BfyUrHaWrXP8S3fsluvWm+pqfcz3nxg5s7Xj+wYEc0i90UeCSlLdYE7lQLLbnAjqhfWeZ0RHwBidFIHZJMRXP6Lykn05UD4I7Uzn9T9W/zjH/ZsRBAUbwBB4z/t4Vbrbht1cGR+7ohD7BbSZUXx8Z0io+nTm90+RSAqgoZvagJNV+I5/fuLH5/IsvOsJ27txOP5cvX6qsxcd1NLhBeI71ulKJKedON8wcdMCF7XrwwLJR9HgV2F5W9iTbc+51k2VvrbH/BtnzDDrSNaPt9NA5bw/DR9OI8RpdyLskk3/FCzRiUxo85BybBI4mXfGDbC3fI2CxjKwjurmHbgiMFElnVoVXLT4rPvTfqDX9ADv7S47Yg8U/siB5kwAqbHiLGdn1V+BlBoO9DST+irv4Vx2P3RUTSOJDxtoM/NK2T/7HMZfusXYdpV2BI5xtnEmH2dUGRtHLvno0jUkA6QOfd8asA+fDfzZOME5OJczsoIIC22ivEwH4xCwTiArEyRcbOf4guhRal765oTIeO5FIqroBbsUJCPkuafU8eRUHONCsmy2GH2SA7qAlOhp4od9pMLDO8shJfMdfmSEqRuG3wUEfyCp5USwDnyQMTTzjTXForX0ybCDHMqKnT593wAG92IAGqnnGec91ZmDoxFeDvTQPTqVD+oWz+MgzvtNrNO4b1Lb2j9/wzE50C+58GjsqJlLAIpf6ojNNhvjUtCX2wU/8W3YK3Pojh/yfwpDDrBd8NLhjFBvNx458im7dSX/zJkJ6hN4d2YweMR6VueCmPfxwQgykT/3jh3s7MzX0FjN5pv4udKYHI7MTsBOYiExtLF929frVyL7lsQZULBF+Vj07fIRPQ1OjuYqS5EZBZWYVmOWQZqOLs/cY2wJu/qtwb3mBdhJT+grubnBPv3MP/Atr6Pwiuuyv+52zlAFtxIgGd9hoMgkn8ZOZkGSGbDr4WLECvhthtkehBAqP2WT2CNxmP6XbzcXYAs8ABF/RBLz0g42CV31lcJNQ0DWwiSfcQwenACYuTQwa2aWz+hfTkDM6A+bKZPrQJpjd7zdc+BTy1t+NmacI5JnSJ/ZAX7WJ+c2H68MzeNriMljiO+gjPYYrW0GWwOpT3QgOkmPGil6KfcT263r1PDjLV+jqxCdihlmugZblZ/gMj8aX8b/sLzqsdkYuZ5ScrTbL3LPozRfSkQ7shOjur9x82vqH2u2ReW2z5WL02tDIuoI6PtIFRU0wdkuFwI1ePnRXvGOfSQf+m21oVhjeuqcyHDqB0718HVrDyWGgxiwtcb/7/aUPcFQgVhxlp9kss/gsobbkmW/HVzDXBud+BzprByH1UN2IDvNX7nVJW17L7rf4SFvsEZ10P4IphvCfaC72PBaa2seFvCkYgRPc2iIzhSX86GzbyKc92RTE9McGovfo4xSzakMi76wEG+NoTJNr9JCNkzOwV3x731aY+w7sP5i/SbDDt+pN/pY3oQsZcgwt+H86M/7Rd/HCkjN8AZfriothSZ8hdwU6Bznxmw9Nq/3tWUfzFYx0bz7V0/DY+dr8fOYYemqncX9+0U82mC3SXvfkCf0M3KOh/HoNHJXv4dPQz6bKxxtzu69FieSRXhTDfohT5t6tTqezLrNP/2glVxE/7Q/dyX3UofoLKLiJMclDaZD+tDP1islp1SjwvW9oynP6H3lBNzjmW55rESe4sg9Tnwg/tPeJTM695NRzHscDH7qnDziTp4CdY/RUvNx9YfrMTOxovSJH87fAz06RB3+X39M+Ota2/l//x3/zSULHYJZREThOdFUCTyWoYPgkLgywAgmmeUbVzz0aYiBKpBwIwOi4xwH4OWK8ojyckeP0acsRzkZ5E8Q+flqjoKpGELRRB1sFHUFBEEzjmFzDCNOjKfK53XNluL78xgIzMxxmw5Sg+fchMO695cwRUTWT4RvntD84Wy/IKYPBM5glIBrKE/g4yfRDYG3WNjCOo8EoIxmCWNVDU3G7Rj59tjKYf2hcJa1CfmpQTyCvXbuysbkhh8iYGQU0tVC1sFMtw0xTqo0gMkCE9VACBfg2uKjxHJoJJtCf8JgeVUHOh9TAScJDmCRFnlKJRVMbFC4na2bD8G2Mp++CKNMm378XzHoyNAkc+O8eTtnIA0OufzThhAgjB0Ae3KcYZb0+RfMdPUwXFlwYqRcgeJ58PU7yZz2wrtxH0F1jrMYpjEEe2ePAE0TkHgkGfATyCm/pdhRM/ydmOcteEhpybeQDv/HWOnmjZWM83zX5cFiPKAmsMdryNB01wNK26eMTwB7qshOBEHo4nGuQkPvIJh4cPXKsAYNlRkZHGGHGWPLMqDWwDh/Onon+BX7wMBJLxvXJUAq80AFdOQOFnIDVZIuMVhdyglxIHCqLAYRRFDinybAwhi/nqiOhK3q6l1w8vP+gQXengUYOybHldu4TtKuIu64vTpPj4SjpEWdqo0nFBYEBR2kkQgGOodIW43Tn7t3QVOIWpxp9Ays7BCbVeDDXkEVuW4wKvjYbNQV72SPwkHsyxUmSU+0I6Bqcpg265V7PTGA1QecatbImnl6AUZ9oGvLkvpndtGSM81+8xTdTpb3OkyPiqM2eIavVn/QBF3aExpBpB1ru7hpZHucJ/yUb+qSPy+7pdexH5C0wMfjk3Ki1Yo17jIB3ZCK8gEvpFR01AmUknt1h012Hu2DQc2SFLHFi6EGGnGsfnFT+ogN5AY+ixqdcl9C5plBFv1fATU7Zl9qN9AeXQ4dmarnfeKKQpSiFL2mi/TRAyD3ovNYAT9InCVCkmPvJg/s55S6liZwp/uKp5Kmj/hL1PPPjjz8U7oQs5Smaaw8f2UTX0Lzylf7JkPbwe/Rpa7Pz2/3uY3sqB4F7kp6VhE7SDU/FMkkT/SELbBDaCdok8No0LX6WsKLJFGH00WJAaMCH6N9Axm50bJZ4vG6f9tUAB9jda/q0BIKtXzjybw36wiy4CDQwViLpt8KHAqBA32/BbGechLZ0mD3kq83QtOTPb/cJChcdrI1GQ/eh97QfukWmwW62hqDIMiv0ZccthyYTaBOI2pei0KHIM3zov9fkWzJFh+mR5OXn2/dybxKs6NfHrRyRecuATBnu22SCN51C09t37pWPiYtbgFDoaOEnvZNtG+SS84OhAxrrj92jGx/CTz6fjVIggBN7LNGk33y2+/mCPLo5FZor9ipUgJHsdpZo/l67cSP3P+55gxL8MD3zCm0+/qebt3KfPeIOdW8YRTWyPQXQD918WlH40cNH9Y/oiqaSoLXfTpexhddgl0y578SxE7VH3Z8ov+mWxK/XQ6tqZmQS38zmVLRUAPrhhx/b/8kuG/6sy2/BeyZyQDfg7K1iYDAgRecSxnZWGJulj+ptaMuP0ymFTXZz98KlzU8//9w+BcL0RoGS7pMphbY7d+9Ff23YfaxveWJP8NGMEstmwYwP/GCX/aZddHawbeQCrclpbUfoKjA2Si0RxXTP8hN0xXI4cd3z5y8bg3hGEkeu+TN2bZKvU4WRHpB9OLLZijJ8mMID+XodH+4aOqEf2eFfasPDu76BI/Cz23T+TOJEMeiyge5BZz6SnLnX8gX+lQxcvnK5M5AUz/BZHKEv/bgXjGjQtzDGBinewVU8Rw6mYDEJRPU497LXV9Ku3ze3m143Gc+Hjs6rs8fOuQe96I6r1fd80I3tptdslFjLb3x8/pz9mxkleK8NMFme5zv+0Q02Gu8kfdrsbILQBv3G5hss8J+ZbgamLMd5mWfetjivbf2M/xPDennDy85YFQfwHWwc3ERB8EErmPBdfCoZIu9s49PHj8PPt9H1ner38/hu7eC3e9AbP8UWYFBcqUygSeA+l3hRYUmxwgCytiur2+fBKS4mj03S0nb3AWFTwy+xJ9+tn7XfIPvH3tI1MtIB6PS/bBO/gwZ8yTrQQZv0AB5rbw8HONbf+pKc7wyF9M+eoLZ26bE20HX/vtAysYe+9O8vG0uW0NO5Sk701l/9TS5S0pS3ZjvBq7aAjuaiXM8xMAxe+NKmch1OxSttiKkat+YeA7RiiyNH47+Co3t6f86hL53ym63hD11Ho44cpDFxsL940P4B2r/jQ8nx5G1eRvOmdo+fF4+yL3RD+9okv2TzV8k52xHYFt/9pceTmIuJZnsMODjMNsNjcRweV5ZDdzTSvgEOeiMHXHF9Mch9g9MUO7UHNTxjO0+enA3l6cLIu6di08+cKewrf2074Yk30Rn0twcsnTXQwNfWjuVc/WjuRSWwNVbNL/pVmaZX0bNVIDHDm26kgw6e2jgZHM65X99kwV90dcij60tyXUxkthPc0G4G+18WXpRDV7JttpqlVNrx0ceZU3BcxZwpyIkfJv49GnrO3qRiBjMw59jmS4nB0JF/LH3zTxtslSVPeP22Wyb4L/9C78b+uWe9tRg+4hd3LPtHn7DANXKFXwYn2B+0PfB3f/vNtxCFoCUhlEtngIJMg+F0QjkIuPOchoaM0gmYOSnPz4idDXlMXSTsk5hA2vTjvVwDGAIahXY/w9ulFYGSQXNNe4hQ44SIFD6OgsACGukQV3W4cEXpIYWBnqlhTZ+EnsK7TuE9T9gFzWNIvV1gppsz1iciBJLH0LbHMFdRaSq38NAm4aRkGDEGWlIzDgvRh9GzLwnBdG/pWHrEqHhA+2nPm3M4UIpP+JrcBq9O90t7ElsH+gpQGTp4KiZUKHOPacEBJQJiBDAB8fY5gbBKOnqt59FH++CFT51Mgs+V9NujBv0YMs8zsJRDUOeZt+9nszPtUjywuB+fBbF4xxCAgUEz+gR/baOh5UgSO3Qm9M4JPhWx3G8UTdHLbJXSI/ASdDAP/gi3Kf6taIdZZgrAG78oDKWwIRoZcXgVNZmdUd/0ne8SmVVo8LYkci354PTAy6Ax/OiGp/AgS4IyuMAX7nRHMA0Wyuc+yqvCz4DjiT1lGBm/OeudwEGBf/zx+9JpJXUKMv6SG/2CY/g5e5oYrTBDhDGTuJJrMDJSDOPpBI7wsXxPgE2WwO4cmUXsJt+RTQasSQdaBA/y0tfWBa8l35YgCvwUWIisQGGKa7OJ5qMnc52OCgAnMUywmjYEDHgLF/hO0eBV+Dh7BghI8Qs8Zj0IYASzgjqBg6ngRtrIK1mRaDNi5JAuOeDhUERFAzObwO0ezgv+ZLNyHBzRlC6gvaCRXLE5YBljGruRf0Yo4WIECI3gBw74kEm01jY8nLTuViGPzUKoCxcuNhA0W06gObZU0fLg5uuvvt6cC3/8NqNw8Vrf83raXzpzChxkXhGHfpARI2FGiVokT59kha32vOWEqxAEdrLfIMPoSuiaW3qOPEpQwA53dpUMIgw46bvABo20Rdnoh8/lS0kIIusKfpLf6nJwAC+6K6qbAXD9+vXNV19+2U1Xr1y92tfiOmfGyrXr17rhqFkaCnraUqg4eepE2pFImhZu1JsfUehLQhf42Eeby9689WPfMPQksidpm0T6QxNTfgf8ZMxIS0Sxx9g9CT79mWWj+pigZRy24ITvoYPO5VITbwmLkZvKbZ4jw2yAgsokEEb/9pemQ/fZGJ2+Cz7c73kfz4N9zo2foturIOO6ws1K+i5cON9Bi/rXQAw3s4ZsUEv+8IfunGgRakbTapOYxXy3YaWZZPp6+kxxlHwLihM05T4jXU2eYiM+Q4tc8zGKX/sXHfY2GrSj93jgAKvCEDrVbkSG62tcj6CRR7aCr5xEJzY5ukQvjfZNUDqjgwJCm+QufDqDLXCaKceOw6e4aTt0/hSman/ZTUsqjXbqj29lO+7euVe74rfAvH3lWTNItYPeZgGRc/jz1Yp5gkofggPmJt65PgWpCbzxgszXZuB/+rAswnl8BdeMHiboDO1m0GFiFLMxJQDaevHiVYsykjmbMwryzMYamCe2guexJN1sRBPs9I+m4gY+EgO0DX667C+42V9F69rt/CNXjWXyHF6yA875gJdesLfs67Onz4sTGvAzbJaRd/wVI7lXX2gKPvLinLbQFr/gTpL4kV7P/YJ4+9AoXrcslgviN/6N/sPP263YA3KBt3ydWIOMaZuM0Cs4U1CbYZIlnYBFoqd/8mlQpHRKR/r20anfYw8j9+EhnwxesiZR4mPpZASjMNI5utCp6GmfPWVXyEuD7sSvRoDJ+ejy4L9mIbEn9ksEJPmmx+AFm2RVMbT0Srv0B/xi3CY+9MQ5fI18w4G8WnrSWDltNFbBq/CGHPKzfA6fODFi5FuXW1z8JScrKQQLW4e/Ynk0ds69ZJp/fx7bCu7qUPrVBrnx26EPsTSZdQ2M7tOOV+6blVBZDp2MmCtC4AGe28BaHJZbqyOd6VB6jY6XT7kXrgsG5yXX/HCXm+UZ7fMFZKU0DFJ8al/VGzz0N3SnByMDZGH8J3xmFgc6e1b//sqJJJViYPqt7bHzU6CoMKQdvG1cmZ/8FlzEt4qX7lc40K/YxRvWAn7792xp6cEAKLYkv2RC3KRd19gJ/YNLHGpgCq+8Pc09cCQfWilu+csW6H/NIqqsADf/G/ubm3oMruAoOmhPbnzHYzZ7S1t9jq7IGxJT5R97wmaJucR/lfH8X/IpRgF3fVp0QxIr9qAXblTQAf+K1cE9ucLoJziql+xcaI+u4jPygAYegO/bxAv+StLJoQHXyfmm2IC/2tAXP7hmoemrgOSoXqcPjfZM2oafPs28AxM7JxZna8BsZhe7bQ+UR4mXvVDFwBa7RIzYMfQCA/j1Sde0PPFZvgWGgUNhY2JoH3psVp7nXu+9bExT25y2PANI9r18T1srL9FXB5vTT/EP/zqIGFlDN+cNRIir6Sp44ek/+L9MnGm5NhtyNvEem2YTZgUig8iVFTY9sMCH3aC3f5Gr8ZvgIAP0vbKe84pJ1fv8Rlfw6FMcys/DyHMdbI28zoxy8m7wILFy7qCzagbiNXjiSWsKcrTtLEu+zMA7Mk0sK++f/FlBm0x2FlT4CF4yBnardtCnxZS0Q8YVy+ApHqeH9ArNux9M0Fo+myzLo/HdgBXb0cKLEzn4D1sYeB4v9IfP+pOPWRKLv/v+l//+X38ScGJm31YT48oZnz+/W2FDBEQS9EjuGH3EfOotCGGeo4YyjF0H+leBgwCCCug5dPuccDKmJpv+bvq3IBlhMEZ1GmMAq22vtiOQggt/EQ+hKR2Hok/K3TeDJKFG5KWEppdqt9XbPMM4CZhfC46DK0ZxJAIjeIHrVIylANPmthirfaNwde4+IaBAAxMePX5cx+8+Csh4EDxMAD8mmmblHEPvnqheDNJMea4gokfu5bjQs8oU5bKJpUKNSjm84FcG1uQSW/ozhotQYJI3B+gL/v41SI5RU/FkGLTdZ3M/AZxRtHGMYFvVUofRNO2AkQET6DJAcBqjahmI5RxHN+/Co+5D8WGCI0KFBr6buk35mrzmryADvQC8cCq9wifw2XvHgRcUb3/g54AOHp7ZW4o5nRYX2RIICuDDkuLR0dbIGP69Tz9pMEYtypwbyDYDwkCQbaQwEqoAw6Bwggz2CnoEwaV3YHZt0c6MlufPZhYZfSBDaHv5yqVe149njIx3CltogNeXL1/pqAujKYDYjW55W4Y+OXLGZwU4Cg2CGCMmeh2Z3759IDh6Bu05u+W8wRBQShtFA7TzTOU3NFIhfyWxyD973dhnAW/TeGmhqEUO4ANXNLL7uD7Pnj1TGpo2/xu8oTMDp380V3EPcnUoHLPDlPqnsR9G9Y5Hrx11sAxh+KJ/7VU321dgjF4LfkyF50ThS+4EAnhTxwLgwKlftoIOkF0yiYaMM9nlcAT9k3BZs7kNJBEqP/blOwNJvtFsJbWL5xO4ms5qtpfCyTjYO7dvb373u69rhPFTa/jsf3WaRs7yPDrNvg4KS1MQoEf0mm2jM+CqbKYtdGBXO9qA59EJB/zYPvQaPTbLZqb8sycAcC7/tU+BOXicm6WPszcNGgqUyYT+OEqzINhFM8qMbnoNLv6AFd7oyTl6Vv/rddPsVm1C9BAuV69cqy1ku+AQSpc/7L/gB6QO58bmKIbN7BtvUiqvO8NLUDHFCvgJqiSY3hzmWXZq2lRgtiHd2+oTOdEvu9ZiXPhJnugwHNp/8NGm/hGnMt/n+ZwpyuHzaqvBeOj58RcJp5kis5cE3koM1/JLOifxfvduAktwVR4qGZbSTNFLEq8fMKCtfujbjIRNsOb52u38ZofQsf4l9MBhI+qd2Zk22D48k0wfOTavdjTCxa7xO+globVxof1t8MHsN+3Zo82eB2xziwahsXCWLXGd/VIM3zl3rkHJg4fzJoQ81iW+giP+lw6YFYdufCgcOkgSGqGnpVDw5K/5Wv6/gVFoAz5LJMm/okxHi/NpP/mw1/wAeBRbzRpIhlDa0gPtoSfbwl+LEfQV49DgiYywGe9DC/7HdyObYNT3yeOzDAotBZQtPAVuMkY2sY/+gkXgTVZX8MT+ob0Cqe+KZ+Rqjd6Bi65pD0x+v07ypMAqbRJoijuMgpOSPFJe0b2OhAbGLoPKVbNoaqtz+AsOsiHBsUeMApC3HolP0Eo85aMoGvQ2N2/+VLjRnXyRV+3QNYUE8NI5BVTBxK1bP4XnYoc8g27pd+zfp82lS7uzqWr64hMEreCRsOAdf4FBp+Kf2DDLjNGE7B0/YTbukc1//E//eRv3GCmfwbavvvqyhTXFH7JKhlvczF90aRIXOpKx1+G1Q7JYHEJ/+l37RmZCa/xV3EFYfaAveMkE3SW7Ygr38hcz89ksDDZvRknxhSzwad6IoxjdJDOw0D04sQcnYl+7zIZgpn24mV1lZpV4ET6m8b99MzGLt+SFffmIGSOT7GroSL87aygwCfzFYOQBLHADEPzYs2tXrxUPfYLp9d5sJIv/Tfi27RqA7GzoghYioJtngr89Ep1n1+q38+z5zkT6tHnxcs7Vw+Qx+qZdNBEn4FkTi1wkC+KN5bPI75qZTCaa/OYHt8t/4A35Ru9nXU5jqf9sAG1rgLUcgh9kZ7RfPc959nYSrI+NC8W3ZMI+OvwCeSie+bCh4G3ymm/oiOaebUxAftK2RKqzHRi3HLWrtVETe3kzmlku5UHacY7Mw0Os4pxjXihwInLqFdiW4Lyrbea77j24X53ADzbBa/eXTqMdPrDHM8D1oTalsUUuiArhXz3Ls2yY8+MnZiYHWeB/DWgptMNfDlAbnWcUveghm0Sm16FfMpoH2o5Yo4zLR2wxFPEzv/Kc33gHHn2Rf3LinMfQAo0dZgC7hw1hj8ULhKDFxXTDr3iWn2CT0JOOu59fthwQTvSX/Vn+XV86wwe0WHZk2R6xtDYq52mTPjqaK0WOvQxhfgcn8ht9p1Pa84FH/Vy+a8N97G19b54jN3RA4ZBNVdQ1C7WxYq5L4HGtvNNGHprCklzHBAc+PDFYzslP/TaTnPy4xzW8FUsV3/Iktig4wb37HAUGcOGxgyztzzPa6oBdfjeOwbNPiUWPGbQ90t/iOXJjSRYdgm+XgebQv87MZqFPZujSu76FLLCKVTqbVVyUvgJc6WSwRQ7ATtPrFRvTG8sz6Sy9xHu86ZLm0JNMd0+5xncTJ/nQPysk2E6wt+/cp5iCpjPbcAZ9FD8MeDl/4uR2u4FgIf9nD8m3fsSDtVk5GmcFfx/2Sl7ZYnP+nYyfGlthsMIs1Jm5Kq6Z2EAu641yp4rDu9zDxhpA3kveQq4b57MF6R89cYnckB/mCB/g7bp8RH8tpseW84P7/qf/9m8/UQ43MnBTXVcciPAFma1M9GP6qGma1tMjAidDYTCqihoEfQDVUd0E+0ZRbVQ3AetUKo3k2+BuEqS0nU4qcAFUu5jf3/lewY4RcycYKJnRDAaFEaDMDGZhBXeYQugaOOUcw3kyzCWEgtXnMeB7ETKjHODBMMlZU+JQTBFGT8U/CkeYGbVJrlTRRyktdYiG9I0w4HB+cDALgaDMzAF7wHj7gOIRI61PCbP7GUJ047gkO5JT+JiqiEmU0qZ/ijMC1FEyhgK9GHdESGCf+7RDIZ1HJ+0LUH9740aNRAQg9+IxIalQxEjhoaCUIunDjBHKyGBqq/DmeUaoO+ynbYoi0OGAGUT3MATw1x9aMEx+S6bxfy9yIml0fRKio22f3FFg9xhpx5P7oQGFMrpmmvaDhw9quDhr17X98dcxvnBfG1ZxsPAQrHOMgg64nmzVcqr1L/fmLVWeE9SAFS7gUjRjuMhxaZYPmvgI9LR17879zdkkLJRU//h67969tkPBFGTIkGv4IMig4KaI2wCPXNAPTo0iTvU08hJD2FlJMVBGijlCAREuS6YVRowmSgjAJshBM3jrh+xw8mB1zsaTCq6ChAO533S9JhWhO8PPiIJR+3VwOSfw43Dw3+wz0xXJ8tJ1+os2q7/Vd2Us+C8nfefu/RrsK5evdnaAoMQsgHW/dipfeU5w1cJUznvmkbeLhMfkSVuq2p1REdmxB4MkrbTNB6+1cSjB0OyCv9m8Dx1tLjzLDqcwhte5PfeG1+GN5YpruYACceGKbpgVY+SaPE9heTa9laiyAQdDG3aKbnqG7NPp4p8D/STsaGRZXOHLP/aEg6WDcEdbzgxunpfA0mW2jB1QSJGYNYkN4GTozJmz1Vl9mTXiOYXCi0mo0AMeHBQHafRZkIrfZPPN69kAGT1nBM/m4Sd7DQwK8GC8du1G+eo1t/oRtNqDBl/hS29OJ6DnkOji7vkL1d+RxQ+bx48fdpo9Xl64OMkqnDhxBYC2Gbpq64glfJFPsgU/dhCPTJ/uyEPkAx9yoU49D+d8rqdNCbpnmmRFzqO+bZudREeDC+S6ezrkoJNoR4YUobz1xv0XL16qXK8lowJEMLuXbqXHwjqtjD1TZLA8kj+h51M0m6Dsw3YzcTKHjiPrY6/g7WgxIAAf+GwKMuy3IMgxtmJm21jzfjG+E04z6rfpgIYk0J4l7DsdsdwGeVgKxdzuO5R/9JuOWOcu+BRMrQ3oDkWGOXcyIkmZvwKeeXWukPzajetJKGJ32fe0oYBhVlh1M3Y2D/U+RU10Qy/LhMBPxq9du1o6eL0lO0tDwIlm6OgTjf9tkzx0cr8RKM+vJBScs8Er3QPrzBBhd/22dJT998pis1HexEdZm6/o7g08bC37xmY/yr2m5rM5ijFG79lZuMEHE+k8W6UffFLQNoMTD86ePV/fZ4aO5ZM7O6cLB7trmQb9m+VIB5ssipfouSSdDPou+SfbCn9mnKI33NCPT8QDgWtpHV4jXOmdg+y5z+wLvog9IQPkmuyYeSzYNBPIAIJNddlO9LJ/0/X4Ur5IG/SNrScX7qHjlpuyg3Cy4e9sfn2wbxK7dPlSbPnD6iR/1BHEwMofmYFnRJVO4Akcvvzyy/hte+PNPkSYb/+y33xv4PZXvDTLJSKbwdOyH8XNH2/d6ncHPOkTHI+HN34LmM1AoIX69GHf6LXvAt/GSeUj/ePLJPppCx8cOY/2Ph1YCrHzte2w8/U5wYFfNusCn92Ldo4zp082zuSndxLrsqnPn75oEdFg0+lTZzZPA+crS8/jCxgqM5vJd+Uu/aODj2VwYGQTxaIO97GfYmZ/8dH3ykv6ZXMUMOFMeN0Pv9ovspNjxfT8ivbhIL6sbgY3tg9dDWTQdQUK/XzSTuCyh9740AORKRuXj+21pY77JJ4GG8jBr4nJ2Hr0Gx85yUg84/Bhy6cuPwpvyYK2LPeoTcw1zykKawNdFn8c7I128IYtU8wna4ov8H4Vu+/82JHYFnTMf35LUFdspD00YcsO8bXbwdpJgvNAnnUciy9v4r2R6CqQf2xxxSxEstGB3eiJHGH2qAoPQmP9wQst7OUi7jBDRvKnHYMh/MbtO3dKAz5NMY6Mi9vGJtu6IDFY2kDHnOy5oQHZs+TwTGM8+5yxweTdBrjsankYmM5f3K0txQcyhyAtUtATssG/5lMa55zEUxzGB49c6XpsDR4ROjEqOtZfRJ70JdZwn9zLTAZtOK9tstf8IbLmOb6LLkp22e3mEzmLvmySe8iev7du/1S4+RD2wib4+rGaAH1bbErb4ht0B3cLD1v/i34OtAsW7dd39wbzftcPXLUD5XO16bMRcs+lTRdanNRm9L/xVOgotxTLozE4bfD7m92qdZqCR/vb0lR/aD/0mKKbawsWcMsZ5SL1B7nHILMD/GDUHl7KeeyRqQ3Pw1s85vuSeXEtP+u72b98lAEv4m5WzPB3Chj8nEkCZjYfzr1iKUUyvskgD5mbTbBHHvGA7JkY8ORxYsXQTEyD35Yr8ydgsjrGM/KY4VloFbvpWbbH/cgMBjNH4ehlAivmNTv6yJHEZ2iUNvmV/AgPxrYYRHHQJTHTGnQVF9e3bO0g2WUX5KVo6DxtpzMrp05zLbaUHoGLnOqDvpuhmV5yjp3j0540fsM/A87y1Ra88i+gDD/Cy/FFsW/hFRsn54Rk8+vcqND07kNszd//j3/3ycgKAkEeMoI5DAPsThRfZzb5VByw/4O3Ggmw3yQI77TuENBvxobATPI6TEFA7egU5oiBoEE79zCMKmNjyB0I7RlrlSEOHsQQnBFeCHZ0LkTQhxkDgnLJEYKr8JYp6dMmwITyUJyKc9ZCPlcxBkfOg4mQah++iNRpqjGIkg7JgiVNCP88iS0h+aTIkecJUg1avjMCjqVw/i4lY7hLvyhtkOh9BKEMCw3AYOTSYSRxqr4vavThhi5d7pLrjJ92fTyBVupw2vPZ20uQEiViOPU5G0gdSPA4M1/86+hvcGVQ0KTGSGEmTgnsijYCVkElY+ZeguoaFuGtyrfiDF4qbgl+WkHMgT/gA4dARUDHADgHfm17TnvoDm6j1p2VlXN/+MO/qJMSvOWG0vn87vkGp3uv7DU0Cb1AW3GuwXP6VXg4nMRB/4wi/C0HwV/LEOAKFnRHu07jFhhHcfHRKJX+nzx93nvJOyUic+isvW5eGlqYgq1SKmBwKCign9eX47d2KDGZBSujR1AYpVwsz+/cvtM2GTj3dwQq/TRwejf8wS/Bb3kaoDmJkKTGQpLh9cYcBOPiPFnh2LRfbqdPdKsshMdmyZR++d3gI4eZOZJo/QrawWv0Dywq5DPqNTBXVvK9m1uHDvrlgBm8TzGe8/Ymo1To5F7ozlRO9ylw4pVDks0wCxLRtDjkPF6Qi9qg0L+6sjXcCpyWrEi0f3t9ZK6BGc+cB+Pr6LjRB/InKJhK/BQG4ROogD/95Fyda/6RoQDTPskNQfF8K/bRG7jjB7vg8Dy+gZ+cNHDKwXGvN37oewJIo2Qzk8qosWvaQxeVenAr+ggCRubmteGm4So80B2vkrZPw+7uuXESv1Fzk2Tq8cAcQVGUEcxxDIorRsk4J+2hFVwW/RWbaj+jc0SC/AoWvTJ/FSpLn8hMQI/DnkRfO4owgobdC7tN4kqLSKBr7z/MyDWYPAtU/EAjhXrtun9sv0TDW+eG5wIe7QpwP2tBfka1OmIVXNnSJhehFblUAFNkwQfFptqgDwlC0ic5oPFG7SAwxb8ZYVX4unf3fugvYRScgHn2rRGIaIc9hA888IiP7GhcaMd+tP3AZYNydDYzkfxAmM0dexxO5btA1ZTgt+/HgUsx6KP+2Tz6zXnjy7M4etf41dlEFt4J1CJPEhy2qbQJ/nRAUcgG5uttBOhEp+ki28SW19eEyQ2JiU5ggBN+zhKL2JbgLSEiA5bfKFQRq96X64oFYFcwIOfk0LJkNpKcSBTBTxfxNKBsHtx/0IDaAW18EdQ5ZvRSkLWvM2PnTQ5bndZn9MRv8u9vaYmvwcc+J+saeNZbILylScCEDoIg9/Ctls49ePSog0oCToVNNHkVvVv7n9BBfKJD5FFxjLwpXNDNzyRMZCV4klPxAVmCh+Qd3H7jf7kQYBWRBXNgM7IHBwUA/uRwZNAMGoVC+HpWUCzukZzRT77YmxkNEgkA4Yt8bCXZYQ/guGT0v/jrv44Mv948efR089Ot27M8OvfSf7DQlx9u/lhZIwaKQ/p9+PBB5UfizA64eO7c+cjskc133323sXm29fXs5OgEW592zTIJrmy4v2uArL44dOGnwANvz925c7dLbc+n7fqYyIsYx0yB3N4934y00wlREj2TZDiMWPNP2kK3Jkn8bHDHS/r2m87lfufQWrFBkgcpy1LxBv3YxVniNjEUro1tHduPpugFRv2SBf4cD9D6FFi28Wg3fM7n5YtZapDeN6eCF19mpBaPxIBddhsGsjXprvYYHw3QeKW4eNrRxDj3KFiAj/zo9+rVq+0bTdlAb+xUtLNPzcQG+HeiLxpQEIUDOtA79L//8GGet5m3JSTDJ/r3KnDTf8u92Y4mC2J1wpaHq+/hrTd6uUZGDa5p2+xdhWKxMLvOFnrVPXspNqxNykcbeMke9fXnaW9i6Rng4YPgyL6SLX0bbc+jhbVF+hz03+vYJXP0EiHZfLLJslQWIwN8Tm1MYBzbMXD0JSH4ERuM7+yFgqDDdQda9U2pobOYskWZ8ALN9a+QYOCEvFs6IUazL0UHvtKWOAEtFFL1RUb1JR4VC8qdmuQFvilgja2ij3SeHWoMmmvgj5gWNvwU+/I78GwME1jJHhnXT2md5/g01/gfx+jF6ID+xFBsPFllD8TFLdLkeR/xG/jy5TdZgMP4uKVfMzCL19rEN/JFPsfnJ/aMbJPlDhSQxSDDfnSAwjNkDI2ie+iquGGWBHnkF+ujch99UYSw/LYwBC00EhkMP81WmT0zG0sHHzHboi09Wgc6yn399XxnWqUJcRM/23gx1/BVkQfuIUPgLxi1Edq1R9OhA9sBUfGAe7b38hHghrNjya/r4DeI0oZyM9jIFziDbu0T2dKHiF6v2iTvfFUHR3MNMPvyLPqCF/0VncUu4qnGVWmHDPA5YmX3khEzctgcMuJ3z4V+YBN7CGnJVN/0GZ49evywvoFsVbdyDi4GeuUB8raHCvsezHm5OjzkE+BFo6Pxa2QLT9nlY8cmFhPjwRfdP0Y20KyfrRzjpRwGDeBtQCVmKe2j5Qyk9v70C0ffFShrTwKbLQXYVPUARdROSEhf4l9vvkNT8v7ZZzanf1G9ZyfkUFMsTCwYfuKP7TFs6kuH7931UhaTLs7MyoDIXWUq94Fp52x8W3g2bcsNRgYgAhczhTv7HS6xdQd+/9dXvq0T8oOARckJAKQ5C4oq4GFIMezhg/sxGhyI4DROLoSl2EZUHIxuq0BBngEA2AhZ2kSstAtgHzMfytQQo9f7zBC1mxblnPsYGYJnWrrXyQmawYLYjPoUd6bCa9S3QXIQp6z2uJmK57vNmzAgzYyQhBE1mmG0ficZGoNiGnjAKrMYagIEr2MxekZMzu6en4A1Ct01wwSQwuQf3I8dn7Xk6Ec5OFt0cqhooi3FJ6gBtkaNcAieq3uhh+CpgV8Ev4oV3PRTAc15SsQBLrox7oSZcDinbQkCp0kI4MWBoSdaeaZ/Awv6M/LobTSIAaIE6AEn7QluKRU6MKbpNb8nWVWR1I/7GWIB5jLcvuORfvUpqJkgKgY4eMGdAuCP4KDGgRVMn4U1/7QhAPN8E9/QqGuFQwuFFgGR4AovJCpBqzJgGp4iEgVco6Pziu0EXJF506sFSHiEbjUUaRzcU4lVxFD8OpygfbdBKzmRiHHm+mkQEvy6KWHkEQ06o8d3Bi/3SyAZDTywYTBcJbQ2kJOgwtMBDrI6o8LRx+BLTvGlCh64BDD2ixGQgGvppba1I2hCR7xGyxYEwi9BIYNGtmq8Q3vIMYboWbkNDU6etoN8aBinNgU1Ux9njxZ78rAPdKC6kvssOUP7sGmcWe7HJ/oDJs+2cBTYK7/5DobyNzhVvpzLQe4Ufo3ydv1xaJhmiouglZF8EPvD4T5NAGpGjYr+nmDyZZKQOARJDBtQgxo+CZ4ULDzHQCtAmQZpeVWDntAGXUrv0MpsojozPAi8EhqBmaSzI1wJmMi8GV/2wUGLMwmyzAY0k9A+KUZLG9CEsBwiZ0I/EcnMFjSQjHAmlnZyCGyVIvayI7UJ7FZ0WuDSgCbtaA+/BRN+Kx40uMuH0xXM9Nlc1yd7LbGc4GyWeQkS8XjN/tGvNrsEKTT48Au7+L4bac4eXLmOoYGLrOiDrV36Se6fPHnUN4YpIIliyCAekyHf8d+SLTJJbp2TYLFr2hFQKkaDD+1XQFcH1r5H19irJjXkOM+xPWBXKNZHP2mfDQcvG+8ZfX7MfWE3LCobAkkJUAOh9OV7+RQc134wYxemcE+e+Q70cE3/bLbfx44eb7EWjemoa4tX4GYHbEy82kr4Vzr5UAfFLr7ALFH/0GPt1ZNGCj+ewYc9oXsTSE6Cz8ZZdiKBHXs9hc36NfIceCwzwbsIW3lhtoZ26J9E4kTkFpw5ERkYmiDGSkrpOb5NQSbPpV387yBJ5BSe7IK9W9xneVzpGlkiV31rWhLavqGALG5le+IDbUYmkCT98y2WpkhqJIF45sNvoI2ZLfhGVuiloEaQ5V4wkzO4S1IF+eBS4NQ/ml+6NLN3Jf6WTdBXb00Dq/iDXpkVQB4s6zOrjt6S2fIqPGOjFrzkHO2CSnWHPSUr7Aa6suHsFvlk0/N420Dh23fvdgYgHuE3OSu+aRwNtW3PJTEHeAyEsEmKBGsDWvf60H12iL2wvp2/pg/4s2y32UQOhbMGwugQOj2NfaQ3Coz++k2fjeayBbXjaUPcI5FCT7JRvxlb9glSuYc8kF19wsUz9IRfpItk5uRJe6+Z0TY+E6/pNVWHO/kjw2joGTMLJT8tJKUfSaX404APJujHk2jlOfxfcSfZBVNH48UP7GTuVmgDm3voY2eQ5Z5jx9inJG95Bk94J3EHf6xQJtHqoGB+8xvuUWTge+tPAgu57wh2YOWDdNioie1Cp8p9ngtsijmSHknh4fDL6LTzdCg9BL1Zzua3Z2qH+PV8p0NmAeO9ZXYzMCCug9On+L5HtUPuFUPtRd7ZERtdr3bIKjtr5kHfGBl5MctndDNtiWOC75P40TlYqElq9ctuHjw0A6Tkj37xTQfCryXLYj799pM+6QOcLe/BK3T1AX8HPXK9vAvctTFpeyhYzSg+udi482l8j7bIwZp50GUkaB360cuR69AzsgSf3FreDI8k7OklPPKbDHoOnuzB8HpiaPeRVTQTY7IvU7QhUTPKX5lJP13SEN/LDjtW3EAn4YB2YKHzfAa6wZ+vVpSat+vtRc7ZxVneiq6u843+GrxBE/EwOfJ8zFHpVd4kru9AR56nvyhILzCwuQm/GHgRAw27pDH/yCFd0Ya2BrvJNeDuO17zS2KByTfG34NHvA1HPqM0DbzOsZX6JytwwivPmr3hWfA7r0/yjing5sPGH86AVmUgbZaJZaav46PryyLL1er01Rg2toI/0H9zTLRI22RPE/yy/uQn7BH6a5d+sw31ynnGL8+CUwKdyy3Sg5MMdLNYeMUeTvHDIFZgy+nSPfIjwUdzNpofLPA5r98l/wsmsmWWO3zRG6p4wpZJ8OEMRpzlV9ufDvObn0D/+qscnd2S++kMGTXAAmd8qXzkOv3EB4UX9oiv78AQ+cyh8EkWinKeqR7mB3mEH13rclbFh8oTPRx6iz3k293vKniiE9znu1iG75wlTvDCi+ajoctecsQWOOKH8VKsyob5O/50xe9ytn2hm1US89rq2unoOPrKd/iMzh4OndzvQ27EEXICs8e73Cl224wd/Op+dIEHveAjLjGDrgPSwV8uabY7OR0+zkyvWZYfXWEXyEe+j+yhJnfJp05x0TPs9oFzZw9/u4gmiazRDCHcVKUMC2oQQsx5feVM/QEcY/MiCZF7VRY16ry2AMJZY77v60OgKIK/2vHXeUYQHJwaw6MNjsDIDQYzhq9rlGZqNIPUTWDzYQhP75xuAoEogjYKwhhJFE+fObs519kWMSJhqEoWBloPdiHn9U/hz53fTXBrVOdNhJIB4PDHqZ7IdbNXTM9+lGRGv4g8eMPVSKskScDC8ASvnO/RP7khQsDY2JxrbabIwNUo5oBzRLsBBNgbSDDg2+cIjwTVnimKNpboMG5jLFYhJkY1/ZXR+QImSsZJHDw8FboW4NKvvlTxjNyvPS4IvqC0wby2cr9R2HQSnAbGhw8eVSjBRIgVVWbGxIxumT5+69bPVVTCblnOW4YBXIERz1Ug4b2CRuvsw4g4sZmKWYOdZ+FlSdG7GAMBoDYq2BQ50AnKGR7GEm1UycGvoEbZVYYZFApqtBQ98U7Rj5P8T//pHyNjbzrKBBcj9BL2Z08TkCeotazMNOnbt+92FIaRxBtFAEkkOMmrKXIC1ZU4ckQzi4cCftqcPX1mc+LYydJV4kD+TGFt4uneE/MWGwfjgM5kmGociEHx1zkGghxQXgG23xJSelc+58YWyhKo+a5teEjcGDDOv7PeIstkvtVwdMrzFy4qKpyvEyAjRovdb8YVmMDMNtApMIAXXTnAr7/8qok0g8pQ0VF6hR74bMSObuC3QETAjtYCHqNqRmtM2yZLRhkVWPYqS9Ydv618Sno/BBcFB7hVN0NLvD63c7a870yOOESyYPYG+MHKkKMLZ2NJiN3c6Y3lcpy7kSlwocvFizGw5891NL10kpQpSMU20ldvGFM8EsCih1l3kj26SK/Bz4bgByel0IB3YOC4vG2OrtCfR48etLjU/SZCT3hFfPud7LNXNntT6AGXKawzXd4yFMn27HEALnwkmxJmMHHqaDUyB4axN3SSXbZ0C//NLsFzdNJvJK2znizRHD5NYovkpbsIg2HI/7SlTTBLmNB7FebIvb8++Ax3yRm7ooCU07VPrpMbMCpWeo7ctoBbuyO4ij3M8+Q0l9PnTKfVfxP8POscGV32ULt80ATnfM8koWtTVcU6es6nKaraO4UdCoaFx/PsCztkvzV0lGQvnwN/Mo7PbK9itSIOWUIm8NJhsHujC9jAbqZaaRl+CRiM5NpXzHf2aXg5xXK0WJuGVm/e6tvI4RRa4MNe0jn6Qo7A7LkudYyc8HtkgZ3EX+1rUyGeXku4wc0+PHvxLPBNEUiwg76TDEwRBVyC9vqI/Ja4K+x5FTjejpwo7gtGFDfiD/N7+L2vBXaw4gdcL0fHFBrQAx35WjJE3o1AKaSms/brJjLUAaDwsv4j8JFJxZoW9qMr+iPbCrZozB5bq12fmk/hCWxsF7jNKGTDFHmsZW8xMvjykYoe4oCRSUs+6V78dWBCR+fNsmR3LDsmN3hlJgjd4u/I+88//7x5+OhxdcQ92lIg5LfQUcwizjHrYeBjOxX7ZtAHPQ9vA9R5fXf6jf1ngyyNygOhaWQuukCf8VPx1VRy9kGO+T62Qv+WAoOhupRnyEeDycg+ftkT5ejR4/UrCjA2iYbvqSbyByJXXsMePxiZAgOLQaa1s/8zBZHAkJiCItEB9sg1enP8xLyZUAGsvpKORd7Afzw89x1MeEt2yRdbbG8ze43RebLkLr7Ennv62zlzOnZ8EhJxKrn52Qhm5Jj+ih20qT/2gc777hpA+SsyZjYa2+FNmGy4xMW9Eho8655OIWYTpz6Z/4M5H/kYnzM21CCF5FvsNvEcWWmMm/vYBcX/k6FFN/PMnXrGE/xS6DVjAnxg4ysN4qSJwGGAzUxWBc5fyp+Hjx6m7ZKxOqI4gV5oI6YjP+juGh1lo/VFtiTnBgbgR1ckI5XxYoj10eP4Z7G5uM/RvXzCf/2JRRSl+D79KVbWDgTXzw7Cd4q1lmeRa/YOTvpj58d2sxeTmOATRCsJ+RuW5nzoj1f5YT84JFYYJ8dsYAevYl/pcPmamNWyKzrlg278AJ8yySx+Hoo+KT5NQlw/E9j4WDpL1/h/fKgfam4y+g83/PUM2eYLyBr90h7cFnwGBsmFeIttq8zko09+w55U9Jav5icMsLzyVrPQ9cixGdTyDB0V26AV2LxtCG/YgtnDYuyComvtVGSODse8la/sZIvKeKTv8LADiWkfgdhSA+5LL33ytfQTN5mZoFitb77MQR9bWMjz6II+ZEW8B39tGCxFn9IlfYB5eJTvwZHdV4ScmCfHlt/Lv7mf/p5KTka+FDMm/hv5qI/3G565l9x4Xlxujx1FQ23pGx/Hvupo+kkL7Vf82Ebabi/3ObBWbkMMf8FiZrj7LAkin+zO/n3RrbTB7ps1pm33l5ah2cQMY7vadm1JRXr6dOQv31U7l59iB5e0wa/YDLYF+siaa55le9DpY/rUSvU7vK0tiU9kRwkBewMefu/MqdOh5/EWXegbeTCDi63iz63e0Cde0xNyBQ6+Uc4xRb7EINH76itoA0xjjfyCL7lFaDDRJ/jSN/LE54kDOggRXRl+T1F3Ch36nxqCuAssfCQdU9TpnkZ5rrIYvo5Ojw6LA7zl78Xz2YdU7GaQZ/KBeW25dryIg1yjtfYVY/7f//gfC49cbuVj9AEczs8guX3r6Kq8c18LMvQaLEOzyFnuh7n6gJVF+ECW8H7kL/FDcIbD2B6yNTJx4Pe/v/JthScE+BSh4gwEV4Sfc6BgkiJK4MFWJ9PhcrKI0YYCCKFFTEfvzcehU0C4RjB9FiD+YmCD9rQtAEQEQdGMboxwYbjkCxEFHTY3NFpkBEv1zDpS7TKUkt32FyRPnTyd7xietiLUNYiBw78m+fnNaCjoIGNHbsJkaMCHIUR807P2EvQ+EdyFuJiEsR0xTF+YMYJzvPDDazGptE17iguoAyfM6JFnJQn6EfCMIQrdtJnnwc6QOmosc86z6MSYCrSHN0abVeFVRz9udk7vlG6cH3xMVeWkPYsGpUP+c73GOoCh/0qYCTZav3o565jndWtGnI90BgoB9gwDVIMXpz5Bv2nFewlKdzY7Z89tHj1+0tkGaFW+NqglgHH0EWwyQVHgjI6Vh+DlHjLFEDnH2fV77lH4mSneYzTQ7fBBI2hoNUacgpoBYUd0RlmxhyF7FhpQdg6S43Ddaywtx+LsXiQRpUBo16AncMBTv7vn4zxDZ31wiJxESJhg5NXm3Lnd0NgaxjGA/pnyCgZB7q8fcV6gNlVdyj0JfXiQZ+gRfWpSF6Pq6H05D78lT3UcOs3/6GD3kAgP8a7JWERHgtDZOq+mksvZahefHiR4o+NkcPGD3hj9Q39rq/FboQSvzRyhmwqZgsLjkTEGTgCBD4pWrcZHZugsx2pfDTaDLimmKGSiiSIrR+3TUaR8BJud8ZY2OgoU2kssGWIGmzFHe/LB0dBZ8nLt6tXSkNHrtPEY6b7BJ7LmuaHjBN5kj0E3fZFtQI+xPRNcg7kbK+cvu2cGycD2utMr8Zv9USi6e+dOdGg2OkYjo8UKuHWA28IMp2h0XJW8lXz95y847F4vaSCD+m8hITDiL5iWIwALfuI1Z7D2A0E7fQzMimBjqwXX5ISe2C/AdcVEsrH2WyoNQy/8vPnjzXy3l8SZyOQk0B3RDZ/ozyay2+SuCZpip4Lf2Dh/tSdZnTffvN/cuH59cAkc7tHXHAnkw0ujCvhTmxT4P36c2RN+22R08QjvtEvXBVFTrAuewYM/IisxqO0Tn+q887uBYf5yyuP8JrETOFTHghtd0A69YiePHJ59k/CCbWSn/UYzI121N6EpmykRYnPpGbnApxYEgquRufFpnOxsHt7p/3nG/Q1G00ZpFrthFDIErz9Llw0y8XDZutqb/GV7Su986KZ/dIGNnUMh7Uj91viP2RSU/qMnOVUsnBH02Z+Ezezre9OxAQi40lNrv8kZGhtd8ry/tY/RUfiBk/5JxI3AmrWKnh2ZbFIwb5Kx5Ai82rWvhaRRYb48yf0K8gIkcqAIQcfZQIVO8sA3Cwwtpxy9Ct3pa9rF2yYRORRxFQ/RhV1WhOKzELUzwNK+GWyWFtCPsXMKsOR9NuZGN8vDLA1kz/CUjcV/wZzikD75bnpshp5YAR7O2z9qpqgPD8xe8QxY8fjzL64HlhezXBVjc3jOrASHfTvgqB2xw+noCDtYWxSbOImEO3/taCH4I+blT+OC3Ef2q1OhNXkzYo3YZrkYbDgemljualNttslgFtnkz0FUWDehT3CiP+wCPmqrRdvohPslkKZvw51/4Qc8u/wVmXKNb9EeXYUHBPCUjXe/FwCEZfUh+oeTog65gYfiEBkxA7ABe+jKhrCvklb0ELMZmAOH3+9zjS3wvXGd9mMf6WQ3QA2t6JjvYKK/YqYuF0qbii8KJHhjiatRXYUYBTcFf88aBGOLDECxOS3cpUM8kpzp39LeWNDqG1lU8OubLdMfPQYXWpAXBbe1T4SzBvfoGP/nxtqH0HT2F2KfP3SvCwms2YzkGf/F63hZ3dnKGHvHjuIhWi29INsrhuT/p2g8RSO6TDY04btDHCgeqF4HBnETHqEx2OhRbVtlKFCH3tXXNEJm4KpB9BSbK4qQ79GfyGriNHGNorHf/XSvQDhMgseveY4Ojx1sT5WvDublu2IRG8KPWZ4aLenfWcKfuBAM+RTO/MU7s6rBjkdmwni9OH/Nblo+x7+8fjWz38STxSOf0io0gQPZvHzpUvFEE/rCX4pDLGVAL3Cz7XSLzJINtHuVWEDyLq9QgKXXdEkb7MiJthWbGpirf4F1/FvoQ5RCC3iMr7R314MWYeh487LQvL4j/wovGxaZIhN8hgNfqCg84D2F8eCV5/RFNtAObp7VlvPahae+xVDikmlviv746FkxF3i0QUbhzsZOnDC/tYke7T92beR4ckE+pfYh8KeJtrMvf/F1FVbJCXkxEDcwzP6U8KVPtUE5Rtan4OicZ9FSm5WPXC9M+bhGt+ES0PocQqFL6R8YWDXP1AbQgTBFUcZMRbrpO3lrXBP7Pvkcvs1n6c+CS3yCDyNDs51CZ/OlbbbXDHKFNx/ProE5MrBisjlcm1l0K0ZJYy36klMzYzo7L3EAOUIL96OZNvtmpcCkbzR2TawrjhDD26w8it58BWnTdNqZuLAzq9E9zyiw+4jz6Kcl/fxW5Sj35rHG8mLLyuNW3io7eZ6uaV8BX5xKl+BDTrQlttOOQx/eVGggx2x4umdPM4PMvvdthMnPZo+0WbWA9vCTK/zw44+b//D//IfkODMwzU6Cw6qNgNJ76RRkxUj8jhzUSgX8pqOFo/wcGcNjvG1RNT/wgy6M/k9c56BvrpMV+B746qvz30o6XPDB7I6c5oEWJdKAIIZhYagp/QouOAMMYGQF+jpBdB04OCKKwbk63+pfrlHigFtCOtegNgB7xS7enDxu07ox4FXanHMvBdWHZUgCqCpKrlVIcxMhLrEhm99nz56L7MRAI2T6tGa9gpTfTYS2hCRIEzAwejP6L5HXL6YZyXOdE9DWGnGR/Fh+wLF6jsCv5JfEoRIlQz/Sj7YNBtKGe0L2tjnGcpyediigYKRUzr2MAjzHWE4ghV6v9tAAzjHCuR/ujKK2wWu0ROBjvfwf/uYPv23quQwQQ41vpk57jtGY5z9trly+tjm7c74K//Llm8A2AtMN7NJfHUeCSN/RxxpZsDGqBF8QAB9/BWGEGy/B6MP4CXBGHuYtDHhOHjzHCTCI8GP4A3Lh5nhsfizZXzLH4HGsZq+YOXH37rwqd63JZRAkfpSRTHVaWoI8bRul8KYxMOvfqMipJNmMFnyNcgjM4EXWAdICUWVxeGEjakrPyQtiOPg6v/RDYU3LleA8fvQkcBlNsGRD4TFBdNojh+63ftb1FlfCA4YfzfDddDy0AqN7VIKtyQb36Nsk0+WtNmM0JT74TL4k1wJzNHA3+RDM40XXYkef7LFgA24zCPxWqLKHwc8/TV/k5Oatm90TgBysmTGSBQkOPVf8EmSoJINbP+Aj0/RX4RCPV7BvWZJRHomTTUzNRuPEJGv+2mvAaBUd54DYkb4+PXyHB/nTT6fdBlejRPhaR5PzcEQTfPOb03HNLAFTZu1X5FxhOTGvfidP+pnPFAOb7AYXy0TIpc9MHZYQKrbGViaRY5zNbvFhs2amipk944TJDj8CBgG8whw8BOk528/ATodneaW+OsoRHNhhh3vYOTKkoPD82fPyQyLsL90QAGrVqOGWBNUFcmwkXMAkAUtTtRl0jrw88Kpp9iCAwp1soi1ecs4dBci1cTxwmqIEMeRknWND4wGKMzzwy4deVjeil+iiP0m/AHi+2yfB0qUJDBRGJQH4DE74cbL6sAGxBKkytplAlx6MfftU3isGTKA+s3GaSIaG4DXbBFE4V85SAq/wh5faoGf+4jHc9Kmd+qT8kxAsO2DWnGuC5wa4gZe8agOf3GdkGX/pcLldnqSf8KO2PXCRGc/A3UEuyZJ9pvhf9nnkh5zk2dyHR/Bk7/CEvJgVKDg4GRnzPN9k9Iuvrj/f4mLAYWZmThDtIzij/+CDD5mtjw0+dNJ5bzFUvHfAlw1TiKLj6GOpjeSFrq9BCDRe+stv0in2yN4zeGNUE47a85y+XCdfcACz62xEk8fAqj/y5e1GYIcf+ydYMmhTu51nMNB5/aA1GLSNXqPjs2yovAqcTbTzD15ihhaWYt/0oT0zBRRfjB6joxk6BiC8rtgz2qW77Bs5UJjBSzC5Dj/Ld/ECXcz4MNsDH+gIOSEPgbp/9dHXLqfdKSRP0ip+MBsPTsPXTYtblZngqtDBrzjoQxPm9KE9OuKgj4rtDslOfU76mQAyMp2/h45MgbKCG9jEVQuHBsfpGH9a7C+M4g+zK36tDI1czWAcOrgHTdAWLB2BxaccZDK39zy7V77mutkc6aJ6KGFQwMcjssVeiOkE7IJ3tv7EKaOiExs1FkWjyAPbKb5DRG35a/DDAJ+gmt2zfw/9sncFXwUPiaFNKi1BFTOz0eRE0btvGMz9TY7yG+w2MAUwX4gP8/YxxePQKb/FjeQN7BI4emaGD7mBC9jokCKwEXK0I4Mvk8yTgzEirOwciojoKaFgb2qv8gw2kxO8FwM4T374rdF7fsW96DfFGm2TW0V6UqIgoDABBifgVx+UayuWqY3J9cbf6YBdQXN2iI1kq2eZUf7TR/6y62Inz/z00+3Nw8eP0hY/PQUMcIKX3RhbqYggfmbL5CuT4JARMlUYQ1s4kcv8L7IoRzE7ZGLPDmylezJCJt0rbqvPSn9wMZNSnLhidXGsGbN4b28lM2zNnqVnZrBevXa18oGG+h9Z5kNmsFjRyVF5ix02SGFAq3av8cMUZDzTODV8amEhz6MpX0V2wIp2nqsuB776vfzHnjqHTmyU78sed2Ap5xXUyUb5ld8rtxO7r2ITOLQ7y0NHRvKzcR6b4kBv9odf8BdedJJfhP+F3Quhz9niMnLIt82MbHa9ZMj/Sg/ApwPyZlDkxHGz4UYWXZpZ79ukN+c9gud46aATfsONLoHHbKzKWA7+kV/A65wMhfU5+jszdFBf2yPfzQ3TiT75cbEKfaOztclpw/N9Lh9WmmxbitdZQbkuJtM+26M3cLkfTNUvLWx/V5e3h+U1bFT1LAe5Fx+Ln6vDwWPZ1w72h6/4XLrjc56p70qn7OPwNjZGn+kPv7usKfCI9xCY3nagobwPf8KDgWPiYEUTcmjyAPti1QOdF7dVzsGRlvBdEYbvoHOfxF2BiS8+mriQrjr4iF9DX76DvRzYRh7gRlfJryLKhd2LLZSK4fDHEkQ2g08a26nYjtcz6/rHH39s/P7V1191NpD83Wuyu2wp8onmy/+RLzrzpz//eXP7zu34QKtlzpdfBo0nbp08XKyH1jdv/tjBDnEpeTUhhH+AgMgcPMpNeCCOw6eVA4GFb6IzaCDW7dtM852+txAUmhy4cX3n2woXIQzSHKbd3XUo2ZY4qEAivg58QMnJ2U18ApqpNnmWohAOSNeghJic9wp4BIwUxF9K1EJL7ucE7S8AuNU+QXNgSJU3/ykKQdb+EwigL8+4PNPkRtEpVJPvEG+Sqpn1UyKFeRjiPsw3dZAgMEQIJLGgUBXXwGI9GcHxF7yKMd08L20Y3dCmIFbfFKzBgntDG0wYAxdnkjvcO85AcPTL5tLFi2USB7JwEtAugcMHcDIefhslLb3zMc3NObiAWx9o3iA/H9co0udffL559Ojh5kmCRrBQmHFu4JEMjBNHA+eMIDuPt6dO7bS48/PtO8VPUu04ruoYOnCcEhJMI/SecXjeh+GgyJb+EHKBmGSMUpupQhYYGyOyHA7DcC9JIdjNomBU7O9QXKJAqrVGQQW3fkseGRcjG5a6STYZyBMnTrdtxaRWScPTWTY0cqc4pU1ySOnBQxbOnT0/xjnyiiZkMyTr0UQ59HReVZxcHozDMFPi1cs3hctGXw0GQkcyZ98ReHISFLHGNXgJaBgpvNMeulY2g5N+wqjCxKCiSxNHBim8wqclH54RVNtYjpyQvVlyNW8/Mz0fH7pxNFmPHPvrda6WbHitucSBw6WjLXSF5nVGCSTwTkEHjdHCzAjOja6mw9ApOAQnxay150wLLZF77bRSvbMT/I5XXuDbpDHXGkvkw1ZwFGSYfjFeK4ERaJJ192GEUYqQo98ZO0ZskpXBy4c8CTq6R0D1nOTmofYl0ZoAAYzkEw1nPfUEbUax2RSOyn26Q9tz58422JAU0UuFHYUo7X54TxYnoXRNp5yT/uGuD1PjzRZh2+r4ktCRYUEavJfTL8+DH1klL/STUydvaAu3OtAkKaVd+kAvdm7sb2QjfGanvHaXHIFJe2TJiOCpyJvv+Iyv1ufq3whAz6fNFmjJjL7TD77pg13mCN1j5JlMCgzJowPtjPaiE7rRH4GYY3SOk58AE7/oPvqwIZZFwI99NDqu0MD/8CEOcug7e9sAInJtORkew4O/8b1MyfcGjIFNYdWz4Fl64z5BkXboUAvjOQcffBRwk8XBYfiBT5x6bX/01zPoO0UZtkJyoHgrCZ59Tcip/tCoNN3acrAVzLTPb3Qz4hxoQscNerA3lh6SB0f1N8+7R1tk6dHjxy2kknvFZ9Np8U3Qow3P0GU6YJYOWdExmGKmihuA2UvwszP2RbP/FtooTCOW+/w2wEEelo+n83SUvoPzxcu92mCDJ+ws+8rmghu++FD7F/5UxkN7vgGtPjN7MP/QGF1WYcBMHn1pa4KdBEw5T8f0KVaJUa7vtO+aWABNXXeQDQf+aZeMwUU//DAc2W/LjOiCQFK/eAhPMJsNJDYgc3SX3QGDD5o2mY4ONWGJnRJvgFWyzS7bp6M2J//QjG3VrmTPdfsjgUvxjL6SRe3R0YBcmjUoDi0aJ4V+9oJBO0sryC0d7RKa4Po6bZJJbZKN2l42Lh8sZ0fdpzCM5/QR7HhEFsi/fj1nmRR88eBt5MYAFjryv43JQufilXvrHyLbHdHUH1xCQ9/RnGw70nTxcw1/0JuNM0umkOUGcuw7W67oQ+bJjEAYL2fwJ7IZHnqg9i/tsRuO0fXxe/qoDOao3oY3TdxCDDbiVHiLL2JeMaG+WX9yysaSf3JukABOLTLkPN8MHnRHE/wGx8SNm83jp0/CN4mGpUbP2tcspQ7OaRtP8UdRYC92bcFYmxuarURY2+xibUfw7cAh2ok3gjs6uuace/EWvZ1XxMzJtoP++ij/CUIOtkzb+NEEPvcO3oqGCm1mCM5SRPGKv2SNH6I/2iEf6ONYOgOubn5ONvmx2DIyhO7pofaHbVhx5fMX4rIpOjx79iL0MsuPrO8rTz0rdiWr3f+NbCbhopeSL0uz3f9rYCcnaCR5VECmY+Kbl9Hz7t2TeyvvOTxDhw1Ii9kuXLq88Wa+69evdyYMmnqeLuqLTJJ5MZ4ZWb0eW8suaZfOVX5ynj1DL3JKBvFIDoLy6DacmmIQvD68nwEZeHpFNl9r9iMZ4RMVv8urtNWCbu49nRgU/FpDbzZRf7XLWz914MDkCGIP/q2y4v60Qybxh393jX+tT97KAT33bJd75fvAPX515C9xRWL/8YEjT9XrfOgOHuGdQ9FBGw463dlieWboM7KDtnAFEx6jn99g1dYUWeVt/OMkvXjJt+ITW1nbnj7ZMn03Vox8O8/OALSyS96DS/0RmPMdz4qII3/QqnlB+sELVwLuxGx5Di3QzP5O5EvOIs6pjqTvzjCJLGqzMhEY9FX7kwNdfTrArL00Xr6gf+4Ds7zo/v0H6Wn0mm2Q37FjdCY395oDvB2oZ+vzrN9ykPqz3OT5GSCdeKY+gr9IG+h7KvLEbj55PLORMYYP/hA/g97OyX3E/mSU3fCc3EcOeCB2g+zZ2P7gFid2XSzTuB08AZlM8RfagGttQ7ozy0+OOQW8WQbN7vApFZJg6lnn5KdyHbJ348bn89bH0p7vHL0uLfJ98m5F+XcdZP73//7fJ7e9vblw4VLjJvrJVsjZ6J32STpdRgv7UdYO5uyVq4m1zPTNM7+9SCG+W38dsCieioAKiwafzjcXIBcOcHi29iQ3tQgdWTzwzdcXv0U80/8FG3VyIYKARiKtGkx4AIqQHI/kiiFt0BricY6UE1EnKZEIz34UTTZCkCpFntc74gxQY6w+SzDVgJ8D0UYARdR1QDb/q1J1rdiLZ634d+QhiBvh52FqRMJRBtbIBAGUlLZCFgJ0umjghe8Ie0hLAnIg0BjMmZ4+QR8BO7SxIZ72PGfdnfYIgUqXZHZmn4yAEWwFEbAwogIW+yTMa8i8hWGCo9IiD1Ejr3jT/6coS8+nP88715H5wEmQ0ab0SlvztoaZYSFAijaQ0zpa05D7Y1DrFGbVPc8yDmk2/K3ZacGC8TfzhMAfOkhJ82ga8jpRsyKMGrhGSfDIk3A2hezxkwhpnBI6o4cZFH29bmjn4Fy+++77joQbSeyMiiiRkUoK1+Tj7STRNejpl6xUoUInOGrfvaZnM0BXrlxuEGTUW8CgUMVpqGZSYIaNQWH4r1y+kkD4dGGC+w8/3ixM5V/gsEaW8zfSXEMlMQr+dea5tuRjf/qoUYbXlq74PYHsvs2jh4/roNHdqIa+zMyixBOIJDiP7I0eTUHGDAYyLVDwXEdK4RGnWmVO2/AhB16/in/oQEYES/SPkTm3c75G63FgkKACmeNz2KxS0Ic/9JlcKwIqTKS56sTJk8db2deWkSB6Wx0M/V0/bnQ3v+1RcGHXm3ZONRgQREskJCvkUCIERoWE2ob8XptOrpkggl0BNH1kYwS3NgnkHBgswcMYzl+aEOMBnemMkxgtyAnQweM+OAmIsKSOLN/7VpP0L1nyVgks84l2VW7AvZIFsqUvtsDU6z6jvfRDDsFY25DrdPKpzVpzDu3gI7hVPPKTcwGX+23wx1ExzBJmbdqnh73QDpvnIQmW+z/2zRFm6E0AIeiokQ88cGPLGH68FHhYMqEgJCHQ9qwpF6ROUsIJgYvukwe/K8uV42nX9w/pt6PRudbpmLFR7J4ClIP8SSSN5pU28ItsoluLDzmM4MHH724MGrgmYJrRbw5KgN63ltD14mh6/SxHFRxMQoZPAsjPYiNCv3zHL74AjRxk0o1GYek/mD4YKck1IxUN7KJb9Aq6irJknm3qCEvoQ38EfUIp9sXHUq+Qpe2RKza8m2in377JKY3hB1n0pic8hCNHel/RVWc5JPYNaGPXtFM9D30FhujDLthAD0yeqa7kA0ejOexgbVH027P4rV90Uixko/S7ZjziKxlc/pidhh9c6PgqMNpkWDt474OGizds7dpnDO87MyK6RwbMwpjCzsykYmcEJS2KpW/6z16YscOuowL+C8BK5/TBPtC1jpjjXeCFg7Xh6Os7GpAj+1GgAVzwnB5Y4oPeYDjaUdTwOHw6HrvVgubRw/3ubR10UiwBpwcPHwXeWdKEPcu36rO0Dy35ZL8vXNhtIRsM5F3RRVLNT7CJ7BKeofV68xtc4adxvNK25WLs3uc3rpe35JxtlGxP3CFxDv7lEbs38YgZfh01C686AJPn7B0lgeIryQ8bKOAVaDrQHI3YP7zBZzS9cvXKxjLc+pVc0zY4x54I9Okai+Xjz/7Nq7eJU9JfiyShLR6QdTYZrWZausICPtD/JKCBkT6irY92vTKVDkiE+csm5rkIzyYE6a4JWXwbmfAdvSwrHX8qUD3YQhX9g3cYtOXpxAdg5y+08ak2VFJsevjMFuKHFcxzY2Gtvwz//K4c/RI5Cy3YcbihvzeCKAqaCfiX5Mzg08ys43O83RE9Zi84Ce2MwpsJY8o8OYOnTSLNGLXPnFewS5zwQN/sLH7RncLMDgQP+tRlgrUrgTcwlV+xX3gnriTT4gL3+I1vlanobuUvh7bFh/jUAbLgLB60t5Bnu39PINc2muiH3ffb/fpmD90DrhaBYwv9hjM7iucKSnjlN52Gj3u6WTf+BraDEs38nk1ycz2nyVSL6IFsV8pyAAD/9ElEQVSXrfKWFbODxGfRovaNJ4GwcTfbQmbhU3gCH7k7depM7Mrp8sdhry20tRHsDBbjw6vGX9q32T25aQE5eF9KAiY2MRP3GPuRxGh0aGBG8/FzUyzzLNjgxMaAhy/z3T+2o3t9hY4KvGZ34Kn4UDxKXkvntKNt+rV8WoseOfcoSZ9l7mLXt2/4B4NjChifanMtSyR/6IbPDrlW0K7vAO/E5zgxPp8PxVO/tdub84PvFPeTOTbeYMxmn+XNhxuz3Llzr/qLbyOHPttZbviQvnBJoYRdJDvlmUw7h4QWTmizSgVoj8Zdipc+HGzAysPonq0RxAd8JzsJ3OaWuZfP0yYdpzv10/lNV9HT76HHtrico/oWmoMdnckwEP3W9vgCg2ozWN/ZyLkPLfPYb7CzyW7s69YrA7AVa8qZYgNevjZXt34cTcGC9uP3xLq/xqadGX3N09W30MN1g2TtM3Sl43IP/PYq9cbv+W1PzcpUaMBPN76NXukPzzwHZ7w3QC2vYsvFtjP4PYUkyzzF4/jAz/Ep6EXOwS2PagE5suGc72z9i9g0RwtqgXPpqeLL7KX5S+1MbUcIh/yKMXJ0fRt4Y0cUTnNrYGCXp7BZO5wH8GSKeQc2J+09FhltbSG6c+GilQ6RTbRM/9qk1w8TW7Md3nJ37eq14gWnzlrKs+BZ8uugC3JRKwL+8T//58rpX/3ud72OfmLqvrAhdFDn0BcZ49fMRicT8iV74XWPR314Nu2KgWuvAn9lHz/rk4/1YyaZe8UQbEHtROjZ3CPn6Wft7+/+6vK3y2nNqKCLs5bZspfr165tnjx+VKAJN0aATBBTx5yGXNMGQCDmuzZMB/fMvfv3em0FY6sdCFNijm0RxXOR0DGMIUwFK/dQOu12480Qq9X6EJkwqhJPm35PQgYPowkEGqEls5JigqZvDr4OSiP5eF6fAgqjGSdPWQ880+UDXAMWjkbAvIg3a7WnCszg2IcBI+AVVNp3DUHuBZv/wZVBwhwdY5CAx7RY+OODTUhLDw+FBmVwvlP+tYZ2jAbAx3lxVPBxnsCDgfIZXehUOvdHWJ5568zezDYSvNjME81fvTISOU7X3hkqsrdv36syKbRIwiSavsP/Xq5728oEqXEE6U9QDibnCOfsMzOvprNMRKHO6zu9xx3ffAil2RQXLl1oUGM0cRKMmfXEITYRDG0Iu/sJtNkpR6O08HLe2084q5cvXuUp/0Lf0EbhqM5HEhk6W5Yk6TAqrbhTPgZWS93OBr72k/4Y6W4WlzbIkj44VEZfu4wdhVbYYZDtOWCmDufOeNrT52xn3STpC56MDBkS5NvrQEIg4cQvfYKLkbH3gH1H4DwJU4x6YGTwyITkUWHLXzBKSMm00XLGSKDQYkpoqA1OXLHVDAu/Be5gJxuScbxnpDhWxtE08ahf2p7CCHkEP+PDmVrutdoxwtqkmfPPPSG6/0IeehB5MyMlH0ldf0ePR/9V6mNvYmz9bYDnWmAAB30VRHm1NVjIl+Dcc0bBGb8asdBTX9owE6B/AzOnFRZFZyQ+Um/JWJLDE7O5IYNe/ci9HZEKTAU86uZ5SXiTj/CJEbA3DB3VF5zZoQnAwptEmuDqPgDRUc1ICAQjax1uqFH6uw/cpueKUPWrPzxusJ97fmV0ch97R0b1MYAFr9AJDGjl/mVz2YaVHDXwznkJ4Qp2psA9dkmCwY7g3yQ9YJUITSJCJ9EdDRxoind4Ay73wIv80c0GQoH/yZPHtYWWDMyyltyc/sFbGU4feEszOVm465M+sy1+gxvNyQx5A/fwr4QLHLGptb2c/9bJbmlAR+km28PmKNp49lToxJ4KdIyAoweZry4HLt8Fz+QNXMtujk4ej5272wBJW+SebLIP6OQZywcVclfyJJDQBp+grw5SBA/PeoYM0NP5bfRmkhOBmeCC/1FkrqynT3xlBwRQ4FSsYgvqD4MjeZ7Xr6etBiB4PsmthEoC5/WNCp9Gh9l8ffYNZ/pmo0NDfUR8eq8gvTSK7BkUkFCWN5FBRSgzQqwrF7SAs5vJhufw9Vcxo/gFtjM7p1niXqveRK4U48iVAh6akAt7M80a9+Ae/VZ8IUcCPrbl/UcyFVmOXCsQku+QqTBp78OvEl74JiANffBiAv8JfslPbq+NAwv6OMDpnHv03f3p0uabBK/gmmRQUWCWfTjG3sUnRAab/Oc5x+7F3fxfIWAKLgZ38Lo2KbxJt8Of3IU32gQjvkoGxAluEqxW2HN09lDuk/QImhGcjkfE2h45sGSDTxMb6Zd/Rts2k0/9cniNXhI9zxrIsaeQv+jLHuCzGIGukC2HuALEQ9voaBosL9MIHQJPk+v42DVwhF7aBPe6p22GJ2ioPRRTEMYHOJoRaWZRB1lyjezr00dcOrOJk3xFfvk408tfx+8arDgU2RYUK/rgZ3kKyXRCV8U04jm2xig6mkuo6BmaN85L33RPccFbCO01M6OfkvEJssGJrvYzu//gQTdBJm/iNNfIigTcPYoy5MnrpV/GvqH9zKo9UZ9P5xSjHycRRytLBeiiIqe3fJJXODRZst9ZkKndCa3Fauzk2A9LoqbYiGeewR8zY5yny2If/YmLJQkOOLGZHSRKDDGF8Xmborhi8QkvOvCX+/0SQ4uX+HQJOd6zfeRC35IqMVVj3vDWNcXBD+8U6RV3Jmkks+TcXm5vc/5trjdezvPoZMabZaonEufhG7qI+Y4fP1mbO/vtfFZ7pYDw88+3pwiWXMUA2RSLZuNlG/bfuHG9cefuubObo5GxJuGhEfkTIz81mym0EF/7KxazgbrBzymAzxvF2EWxiCW29GqKVlOwNNP9+DGz7BV0ImN0Hv3IXdqUL4kfxC34suyJ+wirGcn+egX6vEknyacZ4JHZ8ZUzAG5WgfNoLZZ5az/EyK1YFM874BqBIzP44B48CYvKc/Q3GJQfk4jHXkxcO4O2fCj+4AUbt3/fwAfaDniFfvSTL2DbLDs9atZSzrNNvTdtucdTdJgs0GP2wCCVHMMglHvqw9Mnn4DXnmUb+Cn6pT061liFnKUPL81gbxTjKpvBDa7ke2Q3//QfPFaMqi/xOBpQSO3kS7+3GFAfIdYfvniGXWRPi1dw4G/NCic3BtPtz9JZHmlGzqwNs2TAbNY+Gef36JaZMPQHb3Xb/rZwGNiFA155eQ550S97rE9yKYeVZzmnfYO/eJSW8i96B87QoAVKdiD/6BR6DP6BKfRV6HfIt/g4/lsBk01vwS9wKTQ/9xIfbcNLLhQ6k+VD4TV8qvu5V6FEXiwv6fLXwMoGPk08Q7dWncB+eyeiv2KQ2uHA+pGuwCm4sGXos+zA2B2DZjNjSI4FrtHB9y3IaOvKlaubCxcvbOzr5bBHnFhu5IJdEg9NQfjWzZvdF1LO421JCrPaRnv7jdL7k6dOb3bPX6hN9Axc4Ia/4m5Lo774/PPKK5nyLPuwZEyfeCaPRWN8W3LtGt6xKe6lz84PvhOXH/ibP9z4VnDGmVBsAgRpiAje79y5XSFajgeimMMYuU9FzTOEtIKac4K2GW062jVeY7AkM0kgIoADxErK7bswldGcjgwMUpgIaMhoX3DjXEfFCFXu0Q4DARmzEibo+1Bj+husacO9/qo0N0GgECGC51v40K0Ai1Dn0yVPEQjtUtsKdoTDM2ClRAIam7aOQjE6lNKMoF8qiCdPnN5cv3EjMM2IroQdXtZ7E0iCCDeCOEoFF7unD6MIJGemPYZGUGPGjfZsIOt8FTL3O2cX7b3nL2sQOEBJFBo0gImweUNDDW6eaxvplfEGK4XAIwbax3P6AqM+0HscwowUMeCEnkBLXCyTOH9hd3Pp8qU6kBZkwB+jzZlK5AgovEZoRzhbVQ/POV4JqYMSrPvgbwRCwMZQUCQBrOd3+zatGeGxp4vEZN6OFGMWw4YvDJT2JMyqxctgc5rX46QvX7m8+eM//rFKWEMXfPfSPuemyANGhRdAopU2JVtk9Xno/CrO0OwEcoCg+HnsiBEItExA7r4oNDm/fft2dOGHJnXwAhdc/DUqa48Fm009fvQISeq0Jb74vnRLJ/gHB2LLMK1ErNXyfPcsBwj2t++mSEaXGWjFD3zDQ3rko28bf3q7xfnzZyOfJ7ovguV5eGK5gGVJDIsiCp51mt22CAI3Sc04MjRifKPrSZz6Ksdco5eBYuDId7LJOXtkHhM4MNJTHKGj9JFS6YN96trf/NOPYHcSyWObz7/8vK8qFxDR1xZZcq/ZcxGNwiIRZDC9xcPmoZX/9N+AJnqJr5wLmpGNJhBp/1DoRa888zIyZN8Dr6kERx4vHuA2CwEfBU4tKsTuqNTTDcnvzunTvcaoC/obsKUBOid4wJMWmdK3fkvLeHk00I9PA/7oxRQjBMfzFhcj65ys52vjcn3ZWrZNNT6P916ygw511oHbLD5wK3qhqcKKUWej/ZbRzTMfmkiwv2tPB0ElWNgDNp4sugA/NNQfGpAX/QlY4BWhqGyWz+GtezzHMYONjOO10cs1gtY9HsIDAQhZXslen82Bb2wouZyi4hTEmqAGEO2RCzrtebyUbIHNwdbhIeeJDvAswGmDPWlhIHTlGxWxxvYfLXxowM/NZq8JFEMncPEXldXo4/i4KZCxG2asgel8bKckydRn8kgeFLnItSBvZhtNcag0zPVJDiwvnSUF+rWXCb1ne+Cpf312tkuusSPooljM/oG7iW/a4cfptw1yFTleNpEZOGNiNxcvX4h8vC4sYLZsqf2HdsdOzBRyOqEIgWbsLd6i3qEjU3BiX/BaYki2YmRbxGJvbdKrUK5wac8Wdol97Ib4oRe6mxFLnxVJwDD6HDjSn1kwzqEjP2dGgmcCzPwXmVFsqn7lHxqxY2S+CUUA5evpnbihdit9LZlQcAk5Gjfo40jsGfzYJG8eYs8sU6JzsXydrbYXu2MpGx8wMsCuhIdbWsAFbPQEMdlwnUg08ZePHh3KTYkKyHaLNrVPORO6CVTrE7RLLmMHBbPOK+R2di4fGAQ7wy73Hc71T6GHZvljtsIPAwXklXdZvkVsJ1nwm9wqBNDfSa4CW55tAqKN3BdSVIbZaDMXBOviF28V8hcdOktGW4HRIYFwoA2Z3dkxSxTt31We2JryO/2QH3iSTfqPXuyy4vCMou8v3makksHSPHDOTAGz4BSPw8v0h24KSI27QlC++J3CQBIZ+mxvGPcwAYoOijN8fGOPxEYaUbwCN3jRZc2QUdDg98Fn4MVsMbM2FJJFXPTw6bMXjY0MOLLP4q0mymkTvwyg0FGx6PvA6T76MAWWd91cmwwo9nxM0j4FjGOlC/gLe/pXrCDT7Il7yDpaRCKbZDWReiXWAneSp8heByvSJx1FKzpqBgb5IuvkgpxIRsWHiKFoKlaqH40sdO8FMpH+8EX8JKaemRNpNzIjAWWnX6Z/zxg9J2NeOVu7FnhzY+0M+OCkYP0ySeLTJ0/j7x/1YyBKbOswm0yS9eWXX20uX7q8ndG7002av/ji88A4M+LoZT+1VeOrwco26AvtVvLP9pC/ZVvB0X146AnRT7+eB6dYCQ7OBfuel+RWv8I3NocMd6YBOqQBvoTNMhvmwL7oU/41YS/1+f79pRPfT6fSfW0zeQb7zpmzLVKapeWJiGRjWfvElZceyJW1bETbbH5QrOzhT21NTviNJnKVzoCM3PrewiUZbEFtCrCVzbTPXoLTc2jUpU35rsChwKRdgmf2j4EN8vPyJf2Q7UycxyeZReAMncWMZf/oKJ3ozA0zwHOug+Lpw8yN3Na+DJ42Tmib4lEb5Jo5pD1Qi9/ZJ22HHvZnCw6rH//kD2a9aBMdDZIohFfWYxvAJgYR34uLzJogTwoN+nbYx9Gz+NzCFZhCb7/pBdqBBu/wFl217Rp7g8bgctDx2pXQxjNdRhPgaCaaoKF79KdIawY2ftMl7dN99JdvKmQCkR+cgZm3jW3IKPsiXyK78JXDVh5DR7ZNgfhwaIF37JuCUYt4ua82H7CBBSV92JvyOfGWTy/7F5DxgI8T55A3cnYwuZtC2U701MzcsaVeyy92jMyHZy0ck4P8XQP/+GpJ7Y3k2Fav6AX/1SzYYjaPn6sfDy1MMvjzn/+8efjgQWVbXKxoFnGojgbk+ll9sBtraZf8uAX4wG1SgSVL5+wbF9oBojIkPkh/6GdGjb47Iyw0nBxJsSY02MoJv0Km+Q/yph08HV1MzPO3//LLbydQm8APwRklxqABKkGoUk/CNEnwCDIhoJCY0NZzHjMFTRD9SfU6zsyyAMTK5TpahqkCOjCWGAIzDDPFCxIEa4R4HCnBFtBA1Ciag6FscpK+BOeFJ3CC33cKsZ41EuXeqdoZBWT0hlCECQM5JlOIHa4LqgkZJ8HxeAMTRwlVRknVjlJxxFPQeF26cTyff/755uqVK50lBAY46QssiK+C6rvplmioyMNAEVzwcXJgNVUeoykfw+a8JQmUCAPN0nDu/ZvwbBuAg51AcaTduDaKKXmwGS8jyjl//dXXVVZC2yAoxoVjU+ywz83VK9c2VyOAgiXC6NzFODsJuzfL7F44H5lRQaWIUep8D6MLk9kud+7e6RpE+xKgTUdXQzMOBX9K99DB975yk/jEyOAfPqANfplBwmgzikbwmwwFtxYj8hFMKZCQrwZe6V9gJXEpnYNbk5K0QxEF4wIf8sXZUUIzbhh6UwUlMXt7SVbDS9MHq6iBcb1aT3Bw586dnB+eSOIZr/YTPpNFwWJH/5vE4OfMMjh+YkY6JGmmwNOFzh4Iv8y88JyRWjQGF8NJ2Mg5pRawMBjWaZLLym/oz8Bd6eZzF8pr+0FwCjauVWyR7OyeP5draGC5gU2vJOIB67P8L/8NvdYbe7ZOMDQXiJvF1WQtPPTWHLBLyMHTBLvGSSFo7MCHjwpj80YeIx50D99siGjqsASQQ6f+nm9AGvqTf3s0rTZbgAhNuSI0YEAH5yn6fPnVV02U7XPDHuF3P7nfs+SEzXn/fnT48KGjm59/vhccJbxg3bSIiYecYdhQftjXBD1OhH7wdh2vrJmfYsShBnlgsEeMWWBoC/8jwa/TlUMfuNYxBwjFE8s33ibI16+ApHYzh1FNTrQJdM5NIL1dWpE200RlwzI8dBDgcWj0XFFEMsh2dr+dPE+ne+RBNknwUP0LL9AeP9HYvdqna+6ThNJdI5JsNqfLSdqn5Pbtn8pDGZhZSeA/efJ0+6cf7C/9FbiMs5lCMaeEz8+ePC5crG350nuNho9/wWW+AyzsfIs4oVM3D8x9ua34OmaUUcJ7IEH6kzpDeilx4rPe13ayIWkvz7x4bnbf6KIkfIrzNnCd2ReKyqaiuod9wi9OV+CHL5avCNg5e7MvLSsB95pdgb7a40dMv+ag0db9Zg+hdWfq5VmjLjaKhCcdF7CbYs+esEtsNri7IWdoxG6ZHcYvWa8814woJmAJPuSLn9Q/3YjCBE+0HFklW7MBo6As8ONN+Iqm2pWcmb1n8z40lsh6jq8g5xL8BlDBlV9HI3LLZwmQnGu/+dS3NxEf+NaeKxJf+5kpiDQADU8EIfgmlKIv8KSj7LOkh4/SLtq1MAaBwEHO2S33wJsdF2QKLl+ln70EjZ61DJcfNZLpAckL+7Jmy5r9q230XDiYqcP3GAUPYUtTEkfuir9iJVsVTo+ejo3ES7Ks3Skm56Ec6KTdpdMCy34CK/rpF/3FBmagkgd9GgDRBhzZYc/DZfmBINSPQJGf5zMOHxZHKKCe3Dw2MJP79YV3LYTgd/AQHE9hd4J7sDiqi+QCR0rsiXEEsGaUdsZwTtOhjvyF9viRn5V/XzwHX/KXvDtdhoahDXLo28d3+o5u2tYmP6x/Onj/wf3435eVCQMNvXfbNt3VNjkmY2IbNomtIM/+kp8Wv/MsG0N/6Q7bAj8JqwS1s0zzEfTrW1EsTRc3cJIrtBIXwEkyyG7Zs0Q/6ErfJVLiDhsld/NpGLIJwRNv16xcsmE2iOfIizbH5yg+s4VoNwmumLIF+nyX6DUWz/N0C03oiUQGvBJCBUNFN0JTHx255N/QCn+rS8GpiTl5kwilXf2f3z238fpvSWkEO/DNMuvuGVQMZ1BSnCZmZXM5YolwZSjn/FWkcfckIAYzFA5bAmpCyZaBScJ14cLF7fO5lt9dAhH4JCpsLlpLhgyk3bx5q4OseMgOnDm90+LLhcSjivdffPHl5quvvuw+EuJX/dITsWOLIbFfb+MLDA4rCtu4GbzsK5qhDRn9bVZq6MlOiC0rR2kLffHHKDp/N4NUYuqTnYGlLx/wTVw5ur4XPwsXPNcu2qEHOtFpct5cJ/GJogw40Jp8VVfIGHEqzGITxaQk7TmnAGl/O/Li0/gmOuNts2SdnYB/iwlpi531f35N4q0w1CUsuV9xv/tkxubb96KFXLKb5Jzd0C/5NVgg53m1F30KrfoyhtCtW1yk3cIXeVP4IN9igcp94DCQ4e04dE3Btwk52xD4xO7gl8ewf2O/p0Ay9kmuNna1cX/anXzK+dmvwzW6K497+vhp5VkxUyEK7mBvUWqfYuy04y97B5e43crovnTXQknkU/H247vE/fmNHu4FN9qze9qVn5CF8qS4T6Eof3Lsqy61UHDsRP0sXGwZQbfBZyNZNNGe5z/kMzZoZr6QFbSBKH3SMDuGBmjO/pgxSJdX0bY957p4A50MuuL57N0zkyvGZk4+qlm44HVzkbRlPzI5pljDuc4wCkx8LtsxqxkmvvH3cGwjeQOHT3U7tgo/2Fkyitfe4GoD9G7nEblrASQ+y2b/XjyhEKgPMvjw4ePNP/7TP7cAq5BBNqy6EMPSyyPHyLuCU6CPvNNRHzjxC2zW/fsPW8hVwKVbB6On8l52fPk/Syj57bC4Pg+sQ8N9fTmO2EVMeyl2yx4yfJJZiY0/git+sJ1yHrGwXLsxf2w/XytmQuHxu8Nnvt9fcbR2HAprjxOX7Pu3//Bf0/0aogYPIQbkdSCohhjCGlGj3ILfT2mbwSqhtwqIoYSE0DI2jCrG+2hfwhg4I4xTwWOUPQbZJr36jfAR8JWM1DCE+BWgAE2YzL4wijIKYBlShCXtP09ADk5Hz+X7myYiqoBJNCJEEj9tdepzGFIDRegCCCKGroVFEInQiMWheAuNtfmq+t5MIhgQvJmiKuntWsQAOEnLOF1C4zvhVXAieIJv963qfgs+uZfidcQ0SZ7RpqdPX8Sw2jzQuti9KjDHoPpL0SiIV4LrT+VS0E048cxeE2gkURSwCdSWcfeX0OEZGjHi/sJXu2uzVXChjQ+D2pHDGCZKqerOSVD0T5/ISmQkydzZBIaSNJVwykhuGhgGdjNVFJbIGMXDg1k3albDjCjazZ5haCDL2EWwTW+U2Ar6KLZErEIeWeEALSmBkwr3lUuXm2xTdPKANkGzSVbhjxKA6+69u5UNszjwQjL6JnDY0E0RjGNgIDvSmbbJoudsVIe+giPC6DzcyY1A+H6SsZF3VfoYmzgquiSARC+BpzdsSBzpETmXaKMPg0CBGXh8rjxGHhRTJBk//fRTkyRvh5D810jBJ7xCY0UvsxnMzDie/vCNrJrxAAbB4b54m+pi/rVAEPkz4qfgpYDE0MCxiUXgW4YCP/Jfq9HeuGJNLeckaSdbbIAARADeIzd3lkxopihzP/RucBmYtK89xSZwC1gZaDNNyBnDzrrhveSLDWAX0FCSh/ACHkGq785jMl6r4kuGJb8zgiF5FSj8UlkBjwCSoacD3iZiE1y0WAafTKM9uIxs47+Aij6xAx39yP3MDBlrsN/fMzvl2pUrNf5kijHJow3WBHjsiWCZHvjLcKOFQzGF3Tl/7nxli+1kFxS+TPXFC7D4y9myi28kp2CNs6X/6NW2cp+ZDfA9d/5sZV2yZxmipFkgZv8oPLS7PT+hHTgKVMiRgEDhF520s3T59JmTpYFkHN8Fp2yZ/lrIIbfpD3zskL94RLbsA8Zhaq+8yDWzJfcHz84MCd/YaXRUyNMPvggAGhQI4kPPNBE5jIxGP9hZ9lGfTRhyTeBJEvkVASY62gsJDvSU3IPDX7zlH9BPMvP06fMWBzzv1b82wt49v9vgu6M34YdE4W34K5jAE0UWOBod+ec//bl8mGKggkRknmMGX/AFO8EQ2DdYiq3ShkPBmD0xAmfWh8EJRRdwd9PROH8yye4oCmjPs/TqePgo+VDQWcee4Cz90Vv30y/JO100W4gv8SxZxAsBFZ96LjKIn3i2b7+Afl/7RHyyqE8gj42YAgI8ybwERSGHPWLryYzjw9sPteXpprTGZ7LiI6nki+vXoq/OWX6Ebg1aIqB4zUb29cVpEx31f3bnbO0p3X8nOI3tMjPxqy+/6uxKS1voUm1N6G0Zm4C3AzeRd28l4gPZluoXWf/4rvBX/wMXW8IninfYNToRwrQYTIrQz6i8mAe/2HCxAZiLf55v0J32JRFDv+Hf6MkMLvle6Q1yZFasAk76oI9JHo1ezjkxTGd0JikSGLqH5IPh7t071Rl8I1cKikYt+UO2k48RxKEhm4mm8GrwiLn+K7zR5wPhf3hmZiS6k98mRPnGnygaCcLJbuEK34oL2Up72tGgARyDJRKTN4mnjgZ+soDvyx6AF+06mh0ZwCuFYn5XO+wff4CO7n211X282YsdYqPBAb/GRtF7vhJN2DoHf2iGwbPEZB3sioxZjmRWJBtpVqNZl0G7ekdHJLn03HL1iUunSEmv6Kd7DKTwB34X/9JubPWh0N+sWtea+OUf+BWQ6otCi32hL3lvobXUzRH6UmJ84B/Yb3ZWf6sfS4rBRzboTQeLQvLCHZlhp/3lg/jO8jY0Z89muc289ECP7sVjcJM99lEfYhdwsHPkSd9law4zXzsDWwwQpyiu0UbQAHn1x0sWfG8sm/u1zx6IkcyWsdGmmNO9xT84LXmS8OsXf7r/S+CFLwC0w7aSDfEhf0EWyYlnyPW7t5ZuhS7pj00hU+IAcKCpGIbMapfNo4MGX2dgIXyObJIv351Di9FRhaRpR3wpPzBjhV6LN+DhLxwQBD21I2HHI/aZjJrJYxRfewojTZLThj7IA7usLXLHLjhvZqx20UmMj9IGpsBInsBgoJPfUugsq8ITcjC2fPhG7+gS24rOXjdPXxSeyQ9f0Rc65OHzZ8+n/YhkZAed9MWueHGCg74a7Bk6GaCkI1PgR1txpaIWmwpufoX91KaBFH6XD+nMl/AavN7E1UQ7cUJjnz5DUmOFQhvPske+0GMw50dtMT3Xt0ImGXetRVg2HYyhJ/o6aufIUX4qUBqIQFd9t5NcAO+xY4fbzsrD+GR8kKgbVGUj2G38Jiv44Dr5JwtyI5tH838GgNkpeFnZoH/xybz0YLskq9hMPrs/ukoGwN4ZtcGPnOIjP0C2gYrOCht4TTfkyuKNkwYY05ZletXpyCOYyLeiCjnwDFoY6HadjWP7DYI9T2xEfsnnbmIEvkRMBkeDGODUN9lu0Sgypb101rbgR8YuNJ46VRsCB320AMV2hW/wlheJs+7eexBYXjeGmUkBl4LnbERtYNjyaDBVnvJcY78QQUHu8ZPHjaU68BE+mbkYUMqb2rf0BwYHvwEGkx7YAzYEbzxnUJ4dEU9Y+ijmmVmDiqHieAOlU1hjg9EP/5wTI5ID8RR/TJ7oRvUjvKw053zjw8ANngfJI/f9r3//d+g5FwI1RVVIePZkRheddw4zNGa6MiJgJqAIMmGoEARZzO0IYJy/qj7jDxHnOGlT9+eIkOX/2ui67ACoH+f0RaEYBaM0zv3xH/8xf6PQYUiDlsAqMFIgeRdh+JD2W5ELISWMYHkXAlMwcI/jPVilIyQIL+l1NGkPQcxAoBgqk5INzkqw3VGsPNOALEen6EYgZvToU50BgsNzGU7Gp39lbzlWoYpSoesE4ZOkChh9GuQF5qfPZsPPkyePNsCHF6U71cRHEMfYcOpT9LBpmeAVfJIfjDZKOY7tQB3A8HKq0COQZolQvr+s5WQCXENXgooPDS4D04sYESM92mYcFaMaLOb7y1cJjtK/KYt/+tP3FQj8E6SjgWRPuxRQUKFfo45gC9INSqrg4ZPDjIYG9ehNuKIAaAM+CtIAJH/xDYwSe3vlGFEJ5zsaAh8y5w0gNbCVzU/9rR+yhJbgE9hOsj+vzGVxtCcJM9PnY+AFf1At/cDtt6BKgKp6S87Ax8gKNhW4wG6ZjPP4LPCYZSAztVsyQF/IDBqQaQQZOkwide/O3RoTM6+extDgDUNDqd1DnlBmDENkM/omQVPtrlOK8RJ8CKrRzEF/O9sgDywjw5mgtyJCRy6SrHSZVRy0PhifZcz9XQ4CEfHVDLLSszBNIiPp9ErtnCiO6Ap2gQYYvOWADphNxxALpBhcMkEfFc7QuK9uDr1Ms0YvQX3XWceQKhzT9e77kb+cjpG0U2fmtajOCR7QVHFVsQq98F3iJTClV5x7i7GBHRx1qgx02kBpR0cpwycOehlvffvQf5tTSgo5J7i6n1yjGdrbo0vgbp169SU4oQvZcA+5RisEMDuDMe9sqbTdJD+4ulye58PmCSwURAXG6OY62PG2IwH4lPbRDa/Bijfkt8WyrT6jz9WrVzYPEiAK6CyRRHPt0zPPKwiCuQXWOD7tzJ4OAib2PPYjNEGbBl2JAqxBJ4dkQiKsH9cAa+q7m4wm4iddxv8WCCMXHRnn/D7MqN6MGIVT2op80D1/ySPaNHkLzvaEIE9ffvF56QomdhjP4bGKF4Il158nyGlxNvKBR4q9Agiyi5bO4ZNZMORV4ZP8oo3llZWl2D7FZ0s62QjFX4kwmrMHivJPnpgR87L3GNVVWDNbgL8Fhw9aaxO+giabI+tLkYo8SarxtKN7wXu9Ieke2xc4yAV5kvyiM9itGccDRd379+7H7vBzRu4sabV87XDwt4Hv274pTVFMobZvhwmP2Dv+Z/YAGD8NZz5iyZPiNz/hN9kqTSL7YDbiaA8QcmhaeP1S4LdsiryiLZ40qAmu9i5LR5UB9CYTEhg2zgMSd+2ji4QGPhJKNphkXYw/ZMds4N4ZeGnDveBsgJ7v+a/+2yCDzXHpOfijLYXBCCcf/DY89Dz6lS6RU4V/M0NbbNnk+dhcOB8IfGwoWvoNX/jbILaj5T1Gd8n9yOMU70rnyI0+c8vYteDtXnzma0uT8CSPVfbQgk0EG1rBgc+ja56hT/wZfRF7lGaxO2IN8Rc6IJi2wIuG62Alh5fRZfTvR2AptppCOJvL7pNb/ZPts5FrPo+8KLSSFbw1Ol57mnvZnQu752pvyfXuhd3KJXg9x3dFjQf3+C04wVUQHgi6xBfOdB8/fTdbFn4dnBBjJEmiP3won6N4NG8HnJkmEiht4pEk95fcwzefjp6aVcV/0310Z7PEBkeT2NQv5Xm8QW9H6R+/4NoMJpippsgvoUlsGzqjcW3PLzNS7Ro++S4OBQf5NUiwBkMrO2QKzXKdXDrIMQ5JziRlZGvebHioG9EXHsleeFM5yRGpjv5u9zFIu+VneOhK5SDXm5gkCRoeSwrR32bXz8pHOIlbc2f3WKC37Au+SeQUttktcmCJCPqVd2kP/Eac2Vlt0ak1KGiWuAFIfnpwmzgYP7Vthi05iLb0HHqQrfqLwD7Js/xvdAJ/2VWxA3zBYDkzSuAdPkj0a2/fTQKuWMMWohM86UP1PN9DhfIHPeg3+yTGEve2rfSPN2aZSiDxUZ4kPgAa2oLV8xJH8DQODI+OBF8+S3/aaR4VPetMDu3mH51ldysz0R10yunGN+IRBzzJ+s2bN/vdvpjukUzas5FeeI6N5X7JaOU0fC5N0xZZrG/e+krwuX782In0fayxjQEZ7VvqTP4M1tMVdGKf02RxGXtT0JqEa4+PUMiAo9hXTuJe/QKWTJJ75+Esj0tz6W8Gi/VbXuegz3IYQ+l4UwHINThpB7xO0V15yOQ9ibH6BiqzSmY7DH7u7VsxwvhecJBxdgle6G/wGd/sy8aX873aaiyzvV+xfC8+lx4ggkEuhQD2TCytf/w5FRuEVgZbwUgeJ15Ep9PhQ3Ls1y+rLzNz6m0HYF1nRy2PbUEwtOkgSNou/mVqqGFwCu1Kpdk3BmxlDD+QGAV9+Bz8s7RyCrSzzIb88wNsg7gkTzV3ZatnL53IX/o/HJ9p2ZRBkXQb2RJDzOAuXTAwjRfSX3zrdghpDz3JFH1wnn2it8Cjy2C6ffvOlt+DBfqKrcH0KnzTV98WGjtSmch9/KjCXH5F9vY2d27fbd7jGfCs2TCNoXM/mtFBtOe7PE/2HP6SV3JiVUH3CU1f6aA0pMeuu08twLJ1cLC7eEu/bXOAN/QT/dmJPFyaOFrwDq38Rgu26HFoSWYO/P53V75FKDe5wVSfx0+eNYjEJEJhBLsBcQ7GUEeSwyZFaRCAnB0jq09GRtFCIDbTdmcJBCONgAPIJKECYEFbGRjAEcmSAu0THoET4TdqiahmhCAWIjG8rnEChJuB0ydBtMkw4nHMYOG8FFc4fAUMMHEqjAdBN8pA+CRPzmnT6IYAC36IzVBWgEIHbeuLADBGzjOSM6oQAcPo/e5SGZ7KKYHo223CRBXTb775Joo4sGIs5pgSaFaRaV4N3mPkBVZwXYkJmCikiq0kCdFV2hgWBm02OpQ8T/Fh4Jrqq0C6zifwgofDhR/DiZeKLJI01VXOSNWckMGv++gEV6NnnBg50477KdGbKGnXzuc+M1rQS7Ag6YWbz9rEU7GgS2bQM59FV/9jFCSu9+7c2TxM0M0ZSAgkGrfv2HjzdRMwlkeVmaFhYG0Md+7MzvQT3ARIDAGc00nvt9kb3NANnEY5r167Wodnpokpoc5LaNHbxrbOu78jD5cuNuBnGNCLLuzG6TG+cOb8Tp8xTX/4j/emxXsLEOQ8Z9RnaGH/iThCQW7oQpHNMAAnAy4hwzOjrwI4uhBKbXnAoK3CSxy4UZvwGx3xXbsNng8mEIwx0Z/z5IAO/aUAEBjDf06yU5H73+gnXaCXU2Q6WDnyEdThGXjoEIMJTtfcrwWBNx3ijOgopMhs5Sh2gs3RF1leMsSw4Rv9F0jjCefY5CmwwI/MLl2EU4OstjVwCvbt49KlQ6EReSSrNc4RWAbYjJhz54y6qZAnyO0yDTOqEqCVPwI2MxSGbngLNzTTToP1/CZTuDr/Q7UJssnnOByj96/raNgcz9szw0wF/ESr0i3fPed37YgCWhyGooR+SlN98H450KL8zHnwcMjam6SKzE3wvmy6v2ipf0ncClDojPa1ysFo4+69e/3uXs4M74yW9DWx+d5Rh9hr8qI4LNEvr1+91HVHCxWptQEecsM2oMOSj0lmJ4i2JFFggO/0wbVxbsNn/eK5NhSoaysCZ20Zp5y/dFxA01kAW5uCf84LFPChQaCCRr7jB9p2mnlgshzJkji0KD9yj+JtfVvgXLZEIIfu5IPN9Cm/QheFJSOBeMNm8l/axgt2RPAHJrRTIKXT6KNPsExRd4JIRUvOXhFMH/lfAiJLOHNDvoNRsYe/pX82Xcdj58EzwfXIQN/8kvYclsJa1nPp0qXNn/70582jR09aJPTaWYmso7Mv0jdbhu6O+obwooMD6a/6lNigRQwJfeilkMR/gr96e5A/PhwajF/0CnaFPoGr8+yLkSz4LF3xrHa1g0eEnix48x04yRX5ww8C1GnFad8UfIk1WD6/caO4kIF3sS0hdnBWjJlCmg9cyDo76G9xDRzP40fMKFA40neL08EXz/jfNFVbAHb9e9ZMBfreRCv9CVQ7Wh3e0k2BrCJIZT7PTEK4v0U5S5cFpWSYHWQb0Bjv2Uj4mJ3E96ykmC7aQ81sMcUPyz3EMmTZRoUCTTEX+LXL/56OjpILttRIpUB6gnCzBOPbe7+D3U8f0ZWxsbHH0UM29OKF3aFp/MqJ0BIyCl5iLbaEPEtExI3s7sXLl6ozZFGRt7OE88/sJs/oZ5aQIsrM4GErVlzI9qApnansRYbELdpwnl6Sjcp97h1dijzmN/qL+xTQJn6kGzZp9KZAxW48GvsgqcQrbcRD1D/4zpqTTfAJ2Odvkp3I3prlOLo8Pkxc2YQqdkDswB4833vVgiiZVcQWn82yIiab/VD8mDiJ3EkiVsHHVHZ4i8e8RYzv46/oCVtIHnxfgT/ZIFdkUkGRvCk4pqscoeWb99Gh2TNKDEkH0dkNlcE8y9agE/4M/2eJlCVf6IT3YIY3uWfX0PHVi1dN4LQl6bVXDRkz21LhVywnWWVXjB4r3NlDovEsG5622Ch9stOKJOswK9EeTWsvyo5QB2+wF/4ctcXFffwdQNDmwYMHlRkyTjbcV57lDvLvmZC3PPD90ZPHWqv9ovfuv33ndgdozTrWDhqwkYoe+kBPeJAZsOWhyvwaACs46RGk7DP40IzOlcZwDj/1RXYNvpBx/7m3Rf3oW/198H3zStvivinqOec+9PPXbEhxqqUWl69crj7ip/v1D9f1nD75H3mRgz7Q9Rbl0KZAuEf+9mrzam98FPgNrLKPU+TKfXBMm3wG+zw+cZY87SUONDOkOrYdfCVzLRiGPuAi035r12AzOzh2d16LXL7mdgUacaock68FpRhbu4q25BOufCM9REg6Tw7op32JyCV7wX54MQidNYvFud3E/2YsGxCkW2JF/BVbTmJOxlChDCq81bXw5GBkn26hj4NO2PQWTXwMCs7eMiY0oIEBBvv6WWnxWZ4Tb1ueLe4LrPGBHUQOj8jkzlkbXE/ubTZ5lzaHpg65me9sLzliL/0lZ+AmHwbTJrebt4zRR7Nk6AIb8WmLBx82Swndz18Gr63/YcvMKN4LveaNbslpQifxor7gCAexvmX1/i4fyGaQlMVvNET7kYfEvImbDBazwTc+v1E44aloTR/5XvG5rRfcq+LTAnPawwP89teG33CoPDofeMhF/tdz7MfYu5ntT07rOyJ/YCNX5IV8yMHB2tw6fPUsOVZkMhPbAT880ebEhxObUwu0kNPRM76NfXPw0Xyee9AYnxvv5/yBv/mbz78FCMXq3zDteISYYLUKln9ldP6aLQIpAbNKqUBMr5AmUBSPAUbgGu4wgnKsZEIwSwm1AViAckQEDvExHGMpof4RzUixqXmcM1jAyOC5LsGwpwDkGEdTUiWCFNg0IMki4io0MUbgq9DFiRKGxzn/JMZVP4olAhzTL48fPV5lkTxh+JoyBW7JhUD/Wgzev/7X/2X6+qXrcrsZYASke7JcurC5cvVSK3yWEDCUhPPc+XmdOLpw7L57hjAQxI56hnEMMUMq6WFw0Aezx3ke6A7z1rpxeBjp/fX+dknJL6PYEvBRWCMH2lSZlOAfDz2edSTY6IR+rOebqjRejpEX/NWohtbgIVBVpCgCoTTqLUhuPyQrhySGknAiAl4bNzH0AMJbo96MrX1J3tXwTJVc8KYQ1ilrd+35sdfRMHxFF0Lte2Uikih4pbwMs8CRUWA0BYb6o0Acu/7xHc4MJAPvbSCCP8mee7TvEOiRHbMTwHrs+CxBUkRpASb8N2KT9Lf7BFFcVdSIR+nW5DMK5/vpM/THWxMSrAsqDx6onDMkVcL8z2vOx0klYAot4NEkJzSyrrBynmf89oxge+ecJRMC6DjV/DOd/tKVi7FyUxRLE4Hr3QTx+a0/+oPGCjNkCc1bZMp1siK4tO+GhIne4rW2yAq5N3JOHhRVjSAyXgEqbUZvE6xZe05myQAnYgTD+/zblmtxUhxMyJKPoEhiHpDT/hjxV5Wb5URrlHKNYbOrukr740dJTAKLNcl0wJusxkHORmZ4SJ7nleITnHNKRpXNYhISoQv80bMVb/RrBdvPJJV7XgkvKZjlTGY9SKRrON3N7oVOgpBPWyPbtgCYT4tK+Bom4B2EBW1Rp/LY9H0OfJKESQTJAX7igU1L9SGxaVEjcsOm5mQC6NgB/8JnNMIPeDL8ZM4orTcwsFF0QpFHQlb9zz3g51CM3uEFe91CmAu52tk0uc9ytiBSRy04FwiDidPhhDwLh8rQScvz5nWJltd1plL6g5PiSWU78NBNs1bSSfFGJ9e0637y4SM4BQs4fPTFoUpQ9addtlXRCOAdZYoMaMPfS0kaOUx6aEYmfRPcmnJs9FJ7dFZbdD0Eqp3ofQn06Ap9Y6fRVaJFD2aT8e2UVHLOtwdS7fADfCReoVdpHZjJGb0z4AC28ipER4tTpwUpCghTQM0j1TF7ej26P0sgyaEgUzuCf7ZHoVhSYA15C1PbwNQIFg7DaYKSCYjRsBsHhuZsstlmZq7Q67t37lVeJF3aZavNciRj7LzzeKQNs47g4LsNG9lZNPdB04BfHOgFWukH3wy0KFK8jt0YugWuwGO9vjfOGLXXV3HN/XRAW7VVgd+afvrdzReDQ0hRWLWNDqvQhKaUjCqOj5kE/2P6wSPFHXKIPwIisQXc0BYdzZKkB/UtzgUZbXYqdS4IXF3X1iSNs9k9O+Fv5TS4gQueaC2Ys6Gigj8bqD+4SobQje/psq/wjT3AR7GUGYOIaQYhegrOC1faBodlwqZ0830tGOa8YiQA/aN37jNDUYICZ/aPTQYvWog56CpdMBDkOXLocI4tbbyQv3wZGh38bIrZ5Mob9BonhlkGwbyamM9lh+lqR2CT+LgX3v/0T/8c2hhVnKW75AfP9Uv/XIMHWBuUJ0Ex6CFuQ/PahHzYc/vYuCZJ0TZ+iHAITmFOu2IifnQKHWzDLE9zzX4Xa0QULeAGXjS3H19tcWwIfXegB7i0oy9y7oOXbATesxN37txtUdVgmMRFMWgvMc3Y6iksWj7VTSojK6f7uleyPLP72MUWPD0bvA2UNdYDRmAhc+JFSZjngLeSIMh3n8P8c1+XMqQdfb94rvj8rjo3yeL4E8+Y3UVm8QGN0bozutJvE+1Qljzj0chC7gvu9lY8hqa5Fz4KFnvpZ9r/WNma+451BrMY3IzEjnazD7E1cAArH0j2+FXP2PPFWx/F3Pp1jp4aYJFodxZRdBk/uy9e2qhvT79mPrGBjYNDIPzWNv0zg4fureIoXuKDN7Eo+NAJs8Es61VEYFPZITKizaUHaE5ePK9/AxKKTOyLxErOQY99ps+yr3/xqvqzhQ3sjb1i59AOXOxIYY4si5PwsAXiPANHv7Wx3mqruGA2B5pqE33RVgG5BcjQnT1e+u148OB+B04qk2QgcMsv3A9WRW52VKGSHdUvPtiDRlFjfIyZEN44OwPx4n36ZpZf7WDg12dn+TLIeV5hhxwqlJNR+cOp5JlyITP4/ZXYsmeSXXQVC9bPhYD2ifHW2E/5Tf/YkVPRo85CiR7p8/z53cIF9tqX/KVH6GlZ0MMHjzYP7gb/LjF/0zwDzT+/8cXm4oWLLZQbBNfWilMqL5FThUmMNEuzuCVfMZsejRq7bpnNl7EZbDG7xo+h09u3BlvjTwxO5O8Uccfn/fpp4hxNgNO+MHi5EzrQE/tBWh7pRRzgUiDzJDjYMvYYbWtHojfO0WcyMjSYwTGWlL2li0RCjo42J0JHdnGK1XkuNGHH6Lx2FMnE+/zOu7dia3vjvei2CHycfuXhBlPycD4zCKjwS18a6wbPiUned5bdk/CAffJ7bOvYQLiQzckT5QqTW6GdlQ7etGcP0DNdSj9+hL2QM7BZ4gJ2qc/kTO13+AgfuW1tRD6VrbTteX3i9dgjdn2WvvuAD53lI/pZtgd+ZB4/DEiqMTjX85Fl1yr4+YhLtTl+wID/TFIRF+sbf+TZtQ+g/h/+uz8EtNmbRYOQs8s8wnmA8/cKWkhQBAxtApHfOhI8YigGY5x2AGTUxv0q7AhLIA6aLVDDMiPwJWCMKMNtzwxAMa7WVmKwtkynZKDHlWgj7QcmwuXgOBqkBhYJDcPL2Jmqev3zzzf/7t/93zVeJ0IM1wm/gILjnuKOqepTTQY/Rgj4TVXnoM8lESDYFOHjL3bon6DUtE20uPXzT53BgbmKAmeSkEuKBRGCdsor8aS46DlBjt3Nxwi2Sv0pSQZHFQVRjCA4jAX6UjIBD3qBsQoXOjFMN2/9VDjc56CEAa3tmIliBE9/OI1a+lel9fowga2RBAJGdApMDn1rn1HhmApDaCTwCuvqtFXT1z4Nkk2GQ2DZwDvPMna4RQCHz/NmA45DcaFr7KK8HK6kTsLDGQgo9X3h4qXCXSGPEhjJ7tr29KMNik73ySrg7dnza4wcvjAyYFxKotrbgC3PmnI+zlrSwlFYZkHJj1ZBhz42PZ0RVsbUvb+EB/j5McaJghnhZcA5ZYU7BsDzPmCwr8KiHbgFkp01Etlt4h7nbtfxyuDWKJmOp6CJD+BXmRbw4Ok4TEWTMcSKPAzkr/t+2Vy5fKXTaQUsgmQOl2GpLwzsdVKhqb7Aodjg71riJyHsW546hVN13YyLGW032gdHzlb/jBInQ2fATbcFDabcwU+ADL7c2iTe/Q50qaMPHGQtnK8M4X9lNt/RRrBtgzF8sYHuqeiIacddz5++yJDNxxwcBRvlDS70zOwYo+FmHIFBsu3tUt1oehvgowWcyvxAIsDjLtgB8qTAgfYcb5MtWhP5IGdsT4OU3KuYSa4F603u8h0+ZmThv2UgutBeTH5phf5GIuhdl33kPk4AL9GHvROQk1VttHgVWOx7I/ljKxvogSo089EOXfcsHRIYCmJco3vo7YPPinLsItpon8wKzMm7fvEbjIIQ1uJjnLNRQQEjfsCB7avCBQYy64CHQJxMoxP7odhpxlg4X7qZju8cW8j2g0l/ivxsoUDFKKPRDfuDsElwYF+9whHvJGTuEegpInXzusAOJ9Npwfn99z8Ev+AbHBT5A1rh675U+ceOsUVGgdCK3WJ3zSZpUBmcRzJm9ou2kINMxGtVBg/V2U4SD2+w2aNiFbaWjI+NTsAZusCFPfNqUXTzm+yhixkE+KoddsXeVmZSmnWDb3t7z/sM20efFKRX8s92wYO90o772CX8BYuPjfjg0T2xQm/63YJHnuUfKqgRcz4WDelhA5rIi0STH1BEUkjnA/EV7yQsa/ow3goi3b8ScO3RZ3/ZCMkHXrED5A0NOvskfYNJMiZYXbCTXzbFfRhprbhzaEDfnUcDuq0AwifQY3S0/lyQyCexA45J7hQAw5PYCLqFXpa17Y8Okk02fhWIzcJhJ+kjfPHSd8Hj0gP6KwkcWZlihY/CAjga0zQumj3e/PXh+9BR4YQc0X9/8ZD+Xbt6rfDBkY1BV7pAxmxmzDbRdzgpRvNzRgf5Vs/oW6AsiIXjiovQEHxw8MEzhQH0RFf8Qfv8j0ikDaPV9pcYucVnCcoUA8K3j+RLgmrD3ikwKXyYht2CLN1qYSlxXugL3pOx6e5vkcigXvxUbUW65ceH9yP/NrFvoRmtI6/iyRBLV8PL8ETshfYOPDJQ12JT6GhT7sWTymKePXnyTP2GgSByA1f8Vjw8Fpty2JIFKuF/6EAeQw22Xy+NkSPLaPBr4CDLPt5oZPkKGUL7LscN/mT6tA3R85yCEf6uuMNBP8QILaRE5+iq62StcUtpMPqPNnhPVsgcOrAzb9/MLBQywoZ0Hwh+MfaULIolzp5LHBtZVLAWz9BrPK1d37bdWStpFL3oIbLSH3aDjSI/S371iwfuIx/owj+Dy/PkkD5aAipJCTWr54veJ+k+/IMrW4h3/I3YxfOOo4lhtYOmBMV3dpQf8LpoQuM14mLvzpx2Kt/Zx5FJ7U9RQUwmjnoROTSwIGchgwF/8+T5k9olcYYBCT7MM2Cagt4kdMt3Frf0Zyby8rN+gxPsZ5NDeF0vfPSFL70eerAZiqZoxT5NAUwxZJbpgRfs5J7OgKGJX+RTsZicoPWyN3TS4FOLJWxceAg+PCJL9EOOoY3OCotOex4tDP7QK+3oF4/5Qb/Zh6DVAw6rUMVnkBO5CLzTUW2qWcZsKF1ooSp40uF1kK99URgDGGjoHrjBo7FW4MMw94HvzNmd5G2PCz+ZZCPZutJNWzlXOKNrKx71Ahh5iu/gIH8GCuF+/8HDtncksgh2caGZitqhB/XxZDO5W06VF2aWauv4sSONQ8DV2SP5Z4WEOJFeX06+wmiIM9BKe9roMtvEf5bLmIkjzvV2LLPiDLawKWYO2viXHbAcnb1he8h4BxMieyFlZOtdl37J+wz2oD36/XzndnB81QKVASV4j8xEL8PbykR+d3VA/s4xM3zw0ybbB/YrWEf+AoPYQFHGgDK6smPyATCvnF+BqoOBoaW44tnzp6UXXZH/dq/G2FH8mRi55OnReDWy3L7Negr/ffBIe2SLLvPD/NP4qtAy9CYiO2dPb06EhlYAtGhWO2rQzGD20y5bMohJJu11KebzYIvvYYp+X6QtBXT95n/NG9CMT1Asoa9nz05BrLDlOXRk/06dtgzQTH/djrySZ/ECX3f27LkWeedy+J58i+yihzYWvuInsLRGIN8Ibdl79uTAtRs737ppBewAAZwK6SzZiOMOYRmUKm6Iz8jard7f4J37Z/ouYDXqO4ETGGMMAWJ8GYkx8iO4HRWOEDFeZt48ePigxJe0c+SC846MlqsTYFPmJm9BRrsEGiNVGDkhzOQkwuXNrVs/bX76+U5xMv3bRn+KNdrglBiyq9sZLQirv+6lEWIRBMkmQjYQSxsCCoZ4JwmnyiTY0Aouij0UG37e+U55OX+jQzYEFoC8SkJBsN2PHooXginTexlOCYmkahUqMInDWlVvvNCeBEigzHFcvhSDANb0iz8SK07Eswy9AKFGLPihC5y9NpCRFwRykIwNAXMYdcdPxtDULVV/xsFI7oN79/tK1/IRj8MjneMxgZRIMmKMMSPuzRcCmu7bEYMhuZTQMhCdpRMcTMm1UZZNYY0AMFJgapKdeyjJGOYodHiA75yH4CacCSxGR8dAjUF1Lr+jlByTGVBf/9XXXaJiZsiROPFxOApeMbjpQ0KNbhyWZ33wZ+RWtVYFc5QPlVaBiMGU+HuugS8DyoLmqEGNwbBxM5qUh/k4GFZBMAPKGDNmPu6zBweD16mx6U+AhZf4YASugVr6IZucOr6SGVOWrdu38bNqdkAeOQicZn6RO9V2jkrBNEgGl30NEDh/UxIFbWhmdI2Rq6HI9eKhaJZ24OVgDL16EswCJbKvuMUGCLIFFuSvRjnPWF6HhkbF6iiCI3sTkIunT3UjMHfZVnTEc2spU0Q8Bn2CGQU3xY06ieAzQYqRgbETZJLtEWCYDYcmkvET0VGBg0p5b02jTRTDY4Ec2nJAbJ227BNCFn1XqGXz8IyRZR/A4xnBNzo1+AxCAkZ8mTd9TJCuwEeH+2aVHOSTXkYU6zDovBl8awaIQIWD1FdHO+l32mrwGSS1hy/wwYM6J0TaDKzg45D8JUuKlUbN6b1+8Z3KK1ibdUevyBOemUVh2jin0oA9MJKReUMXuk3yzIlqiz2TCOEHZ97ZS+Gjfu05ww6aBafAxlaAF442FWRrbVhXfQq/6PAKKsy8MBIj2ZP8GmEDk0ECsPrMc+jgLWmzVxF6uoeN6mzHwNIECXVyjf5pB00kkYJdz4FTYM03sBGOsQcK0Qqpk2wogpJ3/oI8mtlALsDKHwjU+BqyiJ61C3kWnA5BpgBJ2/fY1ASLphbrR2Hf+YeCyPhEMkNOwX88QaTi3ATySb6joza4JWOCLMHQLL+b2RnkWN9FHJ9yjrySFQUH19lwtGZPwQc/PB299jc0zeNk6TA6BjfXwcvOe50wJVa4VcgTBHsrEHqCwUfxSf/sLD07FRzZNTaWvVRQ5lct1zJqx8bQ3dr08BdfzXKlm2QOLZfeoqVzLaDkr6Dcnj+WqpFLcOSWwuxeCSm7Lu4ws8519ov9hz944U3e+Cm/0Yw8dEDowNBP+4JWNoF9gDsbjF9GbvlZ+oqegkMb5Rvl9d15MLNd/Aa7gUdwXokXemnD8+z7FExs4DyxlvNshBFL/bfwEf3wV6G6yT7awynXmcULFy5VNukM3MyCEi81CA5O9Lf8yjOKL+w0/khi0I+f5dfJm/hwxYlkw+jpFGSeVBYDVOUf/wAuYWBzJh5KghnbySYrKDaWCy/RnE01CMP+g622Dj2Cf/cWyV+4aJNYw5McNIbJwU6uAS805mfcVzsTfNGsS8LCU/yGi3bhh6b0hS7UvgQfuLQYnz7oBLs78cPoCBrwdWwGe2IpplhQkSRNVLfGxx+t7tJNRTY4tIgYmpPziUcnBgfLzMZKYtG+2O+DXV6nYAyWzhROG/w0uZ7lh2PzyKs35HRJRnjD3/Ml7BVe6rMF2QDBjpETtIK3+9gVvkgMK3GqbY2cmj3u2fW2FTBbGmIAxeCCPVaarOZ+BY5niVl++UUBRGFp9pkQh9ukE38IPVqOnE2caPavQqB4kk1l+5edwsPZw2iKIOhEZ/DebEg0Z4/hIO7hB9kb8Qg95fe/++6Hza2ffu7sW/G3bREManhTpfjM/WQD7cmRQU/n9SfmgMvIyewDASZ/8a0F3dhfMobP7jfg3LwibYolJLGeQX/FPTKDf2xedTpt4aEEn65WLisPJ1oYoAtwc81z4gP6I0ZeBRgyWdpGAMGFPgZg2Cc+lV3shrQ58J49hANd54PphRyG/TFzRRFa/+xGY6wIXgfS2Im0Rf/Qp/Yo/fMNdHvJFEFjs/FGO/RDAKYt/aMFHMR5bImE1auL0dMz8CW3LRznOgDgLg4Zmbef3gxs8513797d/HjzZhL0O11V4F56bWnS9WvX+/ZDuZQ4gL9A01jYyh65wwPWBZ/4qDChtoku4+ksLxIzHtxcuXq1ekQXvYHNgA89eR9aKGTYNy8syLPxfaFjtLvFeLmVjWv7YgF8ZOvTPpquGeyVNYlPnnL+eOTYrP3arLTRT+O4Wf6LVnTAcqP/j6n76rLryrIDfeG9DQSACHgwk0xmSdXqoZZaaj2oH/uhe+gv8R9qjMpKZVYmSTgCAe89QKDnN9c9rLrgZUTce87eay8zl9nmhLGVv4nIy5cuGkL+nhUfnbjO7/TfxJKJSjjnvEW+zVPkyG90Ifaf8ZgwEwP6+9QpO0P2TnElfOGzTN46t9XWL6tP2QebL5aG/uGRotehFtdsYfSTD21OGxmI04qdzQsHq+h5i2uNHYc/iol9YFD+8Rsm6jwpl30374w+wzC6YKKbTIyZjnUxQfhHX+ge+sQudJAd4Km+UYsmRU9Ps23eEoyy+k/9gN0VB/iY+IQWDHMtfdEG2tiuRSVwX33DinJxMCzDH/fDIcV6cnafe/Z8c33zh1BQggwKkyRvKl4TmEpG5wTptBHCZruIGTsJs2SdMXplmHUYHDHmak+QhomAAmBLAMzWu7fAln45GAQybEzXBmNhlIoEpzZOBxzP5u/8HtooWJfDRZEYooCAM5eIMTTPVccIy6v+8IfvGiw7Hd3M1emNk6uTSdRVs1S1+oit/XujVCdKx91fflk9fW67k5UMVn14VDfnNrRxFF2emjEQpsftcvJPn7zo/Sqg+EFY4VzbMTYemuGhT0BEWQhogM+Tkyy1TuKdhIgy6YvS4LXXOGCBpoPw1qsEKFNoodRdVpdMHH1AmHNxE7l6mRlwL77885/+XMMeSwEGu3oCvj7dBBSBGueqPSs2nOtShYtMrBbR11A1KzkUtpYCDwd5KQbq4NBLF7e7t9UWLk6XoqtSK74ARkEgGQg6tAcsnPGDX/qaZGeeCCLhY6gCcLzBJ+BY/q5nmRRI/O1ewYKA3mosgYDzVFRQXV6nDizyEhQEsWroDL8rY/K9e8xCcECdIQyvGqxRwNxjlZDr7z96VL4yqoJROmhAnh68JWZ0LdLobKBtOJJ3AN/kI3znGCQzzhN5lWvM6nWfbIOpo+U0Pk/xdHQpv3YJpVVGtrrdunEr/Hrf5Iyd2lqEj1McfF7aBeiChIJXaBSUvQ4gKVw49+Ho4WPhRa4LPXS4T6rIvV6KkvRJ8C3IQQO9w2uFB/exLT/JjUz2HbT6ZFbgCC7wX3JWp/dRQPNrAjvnTaxXgoX3tnydig7Nobmzuk1gYPZAYVA79DkdFGvIie4KGtBEwH4vRoWOSLf8pc/k48X59Fq/53pYU5vXf+RCPnAP/7XtWg5P0AXz/KwOxM6sgHEuh0BWsmlsnN2c5xF5APkQ8VvlPt1qE17W6cWpCILoTxotjxUgvGbWHR5MsoBuv3NgbEX7GvS5+zhoY6xt+DsxEZvjOIyWDUryFVEEBH00cLBHEkCOCklHDysAW6UyM9P0wCwyvYfL5xLc4JN26XqDntBEzoJJybXPYQyaXMuXOBwcnXD622+/LVZKaA6HDs5uHrE/Tx2jC4poxvK6Qd77+CRbDmd2tk48eiRgMdZ0V72GPxw1fGL73uzGweiu4YduxTmSt89hJxyldw3SEpzTFzrcJCI0HD9mu9/MgnnBDmMWvNN722uvXbtWGm/evNVzp4ybfMy2+RwmTTHBLO8kYwpWbPB4Eht+7dLFi1MsKfbQswRdkTMfMEGBM0qsPLVqbl08RGr+R76esKCf2l5ebAe+GouAlr9i15QCfbM9hr7PGUB4Qidsn4CrCkfatwpVQNdgP21J3iWqcEeAogjCZ3gaDlwhB8xGi9k9536Rs6TcTP2hfA9z216UsXKMTkqoPWHJH/Q7XQ1ORwcFo/yLghgMazKX7+EC3nScedlqI8CiE67xZvuK8X2lLfgOjxZfgl+CNm/jVuikd3QaHfQfTtOrPjo4L3pmy3LP5wpvbXW0EsrEkKRbYCy43LAEOnwXMPOLdJ+s+D6rOkzEoI886KH+LWtnxw48BBz4YOWudh8kWXG2Q4PO3OPwd76bLlhN1i0eoce4yXPBDAUGNOBTac/nfBf/xJ5gqEKV+wXCsIgfoouSWkmc5Ic84JEYbQonCUBDH32Ge3Re0MueFJzKq2CGVVgeV4y35EkfDMxKTf5RMauyTJvits7q53MKSEfJwHZkPGJ7+pE8FUfzN3mhyQrQ/Fna/GwBI+Nig2IlPKeT9FURj48xJrxAr9Wmizy8veg+HvE5xeG8tbsE5lbkKC6ZfIN5CkEngmd89axompWJCnnkh7eNtXI/vBP4+0yMY1zs1uSSdkpHkkWxpXFIUL2M3fkNbLDJX/7t7MQ3RtZ42VUQ+VzbywpO+E2XDpn5TwzKbtgaPBlfOCvL6svT3kwyiEOCGXQ9vp1cYNWS2NF747QdxbkrxiV5UeSsHDI+sbcYm/1IvNkm+4eF+kSb6z9+sgVz9Hoe/hHdzf/1QyZkOvo8yWInfNIf3nlLdrt8KS96hA9oe/jg0erGjZurG4lpFXm0QR/poMktfEYHTJiJn0Nd5XVmYzPXHEt8/zj64ulqX7uS3rb2FlPTt2S4/YUefKbb6MdoMoIxaIfzPjNW72JS+iEnusjf8634It4Sr7FDbSqkLE/zlLjLZ86eO7fuf4r+CjJeivpiH/60+lJM2Neciy3LZcQaHohgoq9F07zwmKwVG/WDRi8rkltgW+cbvjNm/eK9++Ftt61F4GREFmxULCRZNRFOu1rwCobXF+ZeP8XV2ofrjc0iPv4OVsEph7Y3f8vvMA6d8pWgV8fPp7CXn2/cSJ97ugqCT8fPHj2Q+5wztpl2uhU5/9CH/y0GVg62wA7OIIBNwTo8YIfwAYYr8km8XWslDwxnD3RNcUIR81nkQE/QzjE7d6WPl8fPvC9dvrI6e3az+RL9daZNJ8SiezTXOZTac794BK873ugsnwBnxOyN7Uvf7uoGXuK1uA4my69ghdxClGQs5Xl+4rMisbzARCsdI2dHR9AjeFD/F8wCC1agyP3w89TJWYmr8KXvP37/x9XVa1c61mhRedlJjsiqMdraH3Vw+R88IhM676wsOQ/58wOeRMZe5CH8Mj2mC78GC0w0wHY6DUf4mrbx8EH81OvQtB5b7Fo/Vv2oPyjIxOpaRH70OP0Fr9B9YXu7Omq3iLqEFcn0AU5vX9hqnKVNn507t1l84n/wBYaJf/BcboIWB3DnR3XLS45Mb3w4x19MPANf+BExABuX6+JZ84m82P6u//f/+4/RB9V44D+VNEkE5VdsMFCNYJLPODeNIFKCAdx05nOJXQNIxhXG1FjDTB2GDwVuyieYYWSqyICLwBg7pakiRZAGq5pmpoAgfGflC0YwHkyRCDMMwOCcFG125iq9Y8jFS5dijGdWDx7cb6XKgagUxN5CgSMHatm0Q522trZW9+7dL1NUCf/wh+/b7t/+9veCUZf/h0f2aAIvK1wYjYqn8QJ7/CFEYMsZSwhaYQ1BDVTzWsBGcl5lDbWCUkt2LT2lSIKGcYYegTizzv42XgcAAwJKz5in36+hY6PjufHzjTpccvn1oyVwgpNxBhJ3gOUtIely2ShPV7Ik4eGkAAqHY6x4q01yBPb4u8za4A2wQIcxCU5V/ATa9EkCQoEpssrgkyQujKBFhbSt0GDZWFcuZFyW7h0KQNRg89kSeGlDAImXgBTwCFDpm+/NqtA/MzJLlRJ/BU2dwc1nzozo44HDB9daii/woEtppMGGbT8Fw9CkWCYgtM0LHZ8FuLEB4wRQ7tWPpGYMf1Y1capmH9kAPozejgPCr6NJVgGC5YbGjH9k7YwXKz1mqe8EQAoyYiNtAPvyITxtcJtr/BQ63W2COStvrOgxmzLbeKYYKAmia3gngaIHgjI0SRhHZwH2vgKjPdVsUbDy6dPM0jW4y7jYKr4KwJ3vwcFP8jPLPT1ZjcMoOoXXZn/si1WApVe7BSwANXSh34uj9phpWALABZ8fPwUzMg6OHnZ8jZMsuIfOefJPeBSgJW+2Qy7uM0Z6S7eBr1UyG2c2enh2z7FQlImcdoc2L9gmsabDYVbase1wthtwTAql+D9vxRVBxongiBVsklurkVTuJfVzcCR7+xy7wyuy5sjJmEPpjHl0ReCmuMDO2BfMVfhDg39oxw84FtXrmHpN6MUHgS4ZVG7Ridpr5IiXAorRu0kEOH72iOf4xHE26E7jtnR66kkT5vxu9Z+n07XtXGAM9EQyiRBLWeGrPb0O6B3fMBiAProusKWrtc3IB3bBKXZiBoV+dE987rWnH3YKCuAcOuzLRy9sxRsrdgQiPv/Dd99iUWVEbltb5/q3FTfkgU/Vn/CYLkgM8ctg5ywms2pzpolVeltbF+qUnSNGr+kknsG7JrXBxXGs6+JA1EbRBjbQabNQAgM8doD4BAe767esQnSGj7Ej0rZRY6L/eGS1iPFZoaZhOnvx0oX8/XR169btBiT8I76Sh3aGx5aaD3ahh/3ZRmTFoRl/WGFF5gTYnyo7eqhI5jNnXbx5a1919LlyP1Q7U4iRhC18tCpG8VRhE6Y5tM/vZNSiV3RY4ZjNoMXTbiQe+I0vJlPI6M3r+L/0ez5+WPsPHzxoEdZsHPykK3iP395wx/0wjfxKu4QnY6RnbJNPnVnjefoWvwT/9L97L+wMrkbPfKc9s8Tw+f0b22uCD9H1Brp585+SavSaxVRIFTjR3SkeKNJFyTKGqGV5CNsFyZ7GgX6yxTN6AdfpuuTN9bPsmi9jrzB6is99gkuuI9ORJXkpLu6tfpgEgivwy1gUE2zVgEvshd3XB+feR48eNMhnawp++G587Ea7dCa/9LwEepZbwkv6DI8m2deOM4B8xj7p29///i/VZ3+jrQl29IUN0d1cWntWhKHr3jGG2rT23KugI57sGWqh4927BLOC2N/oktAmccj3bEq/YgC4T+5o7RYpBdroIx/piVju96XrtYMXknz6gtdsXd+SIjaaq6N/sxKSPGAM3o/f+rI6nbhCIYBv8LkkG/75jj+UMtF97czqtHxnHPlX3qWf4mZo4UeNWdv8Aj31ciYbWdKPrk6qrUkE59H1xoohkgdFDJN1XtUHfjj8lNSaACAPK2LpkqT37avZgla/FN4YI59AX/CH7xFruY/N0lV0p/Hykk45v8n93pI+43bJruCgtjxCns/Fa/dIfOGH9m01MvEkmVkSrcamGW+fVJZrPsaH4pP2teEllsQfBQJj9LlxtgBmLOlXvI/3aDFDD0f1z/asqoVLxZ60Q25kw3+SATvQZ/134iw8MqvOP9ErKyP4cLYllhAjKx5qqwlhdIm9u270+Ujthd+wEuDUKVvTJlnX76vosLGObOcwWfxxb/OijEE8oD0rat2Dz+moWHPhwsUmxpVD7sOD0pr7jQMO/DZhnfe0TeSRdWRZ2eQn3VNYQLtrvGzZmFzD0+Ks1H/Z68TL8GPiWsmiMzxNsKwLNhkHOo1h2p2Z/vql8MJ3/rZ1lj6SjTG5vtfB0hiOGNIv6HOvcS3Xwq4WbNKfe2AA/fS9n8ageEYXPiVOwQsywCcrPjzJz2QILDe5DefkL2jAO/wS0xi/Nmrb6d8EI10hZ9eyi5nEfBY+WSm9v4WNJWbjM8WyfQBB8FCuIl4To/IZXRGeQchvFAgcpk936cHBYBhMe+uhEngYnD5+5Hh/D5ND3chvXksBz1PWZiuzv9EspyEnvs3fJo7o0xwbsUqMamuWbW1yJyUJdqNYyl9NPAQD7u88rA7ANhgOI0w8Krpb8SifM2EuN1WUwptcUl6wWxNrF7a2054i1jyww7lQtjPph56heYr585h1vJYvyd89mIW8+W+8sFrT+LVN5nAhXrEx/6NHD1fP0i59IEsylV+wFTmLFbZ48jHyNA5jdLD5wyePawP88dVrV+sTnGdD1/nAWzdv1Qc2Bz52vNuMFWzQwH7FOeyjuV1+4vdi/9oV9ykM0uvGu6WZj3DI/Dx9cymuuQ9OGX8XYMDHtCf2r+7lGgzZc+bMoR8koYoMigIEy9AsVdK4ATNQRsQp60DgZUk95eQEEf/0iWXie5qsAQjCbQAQpTL7NhU8TmUOD1UwaUElAyWIVoST8DBshRmBN+Xz4njRhXAvwRaBUNhWxiJAgFMw5gTDUIP1WNI3byyztqTvdRWLsLVnxsLycInaJLsq/wIvDsqhscfqKAndZ4Iw1xmTwgBF1Zbxc+IU3hYlSmOZINBwcBhhcbCExWG4DkgZuz6NiQGbHRZEERiF87n2JYF+Nxsr4CswZawEDhyN2UG9wFAiQBbeD+5P4QI9nVUInbNUbR4lKEADxCqXPbE9vy+OD0h2ZjDtGC/alqcm4IF7XFOFEgTlOmMfcDZj/mt/Z6ySHFV6jhqIMEyGKJhRyFHs+RhdsiWlS6qjN0BIIEJeZl/p45HwW7BC8QEq5wfMFO289kT3OEZGB4VCWldcKLjgWXUhcscjAVG3W7g3/Ony5LQJyNCG37Y9NfnNOL3LmLzxkC1Yrqc9QGBptkAY6Nd50IdcC4DSfN4A+2OLgV6KGZYMsisXWG2CLv1wTMvyd/ezUk5/dGKCWPMEZMghSRjMJNDJsDvJZq4N3WZgKq8kKYbpiStoA8KTHFtJEFtJO8588B1dR4PPJPH4NqtUDs6yvwANJ8ZpSYQBE7oVfYxf0UShT4BNvvgIkPFZ4iUxHJ1PkBj79hMv6ChZ0dcJWMfuy9O0YTzG0BUsBUkFTryOXYX/bMrLjKF26bikD65Y1UIX9NHCUPS1J/j7Pf3jN7mW34A6+uV6K5AexaEK5uAgnuSSAL5AYgpZZs/YPno4a5hoyThMOHzIgadpn6OInJcDF70UwMjTeOCCBNyTy9gzoHYfh6aoyEHaOmbcZAETl+SO/NlMfs117MKWigmaKMqCMQIcwbJCyF//+rfQlOCQXmYssFQSWmeSv/XPxhU16Mjo3QQzeIRWuh325xrjszrMIX9JfmKTDdoyLgH7m7evO168gy/4iOY6tthOdZ1s84+ThHeSGPhsNQNdRJ+xogEecHZNqvJZC7jxC0viQzYcG57pyyD5H4VnDpScJjGZ8zTIE70O30VzcQsf81Yw8B0a0Is3kgaBur+1B2+MbWQluRn9MLuncNyn+YR/cJS9KzDVd+Uzjp7t+olW2w8EfXzwrMjJpxknG0Ubv+alLbzDB3rYZe/p2DhbTMr3is8KE+xWIEFmVrAYt7YkdS0uhna4ByckrmhD7/EGYlYcxUYj53PBF09+kCT07Je1/lODKX7NfV01E2xpMTB/+07xJKSU33xEZ5jzuVUBXvjXADljoAvaVFw0g4o/8+RHj8YfvVbUIoMuVc9Y+XV/00XYwTfRlfF9M8MekXQ7B9m4h55Zxan9hQ4BdpPq2B7dwitjgIstwITOYkCUxv1kaFWCv+nDBKy5L7bKfvQJg9k8HFJgoh9iJDKkV8blO/d7SUT1SfQwc/Brttp1YmvdLz4oYEjQ0Hc0iSIZkDVeapf/JvcGwXA18lcgEtfBb0U4fSlgoMebjhs7+bFpiQlZGbfv8dXLmNEfgpo0Ciphy95gbfsOzZJ1Md0UChRd4nsig9wSfY18ouPhZOlxjThs9C/8Tx9oExeRi899byxiIH1LouiumdDyv7QrNs0Mqc/4BXoA0/aHf2SbQZYv/P/Y8q/1h8aLl/BTf/QGsW+jr3yJ8aFl8Qdk3Z/hBVrr08IjMsID18JZn2lT/MOHkh/64YzV2fN0uWm7CWDuwXO+zViMi33OU1sU1UNDxsc3WE164YInRx6pD9YGbETDyIp8JhFr3AhX8rH20WiGfRn7Imff89n47ZyQWExYNr7TMn7t0BF2rG16qbDE58LZFy+fV99gJbkf8+jaxL/0UtHO+JeJBbowY7RtwERf9IU+hZdk51oykRiKPxXPbddQQMXPFqDjZx49dsCuMz5MAifRiS1q072KK/RozhCRZCtgH14dTcwmvm9hOrjbazN+tu4edmwlEn2jD+QhXvZTG7Buic298bzbpqL7eKttOYRxt0AWPajd0oPQXT1OXGC8Ej7+WfztXnbYPCH3in35Q/Jgj74X62kTBurbgyL8hAEOrKbzdI4NuFY/vqP3/A1bxP+J9+dwVLwXj6KPEriHzMnH74yLDdQGYwP0Ho/hupzNTzThoZxh9F4BNvla2kBL/XXGboUAfnmZIOW7yERM7X73TtEXBs+qDbS792//8rfGnW0nOZGVic4Eu5Dk2BgW2/KzdhxdI4sWPWOx6FBAcI3ijHjAdcZJ3+CS1TZwBa/kcopJclI8prRkZmLAymgDZA94NZPhVkoMH06f2ezKSDnN7ujUrFKa4yBm/FbjRh57Z/V6GNFxolnORScU2dHscvpAT42NzqBH32hwqC6++/5wfKDVq/SzE9rRO/xykLwV0PJS463vip+Dw7DMW9tPIx96YEwwhs2btNaGPi1E+O7b7ypzOlB9jZyMg203b8h4rFRjK+wOz9Bq9ScMTePlqxxw8TsWR+CNMbDDnqNTTJ1JBLTppzKMzMhuPoOVkXtogQPPX2Ss8W8KdfTbtjJ+aib6PnZ1pG3j5UPaEe/Zmn/9+vXVxe3txhBdFRX6YJkxWlygL7alf/SOXo4PETsQhc/p08v0T8fwS0ynP/wb+U3+SnAKw3SlMV5wCw92/ff/+w9f7+/cr5K4QUcMGTMFuIhwwv5vyhBFAXwKGggCHoIbzGJYrhNQAChtOUma02V4jIwyePmsjM/fCEeopN013gxGcGqAlIrCbJw+VQBBg6BJUgT49yepNHvn/Tn3tAiUt/sK0l8ku+PsvC9fvry6efNG+7aVBM2YSYCcnpfvBPfaRx/+uMb9XpJzS/0wlDH38KUIxyS8azgogmJ0AjHLxShXnUeUxcFj2sPTCj+0AiuCsv1Ef5zA5cuX0u7n1b27d/uZvX1AA13uM078YESqpYJ7STtDW9mLnndlF3ok5F2GGaWysoSzNAMKTAD8wp9XCR5cg3doAWgc+L179xr8KkJwisuMBaUkM/0IDByaZ1yCAHwhOwCHXsZR3oY3ViVduXS5ez+NZ5tB5BozxQK6jKD000Vg4jGuXvpnvItxkK8k5OhR50ZwJJ/LgxpFZKrYZzsWwPSOuCq3Buj+iC7VWeXarsjJd/pm+GaD6aCxSPonYBhH7PMBjTjI0NtZQ9fGZozfWOmGgsRUYychBSK7Yx941hmK0CsAssR+cbS5bPQvYItvXvqhH3QfX9EPqH2O95IfCZnrVcI5Xnql2CL4aDKbIEsh7M4vv5Se7o9MZ5b4sklBoH3x7Llng4Rf5KTY0KcUJLBVkMF3bxghaFQYlEixM0GOZJmMP+R7baL7SHRpZh0stb5fUEX7+fPnihn5o7Ts3T/AbJx0x1kavrfcnN5xFuTrXmOYICSOFU8aQLJbsy2zHLgFxugoQC4W5T5yI2SJKUxBIRvCMwfAPXr0pA5ZMIMmuu5aRb7cHtoniZW8dnl/rjEeGAj7bAmaAHkCebbkegev0q8vCUaGf5MQGYdCGNqqo/nJOZKvwg4bMAsE46zU4Th8htdd2r4k/BkfGgSii206d0v7N4J5PjMjYTaDzjuEkr7Rk8HtBASHnX1E7xVZ93TZL4ciGGN7pTm6qXDBvqy8gj2KlOOk6JAEa5ZzwherB2/dnhUgdLwJpGJTOM9/sFu8Vpg25mXvO9rM9tpT3KQ7uu1zOi4okGDCE33W5jJ+gSzekKUAR/LqOwFGJxMibDMrlt7b8kEebDQddUydScsYv3yZGSkBEBphgyIU+ozb9kj3+p0MbPMUWAlazMbAed/zY/rEb/rXRDt6KWFf+G4F5CIvSRDd1K6xGpuClCDN77PtNXwLbybAi9016fTobKsZJ4hLw22TDOiz39FDr9i9WT0v/vLeTrA9dNmmJiE1ToGnvx22Xv0MbU0sMwbtCHaQym5aAI889EEP6TE8VTByvSCnQVD4LLnqzHjaM0YHIea/2r+tD8bhpQ2fmYRwHgvsFURJjEJM8RYfbDlx0KpkEg7BUu3X36RvPsQqEPyDufoUA6DTeCSYCFCUbXKdMdEXtoC/rjNQ/kAyTKdKW3TWTxig6OZ6/drSbAxshazxhJzZTZov7/BTkqqYuMQXfRRpruPP0W3LEfySzIiz6DlavCUgpDc+/Hh9AXoUW8zcuZ+fevjgYSdF2Bsc4AsUcSR6Amf4AeMFqqGitKFF4jLxyMwUSp7QZUWxGdSeLxLeV365nj+1ysAT3OifYlptkj8NLX6fgmjwJ3wa7iUeCq5YteaskW6FCa7AAjwxYUd3Pe2uQWxkgG8mufDCige0utZ17AGesCE6IhmiC+KBIxkzdadHfmkxKfciAnahydY37eqDnfIzb4IX+Eh3nN9DP+CKPv1OF/TtjS9WZFsJJhaRyOH3JJiJKeMLHfCvIETO9HPwQcHRtnN+fgqKkl+rK8UAV65c7nWSKtifQdcObIeaWGxWRDSWCZ/xf1/u7cqR6C9d1j9d1ye6WnhPmzP+STQOHzRLPnFieZrrjhw91L7ywerQWi9NxJARGeK/2KsvrE07/iJHBx/jBbvkO4wTn2EL/rvXtS3gpS/ycK6FWEtyzN+6ht34PsNKcvio8YQCN16RS1TQsHv/bxMQocU9cKlx3NpHoJ9Nt+iT9vEnt3W8cF98TF6/fhJbKpYfSztzHZ8qvjLJaxUFvyce0b44nG/TjnFqlB7euPFz+714YburthZfRV9a2DlxasYYvsMzP/laT1TVt7PJXItehRlYUuwOT/h5/H78JLFb+InPRIEGPtM1s4VrVlqSbXG814id9nUszpXDl4kn5AFz6KnrtYER8AOd6Dc+PxUHYYOVyOwfLtEp7dyOrxfXS9D53U62ZxzwVzwkLka/81PohNhSW13pK55J//ihIOf1448/9pw195rguXzhYv28uA3+8mFobWy4Syyg8P2p5x7yOWJTWz3xgV/CB37FZLAV4eRFFw+kLTymS/w+fIYLPpPTiTHprr8Hp+Iv8ClyMHYH52q7q4wyRjKjp2TOLvGd/kW1Su8UNOLH17zdPHMmMj+52km+R+9MxBmnax390WvOnm2OjuCl0GniFv+0S9etDEGHlc8wiE1XB/IdWv1tpQorNrngPpOQtpT7jK+we2IpCNK5313/XXVDocJKOnilCJPue95eFx+EB3zzMoFWm4huWZV/4+bN1U5ySOfwWH17Mjmds0PhkgKop0sZA59pvFZFkgGM49fkIYq/eFA9jL023o/48PdTfn8bvFZzcNA2Xp87d3519erVyqtPcc49eM5fehgAXYbV31y/2hWh+MhegJmCCZ2nh/iJSbCJ/Ni779iINkwi4tVMfoW+fC6u60RgxkcGsEkuLR7F08YVoRHP0OX6+q6LFxz0+7UXW5q+FFa8BWneFNwsTsbVjlu1yqA4K0agujNPERmj8OQfgvA9ooGr7wjPACQoAtUuO4ySf/z8IU73VYzxTStMPZk6RFZZ00bpye/A0v0MHZ3A3YnbHLHlRxw7ITvTAGhaamjZuqCrCUVAjvBamcX8jAEzJAKSTgEDpcBs/TN2yuhAJo+zZpAOjhSsMgp7ayWlxgZsfI8m1U3MQrOkm9P/5Ze73YdXYYR/wEVQJMihMKrgxnrx4oUo0eWeo6LSeePGTwG3XzpeW7HMKAAqM5cKKnhfeMi4rHhx9o7r+rSLKFOBNGNhIH4KIshhnMKJztZwugobHA9DwzfG1J8J9imWPX2v37zsNWQgwDILyvjCzs74qDbOY4TzWT5cVjoxgM7MBqjw33gBBlBQpKouhU6FLo8mphMMgLLiq6RDf4szE5hYxtq2Q7eLgYXrx0hHxsCyRZZ8pwrPkCRd+bpjbmDB6GII7lH57qxQ+KZqCZwYIVotUefMCmxpl0HRHy9y1ofZSzMUVp0pXCiE4blE4dSpAE4SUwbNphiomRTj8RmnR67aiqU2MVB4ME5AuiT1Euou69dxeFNbAI65jV2yKbLDwzqSjMs7Aw2PJ9jFC0ljV7FkrOS4AKjkjqzodG7RSXUOMNJtTsisI17bPuJatqZwCMysklHlX4px3pI89wuU6QY+adwsAh3QJh5nuL2he+TzWR1rHKYqvS2FeCkJwGurT8i6oEiWuc9hoAJ5ePEmgaoZHvx1HXuu3oVunEUL2U/CDMOm8IUWgatD4arT+V2QoShIXooLcM199Bk/BXIOPcW740dPNNkmLzOYEiL8J2M6yvULWOmOJMg/OtdEhS7mc0UdOKGwZc/vFIs5zwlkeriiA1Hhr7bz+YckH3QI1gpABN2CG0BPb2xFxXvnZLjGgWySudH/2GTeeGu8bMe4JmDdXQeuj6PH5tG3gnjJc20zfdFzCRu9Mk5BC7vUNj/gp8BC4UhAgA6fkYczc2C/wJCNW0I/wcLQXXuDsbkP3egafkrMvyZQeVj85qyNFw8kmfxVSz2hUZALYwRuvrN9kHzYEnwunWhMX7ANvlgpJzjAS33iPxnhq/GzO5810MoYZzXmbN10RpN7ZnZtCvL0dGZZbW+0DPZrkpsnw8s0z/bYNTqasIR2v8NUct7aPh+b27v66eefaULlBGsd5Jk/KzP2LGAqb0OXtr3N1EjeBXhoPZwgpEE5Gs3MpC8zVj0kOHTwefjIn7ouxBZPtEs/BZwCQzztzF/ocx/bFSyVJ2lV8Asn4LDtqWzUCx/IQTF0dGkSgt6Xe1qMDg/gJFvqeNKeNltcpT/5N8mXGdt82734gyN8Mj/uRX/JQN9wAebTI/JwDZ1BhyJ5DxLO2PAW2He8aRtG+qkNhUH3Og/LmLWviO0egVdGnWunaIkWtu16utViccZudQjdJmfjpiv+fvzY6tZZdQRn8PrXLxNLmMSpbkcHBPASHTqKD8Xc+Goy0v7i42GIz+jqrCyaw9gVxdxPYHDbLB0My5CLrQJtqw+s2kAj+XhpA3+MWzHFGS3ivTChvN2VvuFacSHX267Cd5Gep1CxWzTZFspHiPPcOz4s9IVvYgA8hdPu5TuaJIef4rraVXTHGMnEKp0mRKEV1gmIXcPm+CsrvfkHNo0mqwrIm2zgqfbpXZS8dsS+tS/hVOiTSIf81dH4KoU3Y9fejDN35X/GxXYbt6RNW7XQK07kK+gx/phU0If2tel69qo9Y+Fn2ZLYULu9J5+9zxjEr/wZ3zgxSOLW4A3bRj+/YNwK4/q8euVqYpjQGZ4qHlspsqxiU1xlB3gPN2Chft1Hdnhra56ksI+gPXSgRwDs2Tcz+dRBkU5syB+gxX0wuwlPfofZ4lyx7869neYHxZJ0qy96jxZykQyRFZmwSb7VOS7G886qhrTlnEf2ZXWEJAf9VszMSrp9XcVzPH5DjKcN+oAGPgb/xbWusbVbn2SgDXTrR1KoyKcQeePGrfrzPrDjxRT0rW5loxJ7OK/gB5tbgDsyfcItOm1Ft4lu51HqR14lNp8cywrF/U0QnydONFa6xG7pkWSOjtlCocjtdcCxC+ENDHDot5exNe5M+8YP87rqOLLtSpjIVtzeGDB0sWv22lgi39GZe8lH6J7tyPp1vZVIYrfGm3A21+IPXfRkMjKkH2JAvqzYHLrRssRKrjcW8RBq2byEWlGBL7DdDk/JwVNu+BExM3viL6wy9dhq525aAXYjPk9DEuPzyZfwsXGFfnKvlWzGT3/5D3q+sXGqvsXigU/xiy1i8q+5R0f8PHwR84uzGu1nLORFPlaeLMVx4xCv00O883Ztj8pInAGz0PcxtNBjPLataYrXszrQ/bNCbLB0cDuyjUyd5VWsCG/Jw0oq53mxc0WJZaURHYbTXfmUeJ2cR+/iX3MNXWJvrqVT4h7+rT4yf/vdg1psr1aQ3L93zjXxuUOIi3lpE3/JtytvQ6sJo8uXr/Sphr6HGWTO36p+Tn9T+IIB2mshNj/h0c2bN6sD4o+z5zZj75u1Q3kyGRqjz9gu/GYbzpfCVLyjM8Wo2AAe8T3us1KZrEpT9Nvn+A5jxerkUx8W7HG9eIr8+aOAVG3DsRZ//P776NX52phX49LQrhDE5ouVeZm4MGZ1ATrEn8+4+aBfWzD2tCW8VmyUyyosiZcOxd/RbUVidMLI2lX6dA3cwNfG3P/tv/3+K0VZCCJgRPlMI5TP70CgTiENFdAiDEEMJy9Ad2jhAOC0QzELCCFWO5gpaTR7qD0KZMn+GFK4mIEDeMzgtAVu+pHIuJ7gFVcsi0er5UQNqqJIddZpwl56To5DZxykw/gwVvKwZ08C8iQAjJsxqSICZUubrTDpo8miKMB1OXRNQUbCtjtBn/NlJCicpkOJ8IbiG5/TtikOOrbOnivNdRyhX4LyaH1Y0lR0B7Bs9eLYtIOveA/IBZ3aBHAq84TFGRZQcq3k9FkUxn0U2cs4OWZ73CQ4HpPI8D9/JgMFogQ36d82AzM1HKOzO5wDImCvYWUM6NKPv/UjmRIU6V9/5AoAOm6OO0axACMZMzbfo5Oc8MA40ObQNMmLhFrAHvUICM2WlEXPvn41KypI4rwFMeGNBCs0MT6g6zqGB/DolMIbgPckJe14aRMo4KkXHaiuVS5WOplZmmq4oO6LmZE0qgCgUIU/Rw6vHzFXpwdsAp6KF9EHjr5Pr4gR0UkBksTfQYmC3Dq7fG/WHL0MdfQ4P3Ov+2ukkdsH5+JERyLdXuMRdYpVZjuAZe0mfxsPp44nBw6ZQRwwbCKMn2mbDFSGBQZmsDhWTo88XW/roKQE74wNtyQ3+OOaQ4edWbOvB+Tii+KUF3sMw+o8JEEOzUavwM99aXyuCy3GRA4TIFsWbKYnQcX+Q+UVGyLABqJJwgXlkgMzry38pA3fK6LSBY61+hsaBxP2NhidAGCWnOOb8zI4ZMk2J+C6JUjQpuSdjuCRoJdu0D/BzxLAcERNXoItXrAAvYpy6OGsOHH8EyR5zdMiPD76YA9D9rvrF12AAfQRvxed1FdVNW96whY6Zs7k5Im2T9cEa5w5/tJdvKa3isLv3pHh2wSbcdbhh8APvfqhr2YSyLrjSr8c5ZL0oxN2VCejHwJNBAlEmgzmXTpDldUo29vnO2ungMK+kY53Xv4mF2ogkLC6xr3O9EG7++CAIMWrxQZBSuwbttjmhOeSRUW+Ke7NygAz3WghL2Ou/uVvtqMPWIK3+NJgLbKuXUma8T80Powt4LFVPHRAIQie0WP8xgfjh01snaMX6NJLdsGujeNwEr1X0Ss0GC/c1BdZGzccIqPaSjjUpDLfy3Y53coyutCiQMagDX6PfXu1qBOGW431NXbNN5UPGacnRijIKOTwVXCZftN3QYLkQVAkWWhSnv59z/7hekhof/Uh6WQpQgrAjc89+InP9IXddCtkdK1P8wkfqxOhFY6i4UX8raALTgiWF5uSBNhGJdHmzxSN8cHMJJvXd9Lp2qg2zXzSK/cqFNJJQZnxu14iQmdtXfLCJ9sZPD3JjBismbN+ZixWHShwK9C+fDGH1dtSSuYh0n/Fy60LW40HHjx8XP+SwZYWNkR3vOgneytWph9vPPSTbTQRS2CrmKJo4uwxLzzRH19BDlYb0Wt+Cq+fPHVuSOQPm9IWe+V//I4P+LIU2PDDT7qiLecO2ZZ5soUVM8VzwDOeOzhQW/qtTUcm6McXcYvYSHvOoPN0HMVMq1+LK2mjthmMG/tzJsoU4/S+xAMKeF5WcZYX4VuoHLnFXvRLR15FJ/kIPpZuKIZ47Hwna8I8bZ1OUHx0jb36cNC9IJcd4UHpT/+NTcLPvXuniMM/u8OKHXoET/ibXNxCi8KnF+xu0SPtSKLpSOO3xI/otWpUwcP48V3fxbfw7MjR473XmBiQwyO9XAvHjYVew0w0Kcbox6zx4ICYJbzJG55H2B0jXdbX8EFyM3GSMYoxyEO7fYpKXrYM8yH9fe3j0Vk+pe0yM8kQXfQbX2llwrNnVsd5yMDp8rKrOoIHeN0JgtA5SaTY3OriecHTNpvW8ByfnseOjdu48FsbVt9KpmCqrYl0nv7MKnnYM7PK1ce0495+l775WwVd9tfiQwg3dhhd35d7xctW29BvCToa2Yzru9o4RIrDF5nR/+JX6KA3+a9Yq196UR41iVrnKOE7rHfOkaIAOctp2Erzl7RjNZLkCw3yEz6frPHCW+EKTtEHfBj6Yh/4kLG7lt2ItekJvuJd474PU0QVw+Ax+ftZnMr95EV3DiXWIy8yhIf5sj6a3OgSH4lXVlwrOlplKr60TXAKZrkn4/GoetsoDif+1z7fqH9Y4Xf8ZPfGpaBGD7oVn63l9xMnZxLRdfjUglXo8DfMgPf0Fs38jhgUX8aeg0+hw2SS4q4XXeFvxYR3791rfNd785Pc2LRcjT0bp236P/34c/0hXCIftOID/2zSM7fnWvnLbGXhu1q8zjVfwh866sgDPqq+JXT4+VouGruyUsWkkHbL0/xkQ/077/rzvIpzab+x2Rr7GNBynQKKsSy0K1rxOfWRoZ3tS8wVTLzEeuko74mjrS6U6/Bxs7VssMfkPT1AhzatUuRXyJyeowufycmY/c1e5e502dOgij/5WxvOtNuX9s+Etwoa9BI2vcu1+/bNeWImF+m/s9j0rU3xsUlJY+YdOikSPVEMnBzgU/jzenX79q3YxZvGL3wyXBAfmRASR3VipXSanOIH+T4FC/rC/9rRoWh/pH7WxAW/QTfE27D82fNXHe/L2It6gAkHvlHsQd/pCpybJxVbNZuYOboiDzZZjBZ4b1KKf8QX+aECV/kRmkwi+NyqTvaCZq/aVsavkPjzzz/VTmZbu0mndy1GOjMTHsN48So9/5yY5kywEy/FlHyFFVJ4v+f69bM/tOIUor0mELaaZWYNCaGCiJA0gAlTgVMBFAwrYLwugDh9vd+pZOe7kBxjTzATQ7GSBZEnTh3vCo9ZpmxQVnicWG2e9XSaOQRPZd/g5lG27ztghQa0CVgBAEcWXiYoFABEgF+AsiSCYucdprXqlMEaH8UGmhWwxCmBuco7Q27BKUZq244qFoBiPBIqSzXNGjnleUl2PE1Cssoo0IGR+t3e3mqQTwF8LonwOfk5BO3Mmc1u1ehsVcYJAPWFrxSJAt6/v5M+BAVxwGTxwTLNCawoKqPFs858Jmim5O3D/yOLedoVw5pgCliQE2DFD8mGzwGNZX6Lg/e3Q5paac/f+pRE0QPjCc50/MCaQQq8tGfrBh6TmzHg8zxGT9APHCSznC55765CMkaVaM7H4XeAjDEA9566H9kDgTFKycnMJCsECJLK2wAnOl+98XjaOIa0jQd41tmnOkmP2VNkiyGEH5MUZazpzz34Rh8YlvsZlzGaOSAb9NBZjmfAWSBiu9csa8Q3tuFFjzhj9xmz1TEtoOTVQCFvdOAV8CTD7hfNT0U7s6cSUwUoMx7605bBu3eMP44s95OH4L7BXD5voSefp6Xy0uoM+kW2ljyjceGx9iTodI6s6T45Sb4EEGZo8YB8yZq+U+A65vzrbGF0DkgB9g/hsbYBPdDtLFCAHlAjmcOzJFViZdZbeyrHHomKh56+JOhxrbM4rl6/Vj5YBu5sHeAmADBWiYjAVpvaB9SCPLMHAkzL9vGPU/Zyj2WWpSP/Y4d4zzFpxwfG20Jk5A/vgKjxezw/h+5Rtir1IJgzgEseYwfnWiQM39BYPuXF7rRTu8s/7XrDMXLwOZn5iW+wSeDBXrTXLWL0jh7Gvumf98w+mn3fV/yUbAhq2UkLF7GbruRLwiZZqBOnMiEcHV746iUJkljpX9DNBoyZPvuMbgiM6ws+vA+tsAZORo7lIzuN3mTsrvc7+sahKhIGm40z+uiwNXoBe62EEaA2KceDjBMW4Qv7gescnyANDzl6umIYbJYDxUd9ttCYNzxbglp8qxNFT+iAkUbeAC+6QZ6UgTxqQ+Gls7X0Dzckj3BGcFFdyf9sd0ArvdaWPuiVnz47HozXP9tq4Ezf054Dbdm44pfg0PWw2tjw1RjMMumD7xWw4Z2ioCBcgK5QqeBIp+ib4OrC9oXaqu2k7BAP4ZGfih9mtW3n4RvggrH4Gw+bnOTV2aP4zAbY+R7Gw84JjizPpgd0DVY622oKr376rmMPVtAr+AorurQ/bYsTXCvYNF4zy/xFsSftL5iFZ66TYLE/+kFuEhe+bopckxQq6taW0q/7XScQbUEovPbWL3+FV15WK2nLtfB0SX7oKl2i8+6BBcbwKtf3rKmO91MDNnLyNtnj7Bo4AJfRAmOrg7mezh1pDDVPotQP+9Knvk6eGN9Y2kI3vRQP0fVYUPUEL06clEyNzo7xejDA/gb2xY817exHG7lx8CRtSsbYv1ipxZjcrz92LZDHAwU7W8VcJ3GQpLFzB0XvDj1prryApYrPGVp4G+yNjuBXZZ/+BNz6xZsWBzNO5FoB2Zgln4lBFNT5FBMBYkp4rRgyvj3jzkCbvIRafp0c+bGJTyaxkKzAALY6vnL8MF3in8QL5IAA99liA5OtfDDxR9dhq7fbFryGG8Yw/Fv8M99pJbPJR99F3/J9GFIfY9UM/nQLVvmxP3LdCG7YJjWrW4S99FRfBtjgPLS0YJK/6cuii8W49FFa8rfCpPEp7vFL9V2BCdgFG+Gn8VgVZaz4hpfGpC2yPhK9PZj4ElZYZZLLZgIqP8WaU1CZFQm5rTY+vJtkljyc/Qh3hs9r/cw/jymuHUTfysfwwCX0AC3+GEyZiZjqcngn3t21O/afscMXkxr8l5haXK8YbjWNzySyBw7C0vBonz5mUoJ+7gpmHTl2ON/PxApc7xl06d9YYBY6jMUv/A9+oheW4iMewVn30V2rHOgmOhsL5BrycQafLY4Oj3VAsIjCyl5xMv+odQVys/raV/i6dPFCVxU0Bgz9dB8hYiw0KXK2uBhZyg3kAyYh9OktocVzdiB+dRNcNy58Y8901Hd0np+l17BefyYe5B/s3MQUnbWyiO27n16SDWylq1bkwOXmFrkfr5Y4bln9Qxf5iPaV8cBP+k/u3UpcPSKL2ELs3PdwYHY72Go6K4+78jl2RS4LdhgDuvq7+4JFfvLJfchLvpdX8n3ao7u2pOOnpNwYGsfnJ/vqGENrD9PPWPhyh+CWr9E9vlVby5N0l4IjuXsCpENeYW1jCHmHttPOMhFF300+G4RJRrmJwiT9tAuCD1M8pC/Hk2CzfS/0nT7h8O95wpz73qRNcYhiigeKwDJywhN85tMb24Q+9kPH4DaZ2FbjOn0t+DaH2w6ONX4LVuAdfGcOeMlfwh82YIxwPB2MDw4v9C+/r2+OzfehMhlLeaHd3gMX2JqYfGKBDKO6TsfxM9xpkdPKEj6DbcxkP5WGieKWWcld7AhoPn48B+cOTifWSJ9kJcbFMztATA4aD73NUGu/T5Nr2BavVmCSgN50m2X6MBYrU+gUuumPN6zu9qz4ZfTyPd1NExyQA/Oz/qZn9EFu9iK+EmbIgXxOXiY9aw/VkXmsvhhZv/xW/VJsq0idcXdiNJ+LOeAsHltxq73aVz4jp13/+I/nvzY4yE2I54T9TnBeQJ9DwHxOypI+Py17toeMF1K954zctz+ArgrFORgkRQKgFKXfB3ApAIVQDVwCXIbj0bAHDh+rMe3sPGxlzCxmq9YZAOCiKITDaVhyZLnQesw0r8K3SqSAk7bt30KDhO7Bw0cFD4pAsdBzrKs3PAZMEWSSC/dZ5q9NipqvAnZjJGfOnM21PplCBEXDK6CGjwyZk1FVdFmXd0dBLl26vE6kXlWIxqwDs3raoQQ9OLMKJ9ibpKMFmlzH+Bwct2yxaVIe/g1YS4hmZhuvBCPkBPgt4ZKk+ZwcRuGnem5VREQZ3oeU0IO24bOEf5b+Ar6E0FVqSgWA0AgsAJaXMSiYMDTgSEaCvh6unKSWskkiHALXJYxJxM+fO997basogIZfxlggD022gTAY49IN+hnqjRs38seqM6Vo8lzUJl/hkRVGxsjptEgRPt279yD6a3mrYC16lreZe0va6Ao6M8jwWnEDRkUf05ageUnCK6u0K+BY9DWhSh2fvxk6/QUoaDKD8N2331ZHra4CpOmkwS/a+7SOdAY08ZteWcFkJRHn5VR+QPzq+avqFp4bC4WiYxsKmPnT0mJL5LTFOQKQZwly0Hn+wnbl+SY6x5n8Gj0JiXnF6ed613DykjEz7R7nit+KJM+eP+01lgfT9GXrllVXdMwKIVue5ilSc6BmA+fwcwE9PFJgIBePb1WY8bvAyMsqKG1LCF0PmBVp3rYIMbgxckmgEJnAAY4YDzwdQVuwCX+M05kBdEWyqe+CW3hpnFOMGLsmN98ZHyCEYcZklu5YnCZ7ZRtLoY/+0zuP/rvzy73Vjz/9VPuwqsNqpTr29CdAMx7BUR17+L19fqtny6CBXkj2gLJisAKse7/7w7cdN13xOGXyVcQUOGYg1WXflQfFm9kudPfeL8WLK1euBG+e1Pk5cwv2OvtAYgQb4LnVWjggYerWj7ThZWbLQY8+f/DgQcfK/iSzHHUxJW/FRXgk4evjHGM/f//xx9wnSecXksCEV7O9YoqrXu4XdFuiaxydycq1VvTs7NxrAAlHFcIFAmZN3Ms5K1TCDck+WcAsDlBhoPKJ/LzYFpzD3/J4jW18lhcd1yf6YJH7YAneu85qCmZBB/ztp+IMPZbMOl9Iss1GfV9f1DskMZN8wHWYL5nBi3QSvXxfzIMraEKDoP7Rg4dNJoCcoIUeXr54sbwyY+/sHFsNFp/p8yYgocELLguGFJXwftHlJThVJHemVXU9nwuQi2GS2vxtfPVvoWEJqvg/gYLP6aXVIlYFKJin0dhbkklYEQWHFR13rvcUGsEHv+CMHu3XFunV4dh5/i4ux35gT5pKv7Hd2O/79OO1YAsbcR19IzOYgEaAySeH0upnz1AS9MDm/E1X0H0iNsNT0Rt74fFcm9p48WIwSaHIeN2Hb34qiDpLxhkO8GV4YGZtZvvh2ujuwWKt1xGrhCK7jdyLvqfR8SYeaIy8+cBT4SH5GYstyYoHlkOTkycqfcrPwRo8smKJXBSqpphVPQt9tiEbw5Kw0DX4qOjDjjzZhk2gmb2LjcQ6bFb/tlsrCvLNJ06fXB1bzwJT4QkwxRh0bIohTJf++9u5GrABz+msPpYEUeD66UOSiyT8fDG+sb/GBRmTApn4wDY39OMLP+Z3s7u2zxoPvhmbCT3xlxgAHQpPEuPhYeIy/UXX4HjlHN7AfsvwS3feEIH+swdPwBMM9/H8ock19GZiKts5kowFX5zjg898uX6s3Bh+2HJ7fF2EUTS2rcMExqx+6Wo4dEY/zDbzY5Jj8V+IKy+Mxew+fk1yMHFaV4aEWomThVWwylZx19FT9sWH2ErCJuC0wryEhM9iiJJ78bNxWQGJdnyvPrOfjFUf6OAnz50712XyYmwvCTSbEZOhacG31dcoQNrxWXU22IBvCmt0RXKMv32SV7d4ThKlaIZ2Mu7qkghD4sHn4ROf8/jhw4z5bfvhp+gVOfM3dF/caovI/sRmxtnixakTq3vO0kg7e0Jjz+aLTViZRWbAo7KPXsI6Oikx5xO0a/zGgk9iD58phHiE8j/96c/luW135Ep2J5M8S+y2ty82YZY/PLy/U3wvHhyYFZT0jJ8Wt7CkrcSzxtVCYbGNj5g4gt9STMIPtOTC0hOm1EasCjI+OO0u19SP5Brx/5zFZTVj4rHwVVxKB9kOu6s/SZsJhTteeKAN8vBT/OclflBYtCWIDdr6xZYUoczki0vIw7btxZ8Ynj60hc9eLdzmd7Y8fmByO99K/PlNOFUdCz9hER0xwW1SAk3ThoLjYDTdgtf0VDylPbpGD9wrjjB+uhwz6veKBG8yFv2jtTYQ/Jc/iYetgktLbRftkmr34y37oKuHOpmwu/5IUcWKY/Th6RRHDyTuu7P6Gp06anV4eEXX6ZH40JjJgh3BR22zeyjFbuzGwFtn9/GNCq3o4hcULuQmcM72vBZ+g6dW+W6fP1cdM9HTieHYO30y7ikYjw82BlgQ1en34haYKS6yIljREHaJS+mmlaN4ZXu+2HDOUTPJIiehd/sSx7PpYCDdCu/ka/rNh+U5vSNfW+DF+HCCP1a8tzqFPvFBaFSwRqMH7vDN+qJPCvb0FOY731TRlI6RT8eF3nxPTwYL5RZvi4ETz8i7PEnyXXhvxW0wJXztNqHIjL+bfNeh5B9WT6N78EXc5G3SvIXM8GmK7zPBJX+QezUeib+BE8sEk5hRTsSO1SK0Dbewhs7gPfrlvffu7TQfIitvmFl7zE/jk+/SV3EAvtM3fVCoXf/1v37ztU42YCgQAM6MxMvPGgxQiRL6XcecuoTEMnUBk0YJzD5TRQ+P03QScpW0Ap9D0FyzO21guJlMhiLZAqRWePj8aJSXo6PQAMbsAqH6bJZuSpZnVQFaBabO73AgofYYSSu5+dlZu9DHWQtqHXoHoIBOATtBupl1CsZhqugJSDBbUab3UgBBcei2vEkQiQYvhywp2pR3ESwlwiMVWXTgk8+ACh67dwQ1MzA13hqCQP9rg3h9P3v6OLxL8uRfULFBaWjobGM+AwYMEQCakaL8FIbiAjEG/ORxjJGCx6jxgWKYWVUVXxRd4OyzfBRQ/FyD80IvpT6UJJUie1qHoB0oLgndoojG637yMJYqXdr2uUS8S7BJIzdQWJVI/Hyxnj0+HsdG1nhohudBZCQI5hwENJtJUMhTkiv49QYQeHLixLHIdnjUtnNfD1WOjLtvMu2rJqMVqNMnS9gaQOczMtMOnqKVk8RX4AUs6L1ru/IiNzDUKVyNbQCkOoYAQ4fof/lPkLkV5yLom6F/bWBBH+iyKwUOgAwPzJByzsZpGbyl1wWTyLY6nTf5WSmgDd85a0DhqM4pOqad3J4xvm9Rk4xb0Mh99MP7YWhQzSUfDgdx9MC9ZowEokDK1iUJOBngjgCU3AWLDUbz4YHoVWdgA4zsEH1fd03Bz5t9cUYKjs+ePMOGCTrwOGPgCNEEO4ynBYPwHf2+ZwuCbtsMMdwKFnyn59pdEgT8ELBIUlrZjvw5G7Jr8IY/wSV/01fBGoVVDFSYI1O8F2jRF7y0QsfnXuxU0K3PZ8GwBk8NxFZNngUvlky6T7GPEzKuu3fvFvStCOLo9G+cgwm2O71rYcfqqlfBVAWOqGT5Bocs/aVr7A5fAHqYXLy0MgYf6DwbthUiw2wQpPhGZ9JNAyD3wT77uNEEL/BL4bSF1LRv/7ZCIv7QMWPlyPX1OEkeXlfnau/B4mAt3BNAWBpsTGTh4DY6X7ozlkUH0ZmRF3vp9OXLF4uHnqIwbU4BnW+BN7BgbM+ZBWk/Nkm2+ADPyETb6Eev4ib+a8uLTnUFX34X6CguE5n76WlxLHqITzBYEOIgOtjZ4D/64afgV1EIH9iFtmytJf2leBDtLV4prFk9VjsM7Q4Q5Ess/+V32L3lqvyYrYhW+ClGGQusEFgqmBkDnsLg+swMoglK9BOu02c6wnbxHTECwBpHfiqaONQW/1zXQDvjpTuTvI0PpT/a0h+ZNIgNLyvr9GnmDV+1C/F35yebICf4jXeumRklW0sEN4kH0j7a6Rc/CIsEN/oUhOK1viTD8EQhRKBK7gIus5X0R9KtP/hKh/eaac9LMHUw+qeI4sV/w3UrMBRSJE84ga/6wQMz8/Csq3vypTEqJMFwKx9hHBxDDz9PD7UnyFzwFo6+jsyMH07TMQkEnahc0sanj0neMx5bM+haMSfYI3iVzDkLA63soQludS74VgriXwSToRsm3Lxxq6trxABES/5kdfv2nbYtILUy9+LF7fKV/uvP/cbVVVu5Hu3G63e8tlSdz6u/zd+SY48bpQM+Uyh1Vh6cmM9+Lc8VK2A0v0iXpzAe/5O29IcHMIDuiJnEVOj+7rtvM87n9dudVcz7fOgubqc9eDHnvDizbraMt9+0RYfIUMBMV6Nc5QP6BdrkJOHjoxtvdKzzBEO+hv4uCZs4Q5w1j6UeLKbv+IZORVuy93c6S5vO3hn7UYzBV/peOiKTxpi5UXzqM993KwsnHJ7hB5yFYWzE1lp+HZ0LvXyVVd5+Z1MLzuOB8cMp42ELPsN7/F3sj+8WaxgPXKGEbOZzbClUtG28gk3LExe1JT7SnqHQGWPsaqjQ4Qw3PNaHl8869oyLP66m5itYrmjED0hwbbOgK2TFfm0rY/tiUvHqxJdTFBdXWCntAFU2CYvgg4IBmaFZcY+dn0xsJIaD9/j97q1i08Qktj63WJ3PYbBEj/0tvtu4jQON+rX6rXoWmzU5ksvzeWQa29a/VZ22fqEvRPQenxsHOYrTnIlhZZrv8EZsB2vkPcZPbl54Jp5YVo6YmDAuBRExJjoXDDZpCqP8rj8v3C+/kxwrDlm9MnkaumbFrPhR7MCvK4RtnDzdlfg//3wjuGeyRaHXWXDxhRkj+/2Ye5cDtNlLfW3eVsYUH2Lb6MMnWMlHP0ksonDQfCt8187Y5WAsXSQjK53h7yJzcRi5wHpjkbxrm89tQSP3OadOu/CMfMUefL7xGxt+sjF8hPVodh1blisozOXX6vboaXjEL+en2ONE4kJxmvHQdU8alQjz7cZiAsJZO/jflT7ho1WQcPp4sNBYTTyIw+i7ZJq+4x86nAfDnvBbTI+XtgGJl+tnMn50bcQHLD7MC98VtOlIV03EYt2Ll2IlxWTbIMXCrqURdI7fEJvxG3QFBotv0MlmxJZ4Le6WVykqsgGryOmwSVc8Ixv69Cxywxc4qtAB22FHc7gWIJ1tNrFfJ+EzZmNTjoKPfJV7+M9HD52jNMW482fPVYZ4hG7bZK361A+9FQPpN+TXB9kq9eDhg+q6sZnIza0cfHkE7xWZ4HnzDvbeHhqdhIbYElyMPtIV/S4y8prz2sgteVt4g8Y+GTI6gD/wU5FYDAXDrEYk5/s7O+HF1CmWAqtFFviL93YJ3blzp/3gh9iNX5IzW7Gj+6UowxZyU+VGJ4rrsC79i9vI1pD2/Lt/d+0HMzmMYZzDgPMCbm5mPISCuTrnuCSujF0S7PoeGhiAbcU7g8crgDkVpihRwE7hQyKyeebsat8eIBbFaBLq6R0O0XoR8DlaQAec+sMkCQNHwVDuP7jf82sI1Ge+r2PK39GafD5BZ1fE5DPO1UwORjF89BgXB+w7wK0ghAZL3TLUMhsTCRHDKCBazIYYu60NlO/F82e/GSJhG/tCE0DQFuU2ftU351pU2UODGSxJjYDoRgIwY3O4lz5VTQWBBb7wF7CiR/URLRyasVCoBg8RvuAG4Onb5xw6g7FSRoJBfQWtln6iwetg/mao5It3Bdl8xyCWJ+yQOx2QOHnhqRdnhicUuJXL8Bxo+luC33eMD8iQFaNSGWVUDrGy18+1y9lA+ArQyZ+zKgDkRbm1gT94fenCxSZcCiJNTkI6eboHeOEbfWyf4SWHin5JuyKPJaaSFuNmMQzBqi3AM8bCCQckfS6ZyL0SBmAnqfE5WslQUGS1iBce9p3fOXUAwQ66tS6fC3TpgDHXccdY0dUELP8kH8CVLnMK5EumnK/xAyrO2Pdm5FsIyecMm3wFU4Ie2+oEgxyyAJtsbCcyDsExmXmPTkwwyUE+je0pXD1+ZDnxi9orfWvymmvws5X/AMtsNZgltgI6/KfsAie/Hzt2ovrHWQmIJA0TpAKmBOBpR3t0CT/IAZ5gCntkQ+RDHsftQY5+CE7J+9KlS+W/WWa6SdZkrAqP+fZlcnbGpz06gR8iDMmQWTKzM0q17OZweOx+ZyF1yW5kh+degmfFq1lJNwEfPEAbOl0rkVBg0Q9+S9TpsWo55wMzmhiE5/Sj48pPjgxv7bm9e+/uyhPLgLqVKHSs+8Tb5pHoTYLE3EPvHa4seKdPdEu/nB0H26Arekq+nAabwWczTopaggTfsRUn4LvH7FWxPXjlOzYCryStdFkyKzgi9+H3bHmhM/TToe75tXjbACQyk4TTS/1z4B4/rG100Fty1y7dIRsOT9BpmygdXwqJBErHBgtmK4s3vfCd/um52Zmwp/SxJd/zB4Jsdm2mI/+lbToQfkaO6DF+Y4StsA6WGjd/MAUvWDkBpL485YSeSsRhGz3UFz1BF38HQyXl6O9Kuui3Ig+6yCI/0oYVflOk7ix42iJ/2At/YItr8YKNmgzQ3jLGuUYhwyq1NJgv6EwD0vw0WLJmi/SUTvIlXvjvc3qMt8bgHr7YylN8efr0+RqDZlYdXsJvNjK4r89ZPdkzfb5OYmkGEY1sjy5ry1kT3SaZ8Zh9O57k2DkRvsNbdiCIV6BS3ITZI/vxnWi17YytaFswBisV1NFg/PiI57C8Ewv4lPb9ol/0oFXgZfszGvDHmNgYXBudmcKCw5PZElx4ED9F9xUl+GtE4BddQSdbLGFhic8lq+IAuMAu6DeMUQA2ZvQYI7qJTr/0nV4tEx7ose2U37FdVAFZgc4Sbdfg17IkfCmO0hn4q50WTUKD8Qsg+R06z4fQHfbEFwvUFQ61hWdiQLrOZ2hXMOlFtgoldAz9MnM0wwm2gpfePrN8G7/gff3oWhcVJvTd88tCI/3AL8VossJvfFx000++gh8MaX3R3SbM2J12JVQ+o7tiHgV89h62diLgfpI2PFRgwjcTL/DCuLrqN/yAyT6DW50Rzs2SUypu3LBaX8ZjbK43W+4zK5W6CiHXosN4xWYSP75hcMv1UwQtdqYfek0exaJcp028xSu4hRdszLW28dJf7etTPNikDL6E/k5ohTYFav4W5uinK73DR/bv7RpFem9jh334gi6xNpwyiRE316L74N/hkD/0iv+0C68s/YdL8NyKbDhEXl5zvtKsnutK6/DMd/C9vjrjhpGS0MaeGSOcsWLZ+KoTCg/5HW7QaeeN+E5Fim7SF08IRB8+NTnL918iX3yt/UT+Xous8aATdekbj/XrsdhWFlm5cP78VrfEs6kDGSu+KEQ4n0/xU5I89M7DQMRtfJ+u6QglGD7JoRRa5lxItPJztbsmYBNL0fXSEn6TjfHRA58ZlziYX4EZVvHSP3FF3+Hxzv37HbOCdm2tcf2sZhse/jp2l3vxg34hFt8Vf5dVslZANeHUVnhSjMq1eOTdAmj4J2aFn+IZ7S/FUPSKD2dV/onaK5nghXsHn9jxq9oDHrqW/cOjpbCDg373RBx6j3ewdR7PbHJucE8u6BBlPFdYEXMYN/toTB770Mex40fyWeiyOjB9oYsKOaicDxGDaktRgqxgCB4ozvQ8xWAC+wkxyXOPdXUjPuWijp8O6Ict8hlyAfaIdnkwGZO7vz0AwYpbL7Ysd2R/xsg303E8N0FO75onpD2r6+wsEBfBGDpD28XBeD58Vux/Ux/Bjuqbw000apc86aC/fW6Ch+12Qh82xg/gK3q9rQRB19lz51qA7L150028WPSmk7kBSzIiX2OyJcvZMYpzxl2bzYtc5NvuE3MoZI3PgMvB+vSZy8sLOqF//HnybJ4KxkeLF8mFf3ImUJ/+F72HFWzKwy9sKaXfi/7oXz8KzlMjkBOsuhUKdpPhsiq0MRKehk9+77EouXZz83T1VaGQHrgHVqLb8EjE+DkOLFIwepCcvrqdcaMdv8mBfi33oas4kLHAhtpdeIn/e/7zf/6HHxiXBoGuRH4c41zoTSCMm2EYHCabZZAQSD58b0BNugPIjFnAw5gxl8JTAI8ec5aL4svu3ftW7xLkem654NkSY8RbxcJIFC30JfjVB1DAXC80bm6cKQMl/85YcJ8ZQUvkKS0l0K5tK5ZaGrjkosAf+iSwQCQ8qVMSgGN4AS0GWUCwhy3KRtktm3Q9RkvSmpgHlOuMCP/zxyYHaMYzQdi+vZaYR4Dp2/WM1nf4Jui115cCoEk7xmkbAcAScBBKizv51wJW+GLm9szG5urJoyf9TpHGTA4FBTyWm77NuOv80h8Hb7yMXUFMxVJS5HNFGjJqwUMwZhwJTMhqVm3Eub61DHeKJHjTJDp04Yl2JWOUUuDsfmbIyVTpInvjGgdLj8LrNzMjwPGoSkt6KaeiHgd5+dLF38AE2EmAHA5NRu5TScVP43FfyA7gzcyPIHoSKQHa6KQXA+VwAPn//r/9h57bY/wchjHSSU7asv+uhAmw0R86gPdAowFhxtIKa8AY78tXn6dfSZttVEAaHU2YQz/jxF88EcDimz7I0uPOFX6MkTF2lVnox2/ArF1Bn32dEi7tul5yhJcjJ4lExpix1sFl7AJURZVJOhWa5jNJY/cfk2fuV/wwVjN42lIYtWR7vwN5I1NgbYYF0OunK3sS+A6QxYE+f9lx0T2zA+zHm1wUOM2OPkuCRy8VVdCwOGx2xMmzS7ghebMKQVGFfe/c3WmwRI/fxim7HziSSR1/DFfww1vhJV0XKM3PE6vzAV7tHMl4JBtW3riegyMD+spmyU8gafwq6OzBeLzoswQDj4yXI4R9HGvxIY4QCcZMN8ioM0L5zvjYALsirzTV/svzysxs72z9MnPkzBZBqLZgA92SzNE7o/QS3DvIk7PnNFT/JW9m3xRsGiDR44xFQFx7Dr7AdfjIsaAPn1w7Cewk1ArsjJf96pBPgEXsSP/aZUMCHO1yymzXifNwz9isfiQX8jcOY/Ry78PQ2gAgfDLupTBn7Pp48OBRdUAxSQDdMYfvZmCcUaUYx//ABLOlMJg91Hmm/SaoGZs2BThox3OJYpfkp8WOMzpFl2A7+Qg4xkY/9pDv4m36wWu6hE545B6Farrz6LEnl01hQJscre0VaMYXAYoEDY8VqOgM/KOnZIuPxqwvflWbVpgcPGQFz0jbT/e7lg/rp/kfPzKTHRIyh/0msP/6a/sZ/iQpjg/qapP83mQ3N7Ijeu6lXfZMHnhHdpb+sk3Bjy0ELcLkM/2ycdgZcvNTYDGzaewQ7dqjLwoI1SnfxZd5rCmfOyuP5iww18F9AIRv8A0Pl0TRmOAe7DHDXDzJGEorGkIL34pueiigR4P7tLUUYNggBRgc219co5v6EFyxBdfxF7C7Npw+uzUzMUS3VqQ9FrEssXetn8ZLBpUJ/oWurxxReCNBlTihsedPpA+8soXo4brA8/jx0+FVxgRryGKStyQJkREcRB87dw5L9S+fWWVEFzpxEX2HSfTH6jzn8Eny+VV8Jnt+Hr7SPz9r3eEJeR/NWGwNkZhYJdZHuIdG+CfIZw/4y4fBX7zTpphLcYNdsWUrwtgG3TGbbByNAaMsZNhCTegQ84h1YJUzHSQ0/KExSqzYbOWbn3yUp1JKONCtiMZG9U9O5Mw/L36IDzdmOmUCwkQJvoq9+FSrBOsX47vwx4y35IJ865NybQTZz+jT0OzQXasy6G7oT98xsPI+iluMpYMKYq6fd/Sg101hiw3Td/coZKCBzOkPXTMe2GnSgh/wOX5YnQBHqn9pg865Hi+gMX7qS5+KXCeOJ+lbj6mFcnFEdFb/ZIhHsNRLH3CC7op5/HbooEL16I4Cnf7ybWVYjHr3MbyYLbTsp3Hmi1ere3fv93w1vmW2NmfMadF9ikRiJXjLztwbctb9JjbL+BqHR7f1h231q7lX0QuNaGW/Huev4GbShM6xz1OnJMkmHiaOI5/79+5XH9tXxmaVAD1WiDI2eglHFHC7hSS65jHLJnrZAZpOhpfihhZr4hPpw8SXVldYdTlnfDX3SCzNpMRdIl96KP63VQOPXAuHjd8xC7CQ/Uvc+B5xsVwDX8RC5LXYAOzDG/yCCbZLNlaNTtIb1yjEtI3oKptgI/qnByZCugo0eqN4Su/wqHace7QD45dEtLLINWj1nfZ1jt/iKX6ZHimKNtfKz9Gl0U96Rk54jobqcXx6sSb3sudr1660MMaGyUN1t3RHVj5jp7DcC63sn6/nb/g5sRScxxOrTyXZdMC48RDeiqF6f+iH++Jxh1TbRk4nFLHop/b3x1bElHSBfbFnRWw6Xh3Y3FwdS6wknywuhWZypoeubW4Q+hUb2mfaxEPykrPIlfBOnBT2lH42614yFA8oUC92YKWdJ4TRDQULurtsp4TJXtrD91h1H/ZCp8lvngxlEiA/80KLXMELb5dJEuyhl2ghQ37R+GCUIuXiB+m939HHTjC4Z6u95WtnkoKt9ZV23+VzfLCqUmGbv6cbcMfWTKseFWTexA7EpF9bPpn40Fjlpc2Vcw8bMea792wbfNEnRrHbdLN6lzHZNaFILG+hIyeDBeTkHtf5TIyrLbt3HFb98cMcaXEyn1sIwMfQo8bX0dGhaWxZPaF6vT96lX/wtivG4iPhuVwNs23phvfqEvxk4470p636o/Y/vpH89acTn5E3eYxvVngSA1jZFh789//+/VcETMIzS8oJvgFrLqRADMGbYQp2VJq2L26tbt660UCVA+Ec7MfyYmRVjlBioGbSWjUPWYz38OFjq9PpT18CAUkL8BX0CDb0q8JkyZ+2BMbuOxJmFZSjLMCrNKafCrMDn0q0a/UvOKbMBMYgjbNBivNSAoaMjAECRsydYGyW/QEWBmYEjIeDrEPPz/IljOzjqNOnYAq9lltitGs6C2epWBTCGAiCY6HwPbws96PfdcawvHxO8F7GLdEDSBTYdcDbjIYliz07JzRIYtCmkMXYyOxIZIVPLfqEN3gEkCU5tqngEafzMUEdECZD24G0rQoJEAQjKqoFwwSbHUPazgcFA2BodiGNNbCbQ8tmiw/g1ybHTBvxwBI1+gCkgK+TrJ2RgAf4pj10ahvvBXlkBhg6W5RrjU3gQAZv379pe643no8fJqCfPZsKX6+ajPsM71ThLSWnA5yslRsA+kPkVMDKG610YYCT4/UkjwBWwJLRoUdf4EQSKjgH5DTf0kpj2B8e1vmlbT/RmtuaXLh/ZjIn6LIEU78HElCTPSdqrAILevAgSZJrAaltDhw6UATuiO0SvPR5oIWUATPbwACTBMHSWProxal/8sSt9AeM6IcCgf2uVtgINN3/PvfQTffhPZlL7I8dc/r6gLpD6uy3JCeBl0CQk62ehW9H0raZDMF+2FLnuQQHQEjfeNEVIQXSWUbIntDHbmEKPcIPQTP8oc9LYkRftUfvJU6EAJ8sB9WnIKizRNH/8ju8stQQcKO1e8cTvNy6eQt7OoYJksbZkq1Zqc4udswO695o4KFf50wZF3zRn4IPZ+SJbZJH8uAQ6Dt7og9mMvGUDtE9jxnFi0ncPbFmrlU0MA60SA4subXiCugrXoRZbYPtKuhYAYBvDvFlFHH/1XkzPydPnV5dvHRx9ac//XM/YzPGB0On6PWmNkXX8aYJQXSv55HkWtdJ+HhbstXv5tnN0PJpde/e3RYa6K2tgXCgCVbo0xaMJS/2qF36hVnw08wG/pHv3bQjoD980PZRRXzFxwl2OPvr179Z3bjxc1dzWWWnTYGTrWTlXQitXYYHfsJ1AVkPf07LkkBY5DvYrgBJPq531tNSjMVvhXjXwlTBgr7gpuC3Z63knQt7rfbQeunixdKrT+3imS0RtnfwIe71xIW4wsHE8AffLbnPZcUC95AB3tVPpF/0uf7ezt32ydbfvJ4DPNlAsa3B6PCMjinQsl/2gjGKV/ojA/egmfz9zXcdjGzhASxW2BKIUCK2p106beZQ0Du+d4pWCvf6Qa929U+/8Ly+OLKhw548tHP/XleBtY/Y0+kz80hte6/pz8HI+HgSIoEe3HP44V/+8tfebwUaW6GLSBNEYaQ+6RFcFVjCDMUxti4IbYyQv/FqsOPzytlP/CnbnqQXa/hMBbQpHAiytA0LHHTaBKZ2xl85L0ryMltvbEuBf3QCX+EfnkuI6AxMJyN0Pdh5UDwM236LJbQHWxRIxEFWE3s1MQrvqwe5RjFGAkOXYLViTP1dcP6oJ0/lWuPEJDqjFfrp5Qf5ok8A38++KHCFH54Kuf6s/YQuK3rFKvwyDO3kQvjDDvFMXKLEU7xMG/TLoeT0Hh8WWfgbhpMFXr1MgC2YJwv4qR18fhgfZ9uaiSjJnM/w9E1sD+aZiMGrndgAfZSwv3phVnareEmIZEL3zarrf85FEBOyabYSTIs9WTU3EwR74tdnhe6S2Ig/+UB65nMYiHZjokfOnTBJoQDCB/Bx2idncQZZRu0TCIwM8MZPGC/5IaPbt2/nnikOkqFYBB7hyYULW5XTFK1tbz3aYim7EkfS8537O6VVYoi3EnB9ij/noQmztYWO44v+6QF7hTNe49skk4nZEwsqYKNB8YufUGiv/qUf/SrKGe+SoHSFQmQjLjBJKI5UdJri3MROC+/R7lpFNDhNv2z5UbT0EheSJ1x9++5fk8i9+QwN+sUP/BJbemoYeXhCZTEo9iL5xQvD05Ykj/8UK+kPTYsPwlMJm3jGSgQ5gs9t07CNwvdzjpiC3cQ9CuDx1mkHBo6P8HIfZTGhWB8dnfHTvXQwF1ePrEZtjBt+wgfxKX8ZgCp9/ATcd78CER+32ADb8ns6LV/greT2M3yNLvKZ+lmKFmhjo8Xp0CU3MMEH1xRG0ffs5Ysk0baizepTWAVj8ROvGrfmJzswUn0WI9IPTD0RPdEHm8BjNuux7ewdn41ffG87Nx/dgpPENzLUDl2AB+JT48ZHukGOfjdefKPHh0OXCT/FP/gk9nSmHd4o8OIPmZg0N8nN51ipQdlhwpv4dfEbPUZ/D0GOHt2wxSu2feXK1fYjN0CTvLA5U8bNtoi6T2oK3fpCr0lTvtF3bB7NcBn/0WK7k6Jc+Z9+FQAU0CLwrjrtuSvkkv4UrPADYtM3PpZPhk340MmlxCVsoD4wcn/6dJ48quiEHxunZ5cLesS7aDFW9og+BUbnSYlxjhw6WtsSi4uLTyQ2JEfSttBCDA4r+dVPX+bBPl7yQithyBAGy+Vev3xdPTi3uVmZK4AYF7q1Y5EEH4M/xbTgnTxKfws+0MnGlOmDri267pwl9MIgbzFaKKsdKbqzn7ObVo1b3WOnTXyV1enRby/tmHDFixao+3SomUiAOWPfsZ/aCPyY1dpoaP4ZesOm/B1aInMr2mHKua3zrZWIEdkfmRkrezkcmTlbSGmarMXs9S+xDZPZ46OMdPyDiftTpyc/lRO8fjuT83vOnTv6A6PzwjQVcAaCkZjh5m5niKDsqTRTKjFQ+aUgmAIIEA4gYxNxHiq3gkpJ9CTWlJJxFjDyO/CU1CKfk7O9hKGpUvnwwvZWFGYKRe7hHDEVPQ2WZmwVYLxdf42Mf1vFwnFIjBQn7BtHv8Bi2ZKBEca4jL1OO/3ow7hUBP3O6QM4gSIFZ2h9ZaAOuEUIR0oBGkSHCNehE6N9XxJDyxidmYcBIi904NkEG1Z3rOlIGwVyAXfaVBXUN0Nq8hQemFUAHB4zJ8g0q9Zxhu8UcUnqJHnaMBtgJYy+tWXsKvAFmsicLK0asWQQnzgMiQYaJRstGOQeSmjPIJkBad/ZTnQqjpmc9QuQL1y6VMejVudxegXG8EMAshX5Un6BD8AT+NG9qZRHnpEVmtEF7CQjgH1mLQPO4a1x0AVO1tkaKvgMbPvihSbqY5izykdbTdIiS4ECI3YtA6IjaBeYkPNvQUfo9tnoiFlDT2ewyuVjD3Kmx9rFc4WWGUccRGhrtTRy5Kg4TIBuGWOaqV2o9s5jH8dRM+ICdfpXNCMnhUozVK6xLBpb6FGUosEjA1dEVASS6JBfZ41yDRqNEY9rL3kV/HMP06EvABF/JO4O0aJbklX62KWAzCo8sBRawHDn9i99AoOigCAKX+gpx08+2iV7diaZrd5wbJGbIJ+dcPzkAqw9mQ19QFLAzzYUCcr3ODWyOLOx0QAH2LIp+iw4Il+BGIcHj8wK0HmAL9h8VT2aFR9kga4WfXMNXSFvMwO+B7z6xD8BSfUmtMM/QbhT2juDGPoVZQriwSOFqeXx3XiBLz7DE22QQQY1mJGxoV1HEvHO6uSzL18tE57l6fblG4dVD078NxvKLrzH6bt9ln2byXegqQK6ezmZPmWHECLHYlZw1edWDd25c7ttu5dTYdc9ryv0u+bUxunBruiIwOnU6VlZox/2DguRP4XX+ayJYLoje0UhPwXPTZrXr+pFbUQAmaBBwSK/swF09gyS6NkURJZEIv//OgE/G/PoQ/r35Onz2gI5Cq6043qBVGnha/Lukz/2Kl4rAk1yxL7gM5nCQ5hHn+g8AjrLHD7QG7QuCbhkiz6biZJY4ZNi3hQ81suxo0fwTlBitdXM4ieowjf07B388pO+0iM4Sy+6IiM6SQZsvTNiFSLZ7K0MyGXnvpU/dGDN4/xcfOvgjydoSYIPV7fJiO3A6Np6xmr8xjYYbpb/bRLNKV51hjvXwDsBFIxU+OArtWk1Bp2ia6UvfGM7dAyfl2R15Pdrt9yxK/pi7HzJH7//vqsCYN/ok6KKfsdn1r+lbb5H8QYXjNG96YBSlN/0k2/0JI5iZ3gwSR//4kmHp8sr9rV8ttijCRZj0hff1UQmcqJ/U0C33WmSW7iy+Ep6Mj9nNtRWFr5AUufsNnKYax2gOavBFIhNVE08MQcS0yu665wDM8OKGfWLaMr3xkOexcl81ngn7cKW+w8fNChGp7ZhKD4uq/LodQuGeYXUvBRwZpm0dvCkqx3zpfG6VlDqeyIlW1hePuR6f/upKIiPvS//4IDVaxFvbVAwTwckfE+ePmlwif5F112H/+QoUNeXMZ5P8rQkr7Yl838LrugLn/g99se3lu+ffMcuT7UIgR/iEsUsB7ZmWJXHxJ7ThmKWLUWKDlZP/3LnTvlpkqePeM91MN1PKyhbdIpPtVIR/TDEoOkjWuhkD9nN3/QOn8aPxCzitw2YbXUVTJIhKxqd++WtKEV2znZrch7a6I5ZUrhsRnnikrKtRVz+vCsu+MDQoq9iV37X1mzpS4yXz8QMnjxlEhRf4UBllrHBATpoZcypJGNwxMoiW5DYHf7autgVxLEvj4rmn30/RYfRI7apCGOyiq3RBec9TAKXsZSuxJLJJ7wUO8hv5DErmfkdOluZsr2ymM7vXb0IDZL9ffucvRN/DZuDLexVbsFe0WVbT1Q1MqFrVosd7zXo8Lf+2LC8QmKqiFj9Ci1Ws1lVvsQc7B0Pxa/V29hUyOlPD8TA59ya6xXYJ9HUDv0zBjoNI/ykH/qaRDQ8CU1W6168eHG1uXlmjTWJJ9OGsYipTGbwz1bUiYHRktt6L/1g53Sltpx7Z6WKAnB0MP7D013pOQLgIxy3ilYTbBSu1G/nd3w3Xnql0GcM7Jftw2w6h364xJY2knST+/LIco3Sj2Vb5fvcz4fBK7kLOvUlPnPxYD37ge3okN/gke2rM6E88Siawtv81D4dIkPbCk1g8D9iOzlZ9T/0K+IrtDsQnRyqWxmL4uyrF6/ThgL2pxYW6bVD2uGLGN9YYSaMjBKVDrGWvumH8VmRQx50PZ4i408cnvErYtBpvBSToVN+Z+WccSo44fUUrtEw/sBKZzYq/hKD4BP8Zv/1OWnP75V5xjJF7Sni+Rv+NGYO/9j0xKuzE0PMTT/hN7nBCbjLlz/cub/yFDi6qU3+WvynENXCX9qTJ0xeMYUpK77EpmjJkMqvrvxNf919kv7lQbYt+128k0H0DcPQDAd//unH+j+FMzL04ofR2rN/cj3+jc/mX0zWToHWVme1BDEgg8zXa+cWfxk5y6GW/BWFjZV7kYLZxFwbZ+SlfERsKp+7dnI1PnEKa3Rm8XuTtzMlWOeMrNfdXWFhAt02Vosi6N2X0A8vxHHkJk5tbJie4HHz/lzfHCk8N1bf6Uvuyf7IjX7blsUmdv0//89/+KqRqWgLVIHzCKIOM69ncSyq4Za4E5bZHgpkRl4VVoLhtHuzQV+/WPYTRxVl3LWXGOeFAE+VqeFFkThgM8MtRuR7xmifl1UHFJvCeXM4OMcQBbJWmSwMFSgQvoE2aAjNgj6JZpPBCMXg9QXMKH9BLf0vgqOMrXCmzVy8Zhp6k0ikf86HsdrbB+gYEQNT6beqR1KEfgIX5BSg0w5A7l7d8EFiYTaSkBlklYASDQkVhGruUqlGD4XyexPFCFvgg24gYqxvkzz7XuAtwHAd3nKEwAAPPkdhphAkGJuZjyo3aYRXnFe3Hfk7n1q6bWUFpRFM0wtKKJCro8j4tEV++lZkwKO3HwJ2GZ82L1+53EBEXxwOx+fpHXWk0TGgbZYdKJkR6Cqq8GzAbbTFgZiCAG3ox6cjrjij8JPyCoar/PkSqGjbOSNkLeB1FoCZsSYhaZ/RS7rwzriNZ7YFcWKTFFhF4SfgyOX9vfdFzsZkNgHY0r0WCtlN6NSm6n23RESnfUZ3gZ8k70TsxoyBhErSZVyVTwJJugQEwtK+jNf3iovladrRfp+lH70wE0DP3Yd2dNT4c08TlDCKLuCV4Om3cQAivMy9wIH+fspYrFQQ6NzfeVAglAjjGZDy+FT64x7Jij7NLgl0bbXbPLPZIiqbkhiTQUgsKE9xbYqO5Ouac55GBIRi03Uq+Z4d7E9fglROkF7QM9ejAyaxD3oCCzqW0PPL3V9WV6JreCfQ4lw2Nk51VgrOcLpwgo64x4GrAjR606gjLz/wV0Dp0XSHDsz2RfouGGSveLYEO2Hp2InA0kxf7jVmzk+71YuMF798djv69CV8EYicOnm6iQRZKYL1DJw0qD9grnCCJ3WyaVexVOErTYXueaqcYEy1nX6i2yMWBUr4S6aIW061hznnNs92ySn67UGnHwIQQTQbxluJscDIU6jY9rt3s0LQ40A3Yt8Sjp9+/Ck2ooAeBxe80Y9ZCWMuzeFTnXpkhifob3IYHFSoN0YruvAKH/HIgXkSB9+1UJz2OVoewzYD/PPqYZX6DiPYrbMH4KQXnM0tvRfvyXnBEMVHQSJedCVWaAq61545arbkWgGTcQtw0WLsdCZDajAO3y1HFhxM8D46UXyPjuvTyhCBCn3bTPBvG6SAEX/xQtCMP9pnh3yANs3mw1f8JFsYGKJCdz6IfFoQCS1W4N2580u/pwdmrQSnzgTTvm20c1iqJyDsWTlwmT9VbPHkDliqkOTpP/juhXbtQVezzg2EQ6+x4wuPwP7MGKEBduJdKF19CP30sAX4vPk4CQA9069lvQ7KswqTXSpMCMTNRlkVgccmGeCflSYKXlZFYgQ5ZLj1tXAPTnpZEaUteGc8dJHfMuNrZrt8Do+5CZ+bvaU3xuOJbnScr9MuPMd34zFGBTR2pG+sT1fVZfKDKU1k6FE+Q/uL+nXBuVnpJDpr2eqzhyOmfYF6fWX0oIl73gCHf6XHEk3jEzyzFbYhKRMY05UmSelXu8sbj9BuJrY2H1rpHfr0RS/rr8Knp8+eJE7zuN7xVQvv+CZFFiskFjmj0b1erqfH2tzetgVCkrWvK6IF8iZ2ckuTXCvprKCCR3glmRFzmNVsfFjMioYRStpl0/QTxlUG8Cj367u8yk868TFy8zf+8PUwwfh1fOfO3fJO3LNz717bdE6eaz2JCa6Rqbd4xuceY4uXZPA69JvlNK6xmymOWm3kiUxe0cJOEuCIpAFmWrHDRiln8cJqY7xCN9zLXWJIdPbg0FevgvMOqJ1tjmKN3/3ueunxpjcmQCrX9B+WhubYV8brM5MLfuqXzcXptd8Did/oPB/KD5ZvwU84ZIzsCm6QhxV04nbsh/3k5HqgaQshfdUO/KULEie89pk3WeAjWcoL6I+VpbZ/zRkxCohT1DN73X5yvT7INByrrOm1v8me3D04QXwL211vcvHrVyvv4pNev+1qID55WcUQ9gxWpQ2yOn3a+SWz1dhEHv01KWp8YhM46CxFSPDo0YMWQ4qzIVC+wG7JpxiRD8Uc6GCH+oHhtY1cL3l0o8P60cxO2Z4XnrbgkH98EV/iNTLes+btFEnZkLiB//ynP/2pfUu2JWRN3NKOF5lX7hkrOhGBr4tNesHRk6c30l/iJHyObvQBA5G7IiMa5RP3Yh+wu5OVocm5OF2ZGptTPDXeFgPDK/yh5+gwHnw2a8/nwXY0WdGIb5+i33RNnmjCWzHRCl3YCl/YsTf9hLtWupF144O89EVWMFU83BX5+eklHmSTxnDkqAdg4OvECdrCbzwV5ymy0DXxn3jlRMbX4xvCd9/RF8WeFiOjp3DVZIGC1lLYIzM64G8TK/zi5CVj53T+UO6X54rl4FkuLp2KLOLh4lp0gc5062p+Z39iB75AO7dv3S5PFDMUkNBi5SAcktDHNWQcYrGJS9xDDrV+/Mz4P4ZWBTRYwP/SQ9fx81bMLJOj4jK/l+bci18Qho/E0wN7Z3J9sdVjyfXwyJZacUQnI6pvoSP9u89LTIMemGJ7oljeZ+TsDT/DmtJHf2pjGSOe0V1P2JNXyqfxp21G/9i9+F7+ZkydiIrc8bYHLIe2kFlZ0QfFGLmUvxcM9RKvLzwR4y0TsSZVYWh1N3hs3DBUXC32kVvL7ciUXmqP3OVa8oBHj+7n3tcdE17QQXpCn9m1GEO7npxZPDliBbfcQF47/m3vHjHg/vgEMSM57+3KaTYgLoWJ9HLfgWDq1taRHyiXINOgdOymVp4iAUmovVUKJlevXKnAbdvxPWci4cB0urqsrgAAwDqyySDiIPPGzAJNGIbBHLJH3zE4fQDVXVECdFDKImja7yoIxaF8ZrtLg4g4CYzhnD+ofqX9tFxjtGxMAOL9+eskkoo8TdwCMhikGOTvgtkRwSHhjIKqDgIf5oAuS+TMeLjWjCEecSyt7kZgA04z408hOCEK7aeZMIYmiXC/ZPHLF8nFPJ0JDfr22DQCdj8wxWPKBPR8zphV0CVzAkczC0A9LVSBGA4nDuC1QeGcDUBxKOZCG5mdPTuP8RxF/9LEmgPTrvM8yM4BZmhTXHMugKAaeJw5c7oK2HcMZ5kFlRg7LJrMPJpY0vH4yeP+dC8FpFNkiDfOGwDGDWroRfjOGCwrJB+HjwGZBjuUBcUxdjz7JEhirKHPLPZxTy7K555Wo/AkYAeMaaj3oY/iAyFJh+YAwpEAC4ev+qm9RZ+BqwQV0HL8kgnGZWYUb4ChgJlcS1Hac49ihhPoBVsNJHKNhAZAC9wE24ofHPCd23dasCu9eav2eiQ1cAVivrP6qe1k4BM0K0xaqjyBIHszRjxhL/iGZk8EaUCW7yW/9tACFokeO8V/OvPksW1RgNKjmWMrBZiZrZAkzTlF/6bQF37jzzi8OYTbajm2Zc/no4cPQgtZKmLsa0EKczzejzmzGcmPg8D+/b//h/KGHeCvwEf7LYaE90B/O9c9e/6sfbHNKSIogO2N7rxq2w671baXx9XicbUlNABcdicAaOIc/UKbPiTxxo1fZkCsSlE8OJUEjH6wJSDJkUyxccaFFkUAtrC9faH8VPxx/evwhTO5dOlisal2H+LoikIiGrqkP29j97f+tX0UXilahB/wkO1XJ9lMeP4qdkxGdMEY4Q5+tHAUvfj04VN4H3yJjlch893BYDGnKbgR8JC73yVT6O2MSO6VUNrLbPUCG7J8mmzh19uMV+IzDjTIG143KA2NsMXYBblszAsf2Vp1NYkSjITnDmBkF7DGzCq9RKYZb3KAEwruPtv1dRJzQfkkpntXP/30Y2W/JC/s0bYyeo8HbI0twkg2I0FwLweKLxyn3/HMGDhl+lCbXyuQAEohXyJHboITwSb7nQQlWJTPGzznlm5py/hNRDTgjh5bRfryxfPVyegB32FWaTB+gkr26+VvAbMnBtKz8Wnc+boYEAyrDSsWp21L+J3txVfQA7xHN91u0ijxy9+2SvlpebnCED/CNgVOZuUFqsatSKQYh3edgYZlUfxjnWCYpc3atv8aHezaDH6Dp9hOfU7ebNy9ZtLhaxOevEJCeSc2mKRmsAemGx/dJye68TgBsGBkI7qxrB6Cb4IgfG1Bix3Wr8xBpZw923FeFflev3a9/J7gTqHbCsOxczZDXyb4nxldAStsaPIUWtiD8YtZGrtEJu5dMIC9tziYtuvbIyj0eySuQzOrG3lJgOgU+++Ksug8+q0ipceK3vCFjCTMfkqExRt8ouRXvFNcCm/RRifoJp9rVQ0jkUztD21o1cYEquO7yErsw+db8arIanyCTHw1HvbHX9E5mE92hBbWl4/wt4XPyFGRxRL6J/HnZEqexiTJYd+uCTqmrc/pZ4oX2smP/D0rhdpWeOdamMa+6NeSFPAhiv7+Rj/7l4DxdYoHlU++QS+9lXyePn1mEtHoH3m4R6f+0c10VRzTvjhCLAWbyIZc6MDp4P2582frA8Qo8yj3WakN28zsslVtOBeBPpI1vrN7+mD03rZFsQs648wCKynFUdsXt+NXTtbvnemMrXHH5sWwiX9LX3iMJwHuFhDJwMpDcW5nlPMdfWx8GB9Bj4vRuVe/JjIlSWSrFXHRxuY8pYwMFLbMYsMVSQI+dutxfMzy5Ei6hxZ8qA1maGRkrOIS9FhdIxZ3jZWsCh4wBi2SIz4eTmhLG+7vhGf61/ZgxZyrIi5ojhCaFeFhm+196DE5cv7c+foQK0isclBsSCOVHyznv8hVoU1fdFiRmA551w7DXz6ZjuvL9ZLk2jj9DRYqUJrRlzfQQTJUSBssm0K58bEt/fC/hw/Oajc4ZIWxc2nYG/tXaIGxlIg/YWcK8LatWVVisg0PYJ2Z9lmtM7zWt+ILPUajmIB9k7vYnw743hkr8pr6MDyObPEWzQqgxYPQ6l0byhjISbxlVaJ4QizaVdPBzPab68iBXTRpTFueynjz1s3V33/8cfXnP/+5q5cmJg/+xd7Q5trDobPyjj9RpKfKeEkfTNopDoipJcoCKDrqRWds36eXZIYHfEFj/9DFppex0T8YJq8xeYc+xbbr168VK51fScf53tOnPD1S4XazRRArGRo75C2u9h0i8JV/L/5lTGJ7YCL/6JPfQhNa6Rjdoks9KyjXs3N2V70I02GBmMkLvtrlQTbGhr9kcyi2b3LW6lVPWiT4LkxIJ3CL8PwTP6FHv/hCt/yNJ2glx8HEmZBGQzE9ukf+rhEjKIahuf48shB/KMDxNcuY8UB8UDwOf0A12+C7xaYexIM29ibX5RvEs3AQZnnjkYUZ9IG85F9WkcJL9uapyfhMB+CPeBRGaEMBGTaI91oUihytvKqfTbvOKXK9MeMLFovV4QWdHd2Fk+Kg8CTfL36xmC5nz4cwSAEInsuF6C2752vhmmvZiPvwG85iUGkPX/hgk1360q84GD2w/ssXq4pedxwkySfx9d3CVh3KO+PEc/fowyQTvuXX6Onp+gcxg8/2fPvt1g8uInCMQMgYCAc01TQKZY/35SuXEgg9IYEy2QzAOBXVsgRzERZnqqM6XoLIYBkLQNEe450+Zj/V7775psG8dhgxQPE9Q2b4xim5QCyFEmB9+/tvV7//9vc1UBVT9C9OS7LeVTr52aVMYaAXxjY4IKJ8hhYMUj0DApTOEzA4C5Vowup9GQPalm0UnQ3LGCkeg8N0BoDh+IB+AujyXvdHQBl0wZSQABHgphSu83kLOVEySYXgR1sCHkGOoNh+Som6AkuX5bU/B+IFjHKtPowNHwCX8S+Fo63trfycJaOAgzwFlBxVgT/AzqAFfZhsvMbueswv6IR+CsPp+Nujj/0EYpRUOwcOJjE5eri0CSrMPnT5L32ILOpMM2bJJpBlkAxJG3gmMWPIaABGZDmP6lV8GiNqkpkghaPGa4omMLm3s1MetUAUmQBD/QGuyj187ivXa5ehdUlgQFLBA3B1CWKuA2QMTqCEduNEJ/CTQNLH4326kJnPCTQKWrlGYER2DicDIlZZCZBu3RyHrEpqnGa25vwCBRKAMYVQiSc95IyMT1Lme59LRhRx3EMfW1jMeEb3o0PrwMfY+hjw/EOj8eKx+wqi4YfxdelvwIpNad/KIgfz0m+BUflERsbDaYY+7dB3+mEmSHCsf/tE8cdYHTBHVwSfABH/8be0RZ8F4IJ6iRMb6jae2CNQnOQyzjH9SVQ4dgVGiQv97zLB6DLw/P77P7QtY7TKhk7Qd09a0ye+beR3TsTngB0NZkB9H4guljhDw4sz6CGUAW6FFweuoRN+CfAUjcPS1T/+478vr61O61Na1jROwvimfdkDffPWrdqVv704wha3MkAFJzjEFsiCjrFzAfg3169W/19mvJw1NKTPioLdP59rEcIBmTV1AQcgUG8wlu+OJ1mE2QIoQZdr2D0HyS7xgS5rEw2zVDhBdex12refep4qoF0JhnvgDMesWCaYhDET+C3Bq33XthE6DFvx4E1XUAoeT0XP2Eg0sLSYNaBvBmkc+u29J09XVyVcgmYBWJOxDEI/8InNogF/BXF43NVp4S1+SeSuXbkS3n5a7W2gyQ9JLubAO8kSG4O/g4eziozjLpZmTHwAm2QH9LP+JWOE9d7kZswKbEcOe/JdEv7oCR9S3I4uCEiXoLi2kPas9pIc0kv43cQlAZ4VE8ZNtnTcQdkCQXw3DrLER7SiT3v43+1gvWu2hhkfvrmerh1Lu//wxz+WN/ReYv3h/af6zva/z/bFl+WNx7djoJVF9AjP2KM+2ZnPYDss0h7arXZS6ORz3MwPTSFqdMdnrm2Bma5E3n62aE3n0q/ZOx3BUnyAF4Kc9lFfnlZClxW7xnkssoGTMFZhiA/w96FDc17NJDCzIozP5H+Mlf+yWq3JTMbzXWIIRS9PQKRjM7tq1a+Ee7aGwgR8g5f8CXOic+wPFsLIYm/o6sx/ZKxtuAHf6IKnJsFkGASzrIAbfZsVtWyfLGHI8oQIL2O1Yk7b+KjwQR9FnvhjxRQdneSdb0oAGZqMZQJSj+icLY5mgatz4a9iEjm20BmaFWPZ04JFxocesqe/tlCLU6yO4DdhBdt78eJZ79On8bx996YYg/DqWz6nCwbgfjo5b/HOrKyE6w/uP2yyL3lgY3jv3vqt3MeX0zU6asUX/1u7zVtyjMcwgF7B4IlbJUvrxDTtoQ/W4BcbJzP3VT7xzQo1B6IrbFW/dMvqWMmvwqZVQXhmtRnGWKXG3ug47MF/Y/VIYn5LQccZA3wTHRTv+oz8vbULR/o7m8rP0hPeoqEF3m51GhrxjG4yBBMtdKMJScaxYCd544ciYLxFH6Lxy927jclhvBiErtA35xjhtcIxrMYv/CdX9mGbze9//7vVN4nPnTMjaZinrUqurKybrSJiAdezhdn2MFtOWgQMfcuEGKz1OV6cUTDKfeTi6VL1w6/iM2/crI0o+IiF0TpyG33AX2PmV9BgAmpzc7N4IYkW59K7Klzezg+0SkQ/5EPf8Z3c6jPD605YhhdexbNc5+9FZ/h+xesW/8N1kz1iK7EPRZejeHTy1StXq594iFYUoEU89dd/+ZeSpE1xCeEVA/ma3I8/ijWTfI5d4uMRT5gKzrM5E1DG6hwluMTOPDKffShs4IvrljiPD7GVWtJIpmIZq2QkiPKNuNLaNmJg7Obm2coTjXzUrds3+2jtnZ37jV3oEFxz7hMfYpsufcMTY7ViDg142Fi/+BNexN74VTbpRQ9s10KnmJ0tsV1n+sD+5qFpqz49snC9e8UbDx7cbxsKaXixyCsdVP/FnOwYT+kzHWHvxiUBRwvZkItzk6zEYLtyPrZNomKFoXcKKYNX/HK+Cw89hende493pvdW/s3qJLGJNJtcm5/lPrGKmJiNwpPmWHnxWfJJn9Fp8mpBJm3g4fLTQejPY7MtxuUz9MIMtPF3Ym4T//ASL+gCn0pnTL7hJ/4V03Otogzsh+1iIHSYiGc3fAqfiV8H9iceIofika3/+T79k6vzaMRXznBl481vkw+CeX3wYWzey710S1GY7phwoF94bXzeVuOReZqrnxbr8reLfYy8tOZ/U5hfJqmXFX5psraquAQjjdc99LvFJXfmf+IZuGrSGD14RF/QKYaxHZZOu54Okg/5a3tiGsUX2ON8TRP2JrGDeZXP4DCfLIHgt2dRQvzQGg/cJ99Gv9zLh8Za8ed/8luYt+f77y/+MGDB8f4rYKx5EGOcIIPTsGVgqdABXEzTCAABUpSvoJifljCruGEy4VEABDVA4qiiGBLg89vb1KFbPwxK34DffQyO48YwTKFUQIHiKMYImMwiAiPKpm9CbDCZ6yVBLTQxsvxs4G5sWBImEojihCCWYDFNYk2pC565rkaJN7m+s4bGlxeDQxOeEYxXE/S0j+l15BFgPsjPeSycgkxBM9csAE34BAmUp/0BIcYlMKdkricD/Ll2/Vp4OU+PkLgwAI5G8QJlALPbxzKuY93yJPiZlVCCaQpIXoyHMmnX4Cd5DDBgRF6SUCCGJ9orSAScBRalPXQZN3bu2btrdTfgjZ9mZ1yLT4IJiSZdAXQNYvJZQWitkHTGnkHQDvh9ziHjhdlwswyMw99mr7QDVACOe4ev77uVqo4/OndcwSVtMRq8G/lKDujzONmNGCR98plDFu/88kudgEAlF+fe9RLLyMdbgYTTJTM6iadoFfiRqUIBuavsPuyTX6bIKGEXAEwyOs7C0rsJgBT+FFZixAHfZ4+fRg5HCuQSWP113Iw79wgG+tjZ/HMfPpIn0NOWbVvoGn392sPL3L/I3E8vsjFujq728HWChyXA4ngcvCio2chPAZrg5mhAtYFPbiFTwRynr/LMQdQt5Xd6NSuBAmq5jg5IItgQGjhEAa+/RzcsE0yCk/vQxbb6NKLKbFcdsJPwBRZwiHwso4YBrcZH1uzBEkQzPfScXQFws22KfTs7O+sZqrcNOiRuEi06Jwnpqo+0BaOwxHYnSYzVQMZAj9j69WvXVr9EVxQLHBgOcOkTOskAjrF7eiZgw0/L2OkQeZq55BhU4htk56V9T/4xg6IwIknifBf8yHDzsm947FUAIjCvbkZP0EXPLLOFV2ZPzZj0HX4uycnZ9Soqy+vxXduwBr9hi4SeDqBnEvJZnUVnrZBYcAt/yb4retIf54eP7nXf6O376hUnR84teuc+QTha8WuxIZiNV+PkFI4jk4zFdUvgIvBIc2PL4QZc6nZXtPWTVQ+8Q2efDqEts4HV+w+9j07VuQZbl+THa+wF3psBHMwjP3a+2EoLQ7kX5pU/0UUrL9m4RJpeSRZOBHP/+Ic/JLF41aCOoyVTgSTscqaF9vkr45Ys0b/yJP1bTeZ69kvu9Iv83GMGD//pOsxjd2YG0eBiW1l69hGeoDef4YXk5W9/+3sT1ikozRYtS+nJhR4RBP/Ft/IpeFodyct4+Qs+gb7AOdvRyHzRYfxYiuDFgXym4KEwgZf4xg/CWL7dtVY07QqPSG/htfGRi5/0rcFq+OY7vLRVjF0qUH8NJuNL+8w1TajyphdW8zZZzH210VxXX5cX3umPfaEV1i+F9E4U5Hv00eEP8dmuFT+QiUdv0nEFTTZDL8gHvf7VjqLz6DGpoC3FLrwwHvRaQg+rjQlv86O66V56KDguLuZ3BREY59o0Gn6M31yCQatC/ITv7jfW6mz+SSjhsmKKc7RgfVcQBDuMnbz1R0boaECYa0x8wChjMC56yq8qJou1lpWTbJJd6a/jit1Lxrz8nYva7kwcDQbhIWx2r5VOHqtMB4+fmFXFz+KT6KKxz5gkgmbJbUFYPwTAysD0uXXufGV5f+deJ/awyFssI7Zki/iYj/JO//lSkVpcujeJR7cyhD/8AOyiO7D3wcMHc/B4ruMPTiU+sI3NLLdJPGcJSkYUCfHPVj38oEcI8P3HX2NXXyQ1JkDovaLeTHC4r3Yhvso99JI8xXxLEutadIpx2ACcM2Z4oU/nD9VOw0e6KQaBXc7YuP9gZ3Xz9q0+mtXgJehkyHbpuXNtYD59guNW0ZENPuODt4NGJQ6W5IttOqmQGLLjCJ0SUjqy6Kz3kgs4B8g1bBQBtoMY49b2VuQ4Kzsaq2U8ZOVw91mh4SBg54jNSj12hc94gj6yxQP0bpw53VzANT7Xj++0rxguhqdPjemiX4pqdN4KSDTSL75mwYzqcPz4JNeSMPHWxIv1GfG9vvGkK/SxcRNafmdXTeDIpXGaM8B2umVY/Kpw6TovMcgU4yZhUziRHIpdxOuKI2d7XuOJYMLh1dn8LV9SYO7qw4zPdlHYi24YI5ZhZ3wt+kNE+UK++jAG500eCJ8Xm1omZRefiy6FenrvEFztGq9td2I8PuT0SSu9Mt78g63kpT+5XO09L2Nn287aoJP0Aj7B9Cb6efepleFvty21wBbehP9doRA/Q2bk3eQ+nyt2TxFBnpcYL325RiwjXocvh4+MTIzZxLXv6Tvb4F/YFr+lXfTQ5eVvNCvYNyFPf7AKbhqTttFMBxS9FcL0P/HZ6+KpnQ7OOFzORsNHsXVjn9iv3MyBw7AKHsEbumXsZOPni3Wc2cmNr5NX8qItwIUW9kp/bUldniZKZ1xn0hIu0THjIdvmKuvxw26xCLukF9rzvfE1ZgsG2RKLPvEjf4dOvA07OrGDt8eSm2iH7Zem9PX6rZVyiUujU2+Dc26gV/B37CJjzU90KVaxeTLkR8gdLrWTvF0jtpHb+Z3P5GvE2VacKayJsemvPIB+4bGxe2AQWfgMDpMDE6B/eE1PybILMOhGfBA+NScIJsJR9yiE4QM9qL+JntBnBTH5qN81iO6JpScnZWfF1NyH5z1o/kvwKPITL7AxfOZDFrysz8h3LXaRUXwSDOlKGYbaKpWBaHQd7GMgwnxmIEtCZJAEppMGDyFKsCTYE0DoWOBb8Mv1GIzRmFVHE6OgrNjlhH1LuZtwh3FUUb8GgcEErz/KZzabAP7yv/7Squk4hjk1fDivWCD5YVCz9EtbFUx+eqFJ4OUGtBFSD5IM7fidG1oxE2AT0gRklpSb5Z5lTJwceoxL24LNFoA+h/qMwSy0RJyQGLCAQdIdUeat0AMoOAFB4pq3UVjbozyhQjBhRgvFnJL9kpyMhH3/vhhElKmHKHEy6WvvXgHBgc5kMAjjGv6CVUuQ5+RwcnEdJ29sQL9bM9ITA7Ykr8AR54pd+v+YJBJAG6Pk2qcCCE63Abprw38KpmLaYDSg5HpKLMiRcDcwD9/1K2nAS6BQ5c/3Dt2T5OBFDz5roPglAdHx8l5B5+TGydX5ra0GSg0ejIXehh+CZ4DO0BrAdbkk4J9Za3KyfNJnaJMIoUXw/eOPP2Y8s3KlBhaecxoO6EsH/XxWFgxQsQ/XuYbDp1NmfNGLTryvg48c6ARAo2PaIXv70Zts5e1RlF0pkN+PxfGazSBnxQQBhqWWim/G5Gf3edLz0CIBUzBx4CVeCjQUHAAVHoWQ2kB1I46dU+ccBYotbOUa57Jcu3a1YzmdQEcxQrBT8IucyJiGdAY8bUl6VaQVYQVL9KQJfGzBdfSRDTQYx8/8jlfkzF6APp5zsNsJ0hQjYIInunlpx1jooLbQqDjEngX0ViZcuLjd7XOclMSTfc5389QiYImHgsEGCKGjM5H53ncCGuBvZrR8yzX4JXlhI5wGPdQ+h+v+DC1OzSzQvh7+JjgTIGPAUpThdOgWW5C8peHy30oEoK3ooRhDbxVWBDctjsaWBJr48PLFq+pXg/SupgLgnAubFahO1R1/g3rhp0Q/iXYCYI4Rr+GXMZAROVv5VLCPnSn+ogV+mFG1J91rcIzTjI3QyzoVW1Rmy6b+i3d4EZnzFc4cwl/6VceT72Cya/GZI/WCoeDBi06QJcc6e9RfNzlyDWzHj8FqgYkVBbPMH36QW1e6+FksExzwKfOkCsE4PipOdVl/xvI5uk6GziGwdYKTtR1Vu/5u0rMOwnNLdYi9oodP6haWEE9H+CL4gQ9NduMHYJsAjSzOnD61+v3vvhn7D39s/xIZwDV298EKjMhNPwK9FxkvYSrI4Is2y+PcrzBtP7WiGN1kF4o1ywoZtNBVnNIXTO12t7w2E7SZyCA/gbSgXbv0RpGA/GEE3EQ7Xtf3ZxQScvTBQHhp3L6HlfxGi375txSZyMuZA3yNoKgYkc8FwWyObIxNYkrWU6j/1MTXMuWeUxI+PHzIZ8y5ZXSRH6Mn2oLNLdrFzhoMhqdv34bukKZP6iLgshoFDzxaHCawYfK20qirVnINnykAJocnz540gObz6p9CZ5OHjHkJ7Mibrtq+ErVefffdH0Lr4+qHYgvZFRvhW+j4tytF8M5YrFyD38XAXGsbEvudbZMzXvGEAI39ka1x2WPvHn2PHDLkyFSMgzczIznFfzgpxuITYJrx4H3bzvWwSlstiIXv2usWptBhuwa+ot01fIAgkQ5pv7aRdszSSyaN3f1sUVIJJ5sIxXZmlppvU5C0nBx4RTfCQzObfKQtSOwVbfq1fZqO86/8LNngO500CUEOCmRo9Xdxrni0q09/k5SIyfjCb765nvYdRHws10+Bz/18Z4t0eFv8mVgOtsDkezv3IktbE2aWF5+c8yUh7ZkP0UM64Sc7XNoRNzc2Cy/cKzm3quFQkkRb4SWHYiU4YkxkA3cl4lbqfkkCtsgW3/CbDIzB1lI84Rf4Vj/ZJ9tsAhJe0hV8pEsKWooO/habWyJPD4zl+cvn5fVSRDABQAb8kLHQS0+Jwiv28+HT+7QvqRPjiRlsfVKU4fPQkjwhsSHdEf94ibutsGQAbA+deCYWRr+tJHCAfdEn8lDY5z89WIM+Kqg6tJZsnD1oIsFEqfjAqh3vs+c2c9/EPMv4e73Jo5PHfyvKw5MniT89rU+cj7/Vn/CkYw6T/ay+8nuxPz4H9ogvtatQwB86t2h/frrXth8T1GxfIQUGwtFbN292MlbcKGYWC1ZvQicZ4zt9bKIfntEXW3idA8RvdpUTW0hffhdDVM65trFd7Kx2nH98k9jJ+Td4w98rkC64Ref4Mr5YsYBOubfxWSSkOGiFmHgJf7xh5cQvc5aZJ82QhxwLv5f8MKo5mJffrChXrIcX5Dq+ch4OIw+wmhh+Nh7MW+cm0vkguAV/+QVjJCsTbfoeW1hve6/Ps4pNDC5rhLW7mwuc3dyMfk9xqL6JTHMve5cYG7Mxwiy5Cuxgs0vx0/UK+NeCG1YTOiTbZwoCkxOOnrI9uA2brOqbWPtdMZNdk6+YhymjFRazwWVi2vflQWTvBe/FZD7Hb/GbsdlWtrPzoPzLF52MtBLqxo2b0fcDnaBEp0k5Ovfk6bPqtpVL58+fb7wgduTn2KHx4hXZ0RExbnmVvslR/3RpjnEIbeGRmJ/u+F5MIr5QkDEZom32YKCydQVeL3ontuCn9eMF+1pXiP6LMxWC8LZ2mM+MG13y5IUP7FhsQi/mLCOr+W0n26jviXRrd2ICfOZXFbxMKpOVWA6m0BvtOUsQveTFn8FkE9zwwRidhUkXR4YTH7XYkjedDLm/TagYB3uSv4ghjY9s2ZR4WqGcz7H4Qj7K3o2X/bU2kPbpC/7irbG3kBYs1Q/dgDm7/sf/+E9fgQMigaikDkMQjDlmzTXgGoEsgAFemGifms80htGWsGndMu7gdh0UcKEIBqhMoDFGanCY/Fzwmfbth3OQUoUTJhkAIwN4aPM0DoYE7BklMKD0wMJAeqBamOARkXWaoeN5jJ9RYqh20WjJPNDqPrIkOZNY7lr9cutOjU1gLwCwf1K7hFWFSzva8KLowIWx+o5TF0QDL31Yok3RBKr40aXLMXb9EgTwpCgA10Dt2zMu4CaA5wi143p848QdLPgifShQHDmsYjwz0AyTU8OjFmKARnjiPBSrEQR2wEC/wD631LC8KFOD8MjCgBgZR302MgcE5FTZhzZt4JMAVpVZECSxRY8Em/EBZMUpiaLtCQ1wo4ACrsotY9VTy2yCz4yRglc5D82ZAZwavjDgsLEJm3bxaV/Ak0HSUTLlfD2FqufTBO9VOc2EGQMAef78WQHFGIyPgzEmgHcgNHGaXookEmABjACU8zOD58yjzc1zNVz7mukscBY8WIon2DQuAb9Aliy6BLA6YKyKY4LXJPkZJ50SyE9Aas/9bOejz/QLfwGKw1m9fIdHfUpJvhPYkYN+Ov7oRT5ePXj0oI5nsQV64wvOXpJCp1vUiH4AHQe+HQvv2KeXLSMOyBYQa4Njos/Aemw+2JBxd0QcWYRIZvaISpAlAui6d38nP6ODdDp6ZTy9Nz9bhc81dAxvFBAdwCVhBsTG7zBJ35GdwAgwSv72Rff1a2xmnqzeoQcO38YXwLYUSc0I6dfvZINm99CBFrRC/KXLlwqgigC2e7FXj6/LbcUAYyJ/tO0OPWzZLEPbSLveDvNi1wXh0K4vZ60sB+Yuj+uGEc8SoHVMaYec2OqZzjolKEkQcpgDSefG12Q0b4mrdufJFHGiabNPjkvf7Aq/BGRWSuzc3ZkAL2OlL3h94cKF2hGbshWKbts2YbzaEwhduny5YxAkeaoUevgA/XNu4VZtlez9VKiGje7vU6dUInJNg+N1v8b/MYEF3PIEkwa+ebvm4/sE+KGBjUliyK+zuOGLe7UtmIJTil8KcPSFTgoi8EZhEb0wF9Y4jBQv8EQgIiiwhU0wyD7xVHGEzju41wHFVjkZQ20iI2BHXc0WOxMAwudXsTF6RGe9BE0UZOE/PbJHnLO/f28nWJSgKEmER7Y+2Lkfnxhcemmr3qw+E8AJFumLYouELowo1rToEH7yZ3wfPXKtYsLQMMklehUmfMemPsQ+XkV+o1swQmD6aXXxwsVu55M4nTtztn7DWRUe/b479x87ZjWosyH21QYWXxOWtB9JO7/orCG00eeTp83SCsp3rx4lgLds+tckZZbpfgrea8939EcbVlTCATLz5AI+WeBCVoqlgvgDkbUkhJ6T7/2dh+1zM7qIJvdaQeKnApx9+NW96KIVATNzNqvDnIPFt9BbL/YsyRB/KAaY6eIb2RVfNWfJfW7SZaxmH+kgJuAnTPZfsSp47cVvwHKJC38AwxxUbAJFku+wcLokuMZveo+/nclOX1Y6mQyQxFuBB8fZxeBKfE9+oomOwRj0atsKBmOBJ50IgbFre+CDe0/4iWb31RaiGyG+QXw+Wq9WmIQNTVGpyl8hyvYqq0td514FDb4G39ZM5SQ7WWTfP92uTKKPztOg29q1CoONsGe6ihYF5zPxD8VBM42h27jwQRxDfugfrNaNcZT1jYW002J08GD86xT6B18mBuBrnttmln6PK4bnbu00fgwf+Ap6YJuJfhSp6JnYRYxkzPT56tUrpUdiaKKwW7aj156aZNuS72amNv411NJEektG8NdL4nju3GYxU6FE8uvR5fjivtp1dBDf0SzQZ8sSAzTTHeEOnXQ9ndQvHyUhEfvgJZ7w5eIWOgqnPOlt4Z0zi4yV3rPL3B6dN9lzMDg7KxEaW+QLeopeffq8be2d1RD8rr+LseEnH+bF3+rJWXi8g2099VvhJT1Ac+PH2oDZ9MSE6a9bR9NHSM57VlKQ42w9+NKYxYoO12gfJrFzZ7Xh/fu3b4rh2oUpB6PTZCx5fPlynrgprlpsAd0YIlmVvPKHJsz0yVe4Rr+KuPwfbCCr0pXvyJ+v7ytEO19JG3B7Zt0/NZ6AS2ImK4TFeQ6rxg/YQS9NnIiD8YU/k1Aa40y8zKO6BVb8CTvwvd+tuqIDYjfyMJh7d+/W/sS9JrXPnzu3+v3vv0V2ZcQ+bt/+pfct59oo+ljhaxXMrDJ5O/maVzqETdeuXw2N62Q2sa+4u6tBIkfxQ+PL8EBc1tsyRja2FmbpMzlPX/gwZ+a4Z7EXL7EcOjwBzLkrtkfBUzLGV5MqcsGxtaFFHII3ZGtsL1+9KYZYUbR/f3I6vi6DF2vy3eLBe/cfVvZNgjNO8sazxQbpiPiBjThbCpab8LLiQg4CA11rlRifBmPwRHzCX9E/15GRJxAZXf0dv04Q3nmJX1zrL/+3XRAeedVa8x8sMEEhLmL/8pJDkZkiDD2Ee7BLHm3cy5OBydGKGbrTiavfbFPxW6yNjOnbmGGlYhFbsWKXH/Cwnp3EL3RXfMQPkFnvS6zIHkwQt7+MG57BS3KQO7IbsvHZ2bPnowZfO8HCr6Ff3kMnYQvMaEEpbRkX/USnvqpzoZ/Mn0SenpAH69mtggz/CJONSV+L75dT0seHCoCRM5zgE2fLrYKoomd0IHkZ3wn7xcz6UyhSQCEEduKAejoin8OzInz0xk+0dgJ5jZHanInT9TbO/O3VSdLITxGGDeMDmcKJFtTjV21dq38KLePt2Ly8ia4Eh21fUtmyGqPVoQy4YJ1/FPq3Km8YpwpuhlqD+bPKCcM05ncK2ipd2rEki+BqAOvAjiEI+ICQKjuGADMOCeBO5XAtIDSkccHyl88JoOOg0dQEPT8BHToYI+ZjuIPa8lUZZXbO51aocFY17lxrNoFDU+HucjlntCQoIVCC6X7nKAMwrmLmTQkUkPShHVVzDnFAI8YQWmeWIM4kdGWoHVe4Ft5M8MPBSzApTB8nlusKNv7Dg445RhVeAkFLQztbHbFxVJSwn0dWAnBjJRtjbPKUcStUSViccs2Qbe+iTCqljOnhw4cNon1W55P7LK1zH+frI23m8jqcVvTwIF94RDLANdt+buvs6r/+X/+l+6etesKfWSk0BYkpAGT0eVf5wk/Gi369euFj5ZexUMR8ELo/1oCBgJexSVbQSf4CI2MAJvaB4i3+aRPt9ENwAQyAY4E09AgUjI9MBYaCU5VMzoAOCHLRY5mccQJJbarYR+MyruhrAtRFT9lHiK7OAyp6C2S80WNMDJIecprGafXPk8fP6njQwlDZAj1yH52ZAHRfbdBnnIFrjWMq7mxmKrl46npO4/7OTguCHlnvWgEmXnO8aFkCLjOraOd4yU2BAICQnzHiH55rw3eSgxaJGgQlUAhvXGtLSJqc6n5+72qkyF/ADtDZHj6NbXBSs2XAcmYgxcErWrC5zkiErlkZFWceHbB9xXWVaHRDoIsuPGKbxqZwDHfwaFa3eBzmzNaQHdUQbGqzq1OiU1YC2XsOn27evNngScJqfMYgIQawglbBqqcMFI/yhm0KsOgyNknOkyfPer3CAjAXnHOcZI8C8uI46XCXc4YwvGFTvhfgCiLQSEfo0pVLV9LH4Irr8Ld6ld/1T36jq9HFXOdFhzgPNrCspNCWt+ILx+t+iSt+YRBsXwKsFofzYYOX8FAyj6bBFgeowxPnGzg4PW0mGGxgl37Lj8iQzqIXD+l4Zx/yNjuBN5Zy0gGznnim4HLp8oUEZk7+37s6d3azdAsoFM8kuWjQpvHjJTqhqhUYAnDLx+mAoJ8/cRaKMVh1yJV+ji6ZGXn+4lkTSv6r+pt7OGeFJbgquOMw6T9a9WXMeEdOVmaMzDw9wYG3n6tzcJgtCJzJ+NzZs6W/Z66EAsVefsB2MfwiU3pZeeYKdlYciH6Tp60fno4kyKIDiublKR5Eb/AfvxW6EwcNX9OfhBB1aGUv+Az/+TP+QLELZkpsJYHsKBfm56yYXIIkb/brJdjWThPbyIruNQgSgKV/ybakEwZK9rzc/zL8troSbyVNgg19KSwczrgE5Wz49MaZFsZxQoHL8nznmxi7ftzDjsyCok+hZGaeI9f0vdBO5zvJEDyCc11Zlb6tKOHjFX34CTSW/l4T2ceGrFagc+PH10Fh+qwPXOMOX0AOfIWCjC1x+MknkoViraKy7bMK213hGprMsioSwjwHUrI1tk5meCZoLEZHlyWJfqccpaF8nhlGM6Xag1F8qDHSOwkZ/JdssXN26V42Ka7qipM0yBfw8WSuvfr/6CL7FCiii53CMFitL/3ziV3dme8dwlibiC0rMPH1Xg3Q1zbHrmT+xoceel0/t+4LDnjKHj1XHFbI275wofYnoLbaBdbRYxMytgPqSzIrRrOqblkNS/awQJyjD4cZ0yGxIezCI76PvuyLDbpWjESH+1ScfGfW3PUmHW1JsMIiKlD9Uej80BUdE1cqiOEt3mgLz8YfTTHkWa5X3BZL9P7YmvNgZhWJom6uz7U80ySVr1ePoiswgL9/S3bhm1Vj9QWhEZ9cmx5qxyGl37Xf/DQBpR3bYcmAfODbxFOJXaKHHpwg1jF5in52pJ9l5WHj09DreoxnAzAOT0+dtjUIds22q17XcUyCwcbEVmKmQ4etuFHQ2N1JT9+zK3hHFyZemeIDLMND/qpbEKI7CrQSFbousbcC0SosBUWTXXwG+z3E/6VfdgcnxML0+Z///OcW2unItG811awQci05edM1fqpb/HONvtlUr8m49e13DFFQOX48CW+SY0U62GZ8D+7fr756WIMirUTRUzvFd3hi3AoSfIm2tMme/BQDXEmepX9YUH6nr/Gbobs65kEgM0vPrweGeq94Vk41K3CmmIAm/lxfivFiJ36GzonrPCXOKkQTTM4WcvYivUQnmzQePLp89crq/Nb5/o2mxi/RB6sBxCXbW9uhlw6GS+lTQbNgRW1Cb3/NWxyAFvTDA2qlPbGTBrWrX1t7YKWb2I14Co/gsW1SC05qm27jg1hTjEb/TAo7IgBvdDJboKbgDKPEOVaMcQpjt+Fv+MQfKUqwI/ooVpKT0TX04pPEW+4Dg9ALb4yBDcBEbd26c7uFB7F3Vyinb/bNXygQwWXy4oO88EEhHp3GXN2LfBXF+BI8MakhduJ/98Rm0cP/sl+T8iZWraJ2v7iE7Z2mR7ne5CFfjB4rRoyPrqNb32xe7qMPdqCweO+XXyKDJ50wfBP81P5W8jn2Lzf4GvrktM6DXXLB8jJXwGqr7U3weePLkh+R0atgttX/fK2YhZN2zUwy0YeJU9hfGFfd6aRb2mdTHhpiXPLNjdNn8n3aSbstqmasta2MqXad+6gfzNi+sNXJoww7eipuRpN4eWIDcabilnHQF1gxtNCP+A2Di37Bv0OH5/w0sYzr+cjmwX6mrVkVI7aZfDONhG9ifjndxHpkV/vMNVZbmsiHY0uObAw9mzPtwbXWKdLOnmvXzvxAMbe2t7osH4gyRCsUGijkxRAFJ7jHcCmUt4CTQlOCLpcOkwSlZvNUkiewVNXaF4Xb0+C0CXWMyv1mJgVBdXS5zx5DfKHQ+qygQ6jA4+ABy+hLTr/DKI4AI0pbvrSki3BbZMlnKtP+lmgwfNVBS/YURMwCCTYk6ZRD8tk+I0hGpvLPqR4J8J+NsgrwAK6fDgvUt2AMvZR/tuRMckNgkkCJj3Fj9tb5890fajz4RTgOISIYs3QSrDqH8NSsNUPiko25K0OMId9TSE9EAc5Lws5gKN+D+zs1SoHeo8iywg5te6Ntrq0yRDYFxyiB8UbPVoeOxgkei9PrvnOrNuIMRP35zjXjkBNoxlgBj+DGS8Vb4MlBmJkWkAJmepH/1bi9u5WNAYYGsh5DoYzzk0ITrb4YyMhMcBXehZf0ThBhyXtnvQJwdRAxCstRjYmuuFaRjm4t29EYq7bQLwCaRMfS7FkhhK+CIRen2/zgnvUoeFcNzhjSToOZtN/gKm/Byt1f7rZarvjUolmuaVU47bGLZy/msKcJcPfXAdCZnqETuaAf+HJIfmrDT6t98AIo48fIILKObeqD7pBhvmpS4LAuRQ5Us9nOBOU7lXHfzczn3jpoYKoP9xqTYN+eSs6c7CVhquYcIZ0Q+NAvoG7cL58/k/+Ur3hKv/BXmxzeRhwrmUo8Ygn5/GPoOFWn4fet7e3qN/DF3zTZBILt6+PoUUt2p/Bx8tTpOiI2y3lpEy9fJ0FymC6pKkZZScB5CkroKjwozwBs5R57DIb4Dr7t/Hbmz8EErJKRvQlKtlcvnr2MTHcKqgqDQ7/ZoLQJ5NMYYIUZ6LcaAd90gkdWB/hOf/BEYszRnJeshx66xgbJ3pkcin5olng0cYkcNk5t5J79lXWfjhA6BftkCivIdcENiYdVVYpsdEiyVmeT9n1n9MvqIHuGFTbZke85vdfBCe27hz6QJ8wxFhjlO++7sXP6Y1sbWdEjqxDpugK1wOrJs6dNtk+ePtWETIDRbYyRy5FD9nrDqs/FSfrLCXr848fPzvZw0PtgkeASjxzaByssr3/6/GmDoi6lD55oy/2uMbOlYERvv0ZOnYkSFIReq+RgldlhNkAG2qATaO1hhLHTJgiK8wnq6Ze2BNvPrB6L/cIccKhffSpit7gn6Y6dSHLYmlk+RbyepRBZp+HyT2FEAc9TVFyPb2M7ezqTZEzkR78FbvTNTzQuhTG2wvbZ5fji2TbYoCR9wAH4QYoCGOcOEKqzIODp/vVBivAEDvJx9JTNF4PThkRVUNG2bdlIx3QUD8mHjT0MBpvt2rd3d7cBSaToGTzk5+mOAgpf2cQt7yYlkTl7VqyxTZPd2XapYKjYQWecjaVApsDBNru6JmMUaAvClzN88IRvgD3Q+lNsE33LWxGkgVZkoKiDb3whfyzgh8HnQjd/yh7YKF6xC+2yz65OosdkGH7wKWZ3yQGWmVzxBZ1S0OtW1/DQWNNUCxaSRHZG38kIRopz4DvMFEMsCSwsQ4v+6Z/4yTV0zz18rCBZoKgD92jby6wcnaJfdE0cRLb6heEwyVgnBnvfZfiKNWgyYTFJ0UzwFKcyfnHbu4wL9kiy9O/geoaggK5IZaxmmNFeTDmoXUXXWSEnsTmShF1iizeVievSv5l9WxAfJJmVyPAJbG9iFtuCTcax9a+1UfS6v/FgdIZcrUpAN76ha5nUsGSdr7EaSVLHviWSkqTXr2brousFxHTDZI8YRawiuU439WMf38en5HO8FC+5Fg09HD4/6UKTifRrXHjJT/AJcIxO8zfwnC2Jd3v4eezXxGA+qZ3OBN3oa4Pz+nCxigkbCYUJlSQ7iWvFz/zK6PdMQLIxNtdDLfOZ8aLJo27TZb/3+efYBlxvfJ3eyRWOgip2A9/ohGsVTGANAia+VhQSgyi+VSzBcpME+Dp+gszevJlJJrrXvCBtoFVSPyvbZ8WciUm6rOCwYFe3nkYX+Yh0XFulQ+hH3+P4GGe1/JKk+Hl8QrdfBv8VO44dP9otHNoaG5w4Es6x+zkIdraJk6dJnVkx+aW2bOJztrglLg+dVk0YD12/e/dufNzzrgp7u8ZfhRrxL4ymI7DRy5hbyMpnvjNuxXqxH5ronNiAf1YchD2KAwuWGecUsGbbW3UCJhlP2hN/TDHZijvn2pzoagn8Z3MKq+R/7LgHOLzrFlmPXrZyD66550Lw0ZmB/DmfoGAekYcXClR2EZwK3fEl4U0LtrEdkyjs484vd3osAQUwkdJYL/6uq4PCLz6MrlaP0t9g7+gfvj9+9KSrg2Ghc6QU4/iY8i723jgotDa5pU/yxfyteGY8/KICNDuBTewOL/gVvpDNTCFg9+rU6Y3aYotRwQIYLk9tQSt85qtgt5UnfAz+Po79t7CTa9ELfx2KjUHiJLI2PphkS7QVl/AEH9BivIeOzuogNs+WF3/tJzxiE9qyOsnWFvfJg7v6Knyxi4Nu0ClxhvGajDZ+9+EZ+yEntsxPiv30WV+WF/6yQbaA/+7ThwK9N575m+7Yykgn4eOnxLBezqeLo6rcrGhDixXHLS6FJ1aZyK/5Evymp/wZHssWxVbwgn1NUVGen/ggn6GNrnwUJ+UlH6P/VvXBX/LBcDYIlhRS5Y+ugf0WK7QdcgzN7Eb9wja0/u2mvCdPNemg2JiYMrxyL/zyWXoo72Hg8tCO5u25r/F8ciVYxP8ah7H5Hi/RREf508azaS0aX1n5XO2Dr2IHci64Y3uyCb50WV2VY+PvFHsC1HmJkfdcv7bxAweietZBMu7c1YQ0HTQIzsuNDAExlJYC/Mf/9H+EUI7udQaVoAAD8nn66YAVPjDKlgJgxEDeh/HhyVwXAimhZfiXL11qcC3hMvh7llQ9FyQrBPzaJEhiRjEZrkBk6JvASXVaoKDNkB4FetvZJE4MUyWXnBnFAUzACw0cA2AzZqAAVJagA3C6hwJJCjgfwA0UOSyCMlbG3ADJeHJtOJXfnWL+ru0RDNoZlgAETZwoEPW7GVWfGxsHwQA84hf9AEE/PlNwcf0UTGYJr7FRKpoGuI2pxaOMl/L0la/x0bPSzVYyLMDicw5BMF0FqfyiMfn846c4nyg48NI++TEMBoXOp4/m7A4KCJQ5EGeE+OlzSoY+yldQSPDBudYxBqga0CTwtZRXYqp3QRX9w3fFBUbMOUeV+vuLOIMeuhfQ0qaxUn4JPcADDMB0xpqELPf4OcEK3iiaCEccKmYFEZ2e7/TLiftW2150AN8ZGrC3jYmsBXD6AHicpEPZFGHoMkdM5yUYkjo0jvxGb5v05roCeei1tBTQ0z0gaYm+2S8Sta0F+HvhjRmWOvDQdyzAT8b+Ng46hkf5tTITVNFdAQbQ5TQtJ1U4CwlNUl1/f+fB6snjp5UBneAIJR34j24zckDVaes79+62wCgpA+aKUfTdigWJUcSZexVMzMYoDsxyTzZmaxIdOnfe4Ywf0v+J8qQ8jw1LJI4fOxmeHsxY6J+n/nic5Dh7A8vH1XerLtBK9wTIVrfVtuOc3EMG+I8nZN2gPb/TNXz5/vvvWwTVxzyi2Raj5/FBtNAKBqf9T3HFS6IgOGygFT2ju+RjO9y58+dqb9oXDMEXOj6zJYLQOJHQVUfTayZRFQQakKIKvaJ4APvsGec5WEGzntmP8itsmC1twEXA+Q8d6BG8W4XXwDs0NWkNT23fYHuSXsER7PayRNP4FAw5mM5ehBDBrJc2FXoFBQqsHJyfAgXsZF8HYUY+o5swRlHGYdkS9NrO1+VMAWcXTOGafpkZqsOL7cwZHdHTYNw8yjl2H30wC7T4HDI1K8M+8BHDyHRW8swe9Aa20SvFWNtmW4gJTwQpJgfw42C3QEquJaFJYnKdJdJoZ/eCiidPn4ROs5Vw7tceRiiQh2HwD7YJpprch1fwzbibaEcfFBbYs6BRsV9RivbhFwy3iswqU7oJU9iZMfi+viefv8p4faYfMoQJ+jdbRZZ033Xoh2n5sD7BmK2SgyloYSv8BL1RcNa3WXM6QOfJ0YuNwDs2qB++06wZ+WhDQY+9jE58LM36E4Rsnj1TWiRTeOLJFPX/oauHrodmOmqrFtv2UgR8/WZ8hgSVjroGPeVX6JCom+XHI7ggQH8bPBGbeCSl1XqCV/xvMJUx8K0tMoZ/aLPqAW2NE9Z9LEmN2IX7dJ3PmlCGNjIQ0PIHdMxKDXihn27xyBjgM99Eb+AjOQ1eTrDqfn3pwLVsgXzra/Na/LP7yVSfAmuBokI0+mDFBHyfu1KAPoqbaofhMUwwzjSW/ybGQm/5nft91xm63FceRTbkC2slLmRjdSIaO0ubz2o/+Vm/E31xzgk+KOTwe+KAI4lXFB/rG9K+4JhOTEF5T5NptC+TPgsOotdZHLMdarblwUUFutt37jTOww8TVoJ+yMo3wyS2Sr8U0SS38EawzP9qx2o5CaVEcpGfxJHP+BA5Xdy+kPsOduYVtqBVHNe4IuMvlmRMdNpTG7VhvABLgjLJQXA5Os326DnMxGfL6ckAv8PeypVfIxPbb2Z1ooQ68s49rvedySDBumKVwAYNVo+ZIIGXcArOaavF7dwj7voSH9eJidx//NjxFsjaV7BIsVL/UYHSTncl4eQyBcbYeW3ehJsiYMaQNt8Fq+hxbSBv1/G/dPOtA8njw8VXiqf8+YH9h+IvZ9LAcQJ8knE1volNWj1aOWQsitlm7hUXPFrfFpvt7fOrq9euNd4XI9EROKxo4bPaHeyLrvcBAuGdsyP/+te/9AyX+w9tC02caYVV9IwtimMUycUi7GuxzeLn+rP8Vx1uohSe4KnY6cqVKz24n5zLvzX/YZOVwp6gqPCy5AV8kzGROb28sL292t7aqn5qj77vih05U0jCLcaH+Y31w1OTDOhpDJ1xwjH66rVs5UKsmM15KGIO40EbfPazRUexFcxd0+zzFrdyz+HEk3fv3Vv905/+KXmMMznguoLlgfLZ5DB/rt1J2q3KmAIS+ShuwWEFMde9ef2yRRj8l1PBFHJTjNUnv4sfnSxIG/UNwS30Pk3//KGClpxKQQ+v3X8m9r4Ul8Q42rXqBH88XY+/V6RzTgrMUkzRn37xB6bWF6ctL3ww+dSCZj5TrOjYw3cx+jKJYruiz+ALfjMLMTHZ4Ce7M154Kza8fu16eOOpi1aFGqPYZWgQi+Eb/aA3dMy5muSLh/CWzYov6vPW/9CO/+wYzk7cPmcSKvaZ6FWEplNyKbx7Fay7fv3q6sLFC81XxUBR7/XYbd2KPYU/cttlN0ZlGF7ASv7z4f0HtUuxyv7Q1pwicZtVm3RIIWbyvTScn/BXTEE/4CE/oujP11t9dzS6Qg9N1CFFG2JpYxOLk63v4YTJU3blp79hHL1hi2Tn2kc9w9PEp2KhrZYz+e5Fb1psyauFv+A4WYhh/DybeEQeImZ7/97qpuRMGSP6w9qODV/4HrKfQhnshZs+kcsohJocn6KL+oJV4XTZggufsQ85BlzlT8gOnnYiJDqAWseR4IGxfflqInLPrFRKHNoCUfpDH96AbLiPd51cjr3s+fb3Z38guC4vzRc18jQygUJAJH/rWNCvMc5Dh4KgX365W4fWhBbwU9D8dIL41avX6ggZErB1TQEyyqQPhDSxWDPbskBgglmU8+0bB1cC/JkFp5yYjwaBjjYFRByNdrsfLHRxcOgwOySo4sT/y3/5P8sA7TJYAWBpqULMap0CdvrzuSV0Zzc3YqwBgTCT8aMXnzjUBr5hP8c2vJlATuBjzE1M8qLs48B3Jxh1RodZ1alsqvA/ffI4AvzQpZAUAaBYaq/yB+ASG9XpMjr9oW0AOMoeBfepcflO/154ZgaBkvXxfbnHGPfFoVIu8jHuUdZplyEWmMMrBRoOQuPGKUHcG8drRqRBQsayd7eCidVG+GurShxCExgFC4WiBPn5DljhF76SnRflNSttcHRCkmBmwZJmsrdKwU+81odgzO9ATf+SWWMTvOXPXKuv6FH6YkScenUiVxgvQ1MNF0i6x+OprbwQTJBTD1OL3njRazSRN776W5Ai8LO9T4DcsdG/AFR1Pnw0Vg52KcBJaoEImTbgyWf4A2T1TWfM3rANyZNVPb4nO8kWgD2S7wShDFof5EJWinXGpijCZs3ycV4CWis3OBo6U1uJ3nQ1RugzK4SPltEpFs1e+tn3DOQBTXEg+qsIAsC0w0EKePZF7vZiAjoztugyewJ4jAMP//7Tzw3aFZo4Z3KEI//zf/7P6orr2DL9V3Qg0wxlzUcFl3m8uSXQCmLONaI/5GC8ZqlatFkDNRsB5uQoGVxmXKg1npNT5ZOf3nSXnXsagvNM3KtoJNjg+AS3ZxMoWPaOB+TkPrJQ+BDscVRpvH3iuz79Tt6cTQE7/aMNaCscGHtnX3INi6OdAhSyZyPsDJYZF77BQ7TOFqknY/OwKG3rS3BBzvb/cgi117ysEtEWrBRAKNjhVPUyP/Xx4MGjzp71gGk2Gx1AEaxyEZ1pkBq7XwK2K1ev9jN61KXw+W7GGSwIj9AyNoPxtllZ9fE+/FGwPFabVHyiQwIFfVhxuCvO33kLggO2+3xdhEdTsT18bjAcrHS9cUsgyQVPFWwUCBWD2OCZJHqcXoOmBK5wbU+uJRDFO/rmvJue6RA+acN21kXvFXDYAh7SR7jFzwnoHKZIJq5VuK69v5XIjewlmWbBFR99Vp2M3grm/M4+lkKA7/Xl8b4+F4RIvNGjWOmx8niy6C29gCmS4uXsH+M0GUI+dN91AiaBmWIHfaY3kml2bkbexIVzTzr28BlmuoZc6Sec9JkXPRf41H74osgCjXwU7BIX3E1CrR/3QWQvcQKsFfhalZjb2r/2Hj951q0e/vY5f2Ns/Ma72CC9J0ctsUnJFjsSUEkQTlvGffxkZ7npnTelZW+2oSikwhv8xhd4Q7cFkyGo49Bxk53QiGd4LqEwPpg/T2eLffVvBZSDXc0kyXW9+9G/nNURAJzVIZEBfUEM/XEtuxCvaJte4zX5u418/Q4T0MCv4Km2+SbYxA9ITDvJkbFqp74l12tXP+QGF/GR7LThvejg1tZ2D7EVC3jc/4nYCz2hs2aP6Qs/i8+wVoLkRRY+E9BPfBR6DTdtGy+78JmVqvUHGZuYBL/d47pJViY+4SfwaALVr8U1NJw6fbL98V3GVDuIjqJdwmpFjJiNP7AVvSs7M95u98jnta3wRjGpTxCJzlkpjLcZQhMcK/u89Qvz4Pjo5xQA4JEkzj34i27JlDc9oZC2ub588Xr0N/jBnvCe7yL3ns+X9xKwS+5MHmxsbJaPMC2Xps2JReAv/+g7NuZ6+ARHfc+Pmr3FV+MI6fVVEshTJ041+RrcHZ3yvXZ8ph0r9ozDS5GNXjV2ck9koMjue3ZmUtAYr1y5Wn+y+GXJP9Mh048f41dCoyemGQvZ4Xm3tEcG4ho+04MDbKtYsErhQmIN++gXm0dvVz2G3hOxZ7GGOBs/YKGVAHyjBzDcvnU7era/KzAl+9oSR6Wp2kwnbPKiO22f/8gbTWyQHrNTsZ+4hDxhrjYnIbTFyiTbl9XOvdmaxM5u3LxVf8MPwfqwY+6NPNgxfbECTGxotYm2PTiAn0Lj5tmzxST+L+yvfYbEtDNJu9/ZDZnBTvQvcoRDcjCFUvpkHN5oldjOa/IoK1X1774X8Z8/37ix+vGnn2oTJo3QqMCBr/BkktmJiUpD4kHJokI23VOER4ti2sfoN1uDpfIaGI43ird0ILc3nuPb8Rv/xXZ4xr6XmFwxi404m8fkpQK2OAxP6ACdlFCbqMEhsVb1BT3BYzbqnqMnIveMGc/YWP2biaHggL8XPsJOY8ufc034o59bt241HuukSvgjp/O59j2pFA4094hcvv/+D41V5G1WIvMdsBpfyadxaLrgW8hIEW3wEt4N5uPRw8QD7PjgwcPxYzNR43tK0cIreaQNuwBM4kv6PTLeNSYkYBS6riYGo/d8oXsMDn8/fZ7VQpPLiiyTI0YW9NtPukYW8808TnxXYj28pQ9oxCNbFdmKWJIPru/3e36io8V0mhniAAAA//RJREFUPMtbv+RsG4/PTLx14iFjginGQxaTa06RET8Uc8iiMVFohh3oVCBnY7bLsauuhAyvYBas9mo7uVb8RefQJ75tHBU9ry3ke4sJFJVtddRneZ3X1nnxW/S6vnbynuGXa9A6MXT7iZ2jvzYXvpr4qE/LeE10KTLCJ3ELfMSD5gX5HX3k9K/xhSddRqbBgtpgvue/jZkNsCU+Sw7Ln5PFnn/4fvsHxRgGQihmFhBmKHVQYazlN8tMTIPDMAwY3rp9u8CMcMLVqIMcVRh9BiTsLRMsdVYubwRpn1AoEnBXmTSLzyAYL1oUHmpwceSEYaACrvPnzlfROB8DcII9I2yfYZxgAVAtMxtnzm70fksQCU5xwc90np8TPPgeaPsHCIE/sMJAdAhaBHgTKM+ZAcs5NfoTbBgHBTCmRVkZN6P3Unjo7Hhe9lkLOAEIQLl44UKXXANCyzL1RaGAGcXDrwJhlKnLHgOcxiYY9mZ8ZCNQ9Ipt5CU4EgDN78tSxRpB2u62r9xDaTgKYAnsjBVvjcMKFHqtssrJG4ogwL1Pn71IkOSpGY8bvJD/otgtuKXdBpr5W3sMGSiTrYNk0eQ/Mpck2Qc/MysBxfCuY46crZyyB147muckbClisK6NSmW8AsB8GWIFKwLFJlThY4PZ9O/wSzLX5uXLV7s82SzG+fNbBQ06ZBbBY92MhfHNFgLnRxxv+wqQ+KUNY6R/+HP92tXogYMzZ9uK5B5o0w332u7mTc/ZDRngKb7ErLpnmszNaNDhtk12+R7tXW2WtsgdIJ3dPFPe/fT3H8sPOkofFAE44RZ82EF0Cx/RjdApgM7Blb8liOGdsU/ic6DV+1lanO9zrVV0bNqZHPqx3x4QmiHpoa2hl45LDAS9RzIufKkzj1wfP5knlUjw6YeZAE/sUCzjcMeRWZJ+JHwTfM/ybvwAavg6gecc1icIWpIonws8PB3CWKtnoYkc8nUDfNehSz8ct4QMoOKPGT82TE8vX7rccbMBtALRZWmw/bYwr+2v22xwFt0yTkUej9yGAZKvBgcRrLGwTdf7HSbRTzrlb3aD9wpykUT5ZtyKEJb4Sp7QCfuMQX/0j5MkG/ylp3DbvRwinnX29mt4l75sM0KX783O2UZjbILGrgaMTi0Bl+RPEMARciCwUIGArnTGMOPHx3RdXsAegmniFJ7TW7Sa/ZRk0WHy6yG5sfsGmhxhZIl/fMkSdOEv+4eJfJAC1wTWs1QYPfqh9xzeb9ibdsiP3cHcKHpoJKckJumLjihGODwuCrA6dGQO3YUfPdsib/YqePy3RRMOk52agWlfocl3xd3os2XYiIEdkhj+C/+senIfPpn5gb9m98ycGhNZsDPJsMDGS/FGHwINY/byN12g1/SFPhkrB18dSF8EgR5BLJxBC33BLwUfM5ENcjIuesY/oJUv9zc7wS9y5CvIu+PP75Iqfwu0mzD8G9kqUrjHFsKt7a1OwqCNXuK9V8RUPZHwSKRfh+euN3EhAKGnLR5GJ93HRvh3L/5RhCPIEpsIoGCOJEZQ9yS8lpTjlX74WysdtKVQieYG+9GrkFDfw94ko8WujEXCVYyK/OmImUeyEcC6VpzS5E7/gidyDX/pCFol5K6RTOJXfXb+sQsFySZA+Z4uhH3VB99Z7q5/uj/0TwCPY3iPN3yk4Jm9LnR4ChpZKXrhk3uG7sEXPtLWa6tgJIgST2elSBBhMH7AQ9fDEn2xF/2TrdgNn5GCVrQjXDtj8782LnKwNv7gH36O35pkht1guL/prTcbHbsK+ekLDUsCJWml8zAHtvWeyMc9VtZ0VjzjcbNx88u1mYRvAnfXwSQrSJ3FREZkuBTFXgUH+TePH8cT15dvaUtQjJ5FT1xv266X+5tI7l7L3grK0IzGdBdyVKdsM/u1yRgdwddjwSh2oF0YTA/5WitR8dUkA/vg780C44XEDJ1wEE/pFd8rYYHn/I1V4WwQfs5xAElo0w4fOvKa4oMzmhTQ+FP27eUMpOVctKRt5Rf6xBF0tMlc3ss2CvpvpZGrrYyRkPAZCs6KYo1H9J/+tE3+VlnynbNq5HiLdheCC/hOTtXzYM6s9JIsTdLmcy8FWb5OssRGnDniaUCUiX93roz4PkQ1PiU7+E4v8YQ9DN97S2VaHcj35MZOTFSOXYgTFDc/NY5X/LIiXVtWqysyK+TxiQrQfCUa3Gss9LNF59g8vZxJ3mBjMfhE6ayeICTCET9ZSU7HxfBzoPHEqgpTfJ8x4QX7Qy/7IRd2L0ZAL23Nj/LAmMkOr8QJf/7n/7W6ceNGtxm/ePl8tbFxZvXtt79vrgR/8ArmCJZNOLEh9oQOOO/VrcBvXpZOPtdP24ptacJbPOiqvtwL0xtnNWHeVb+NQP4BH/k9jwN37qXt6uycLxITT9F+Jvlhjxf7QRO94Vfgy5wT97mPdX+hQJnf6Uh9VvjjzE2f3X/ocPhgRu7HD3yE8dMyLfakqjmYWfyFt4oeaJD30EV+oDFS7oUNxijvcianbaliJDzgY8ml+V+uldDDajTxz+yMXF1rKylboW+K+zOhN/otfjEGvPI3OcDuFgr43rRtbPjtSYrws7ENu8nbfQboPnb8bwv+9KVF9uiZ/EVcI14gT2NUgKMLcGhk+b7jwwv+WCEGJiteEKrr0mzbptcKK/wH7OLL9SGOpDOwSmGe7sOQp7EldJIFPYe9bLz+Pu12hVX6Nx76lK87Jn4Ev1o0Th/iLT7cBB2bdj0fyx+Lh4wdHx0f8DX62lWoMFqDRhY7Ywf+9nACeQt63Vdeuib3x/hKIz4t/s/n9eu0Ke2qH8AOD5PgX+mOnKs5Y3gxMbBCqpV5JiwOztPiIkOM4M87iZL22n5t2konW79gdezh2282e9AvpSpheQmEzIKbSQHi/iFIo3UUa+cn0WeYBmJwBGe21n58ZzM4D6JbcMJYM/3AkoII1AFNB5x7MVCCzIFZjQDoOBUALuhU2DFASdu+fbNFwCOPe2+YAOwYBoMaAOOoJ6Hyffcwhm6ODaAK8DloAQcDMAZCkDAvVbrn61P5lwCOwjIMCm/8aNceowDkXmilxFWI8MsY8BwgUGgMV4wBIJREe651+BbhPnx4P8ruCSQze2XZrAqx5gRdDLIanlYljO4BSAJxM8HaEjShVRGsAE9u+Sm4aPCAXwFV8mrSlPbx1iFP5wLiDo9ba0wd/OlTG5E54CCrBLgJCswuP3vqvJQ5JBYdZOx7gQIeaoNxMUaJsGVrS0HG0lea1vbCSzrl1SX56Veb+MOZttgXntp2VINpkAHIOSYBiK0KgnbJ7SydA3rGSx/dD2C//4d/aGEOENAFoPU4zleR4PbtOwVgWxbMknY8ATcAD4Asw7RChEMGVnhoxt6qinPrfbXollg6v4eTco2ltWRjdolNWA1mbGay8VYgMzMvM7MLfFTsnySInqeDfOqKji815o/RiyOrYzFujh/dDNwjAdGJN564Qx+AQ3VrDe7eZG+JuACnTjk0twIeOu215Gy04U03jBPtEiQ02jag+oy/CkzopYuSNEmlIIq++r6HHgY/zCaakQM4cASfyAI9AnzVf9uj2CSg4zQVTGARTKr9hafoFOwBQepMpnSbDX/+NXREH8hfMgq0AbZxkAEswR8A3FknDix/o8k2CXLwcs3GxqnKfsFBxUEOHr2KocaMNgk1DMF/mCHQ8bhYKzbQSu74qoiA17btmD0UwKKJHSjSCnQtzYWHPhNomf0VHLp2zhuJvmfM5IMfgoTFSZmdtOKpiUte6KwTzj0tVoUHkhWylgQ+TXDNOQg07Y93Todxo5ftGbckAe7iVwPQtL0T2cIR51gZv8e0dztExmLVCEduRrDFlTUGO2wXj9FmJg3OdHyS/dwHOx8+msdwXrx0qXIRsJK7x6AKUOCydpeVCGTKcbHJbk8jp/zO0dONJjAZuyDG0uE+ijDXKcJ4SpuElSNnO/DYK7dnHNGHfG482vZugYSs1/qhINACUdru+NJmiwHpE864F21mmq2eEoiRk/FbiuxpU+inM7//9pvZEhHF5avgumCkdpc+tEfvyIAfgOuDhyPH2mhkDQNhyPXr14v58Fg/kzymzVzXp4jlO/JjY2Nf5DbBuDa9tMm4tKlvdkEH6RS90x45GP+jJ49KmwIpnFH0tRIBD/2dlip7K2mfxk/Y0gjnDwfTBDACFW+yNTvKHq14gl2w5tfYmZV4CdFC169dTWoFS/4ofktmvNAlEHOP1+H0fyp2GXMZHWE7+Qt2Ku6LG5ok0YfwAhbp88DB6EUwqAdQxvbwkn129ULo7hkRkS3fxvYlDnBLkC6wxVvt4JXi7OvXL8s7PCI3OkSm+IOHPmuAnKQFv549e5Hx2RomEXFw9evIJbKIXuqLDp09dzafJRDIiPANjXiqz5fhSZrv1mSrutgUeQmc+TM6qQ+fs2c24L7GfOXTOukPvXTbjKWYpcvEw2N6rLCGZrSzbYVkeG01xfmz57pqjO5yCuodCirGrU0Y6f7aQ/j8NbRWX0KLA3UlrXhYXczNnipGR40JzosdxIcK0LaGaNejlbVB2RQ16MXYzZxzAFNb/AiPJdRsHDYbuzY7ARTc0CfVdy+7qT4YW/hAd3bvmQRKu8dOnKwtw+I00tjD+Pg251fYUgQXHj9xvtaXrvgwaWXV9tu3ZrQTOyZ+kipKZHSM//phV/z6vtBpMswTq9Bmy6qihwmEWGsnJIyFzODaxE4zizxP0NrTWIw8xU0KMeIjumRSh01YpUkOZ5K8m7iyellsQd/FCfiGB/Rj9F/ixCdq89fKUaJv6wP+iuvFFlaO8s3FAHYb3cVjfdLd/ewsMmczMAaP6aFYa866eFnd85lCm7MW+QM0wWMvukM3+FU8Rzf8kCjDIbrx62d5gXhNAjrx/YEDhxsPoc1jhE2Q1cbTNxtj9/r1tDzxDfvtgeD8bj6H0bakodmKLPqC5x52we/TG34Nr3oAau5hf4rFigLoF3NqM2wsb5dYCG/grnjJym0ytp2WTtNjZ6/gARz3k99Dr9jwQXyzOAIyOCfm++++W21f2F557K9Juj6RNDqmyAlPm7Dnfn6S71ZIY7eKORJpq9TIjS/1FtuwFZMei/9psTH27WVbXQZVXZYniaMdrg4b6fQUWBUtJo+SDzb3ihzIQ4GEHuIzTEOrwgT9Fb/I3R7H33xIjidObDyX73pd6Idn5Gclo8lY8pdf9ZDdyIz+ien8LScU++CBe+homiofnDk1cQ9fPtt24QWA0SbfQffltyZXnj+LfOAPa87Y6pPDh/yonJetc55Cqz3xjBiSjtPTV/kJW+muPsQ3fOZSvOh2l4yDTfvbWMid30a3eAHt3nIdhRn+HS14C7/pFl7C6ns7yX1Cb2OM9KtvPLfS/sWLZ9VfWLYUXesbci2sMw5bw8RcfAi9Fvf73pgVp6rb8Cb38ZFiIGc9ybHpkDdiTSaRu0lF+v0quoWW45HN4SOT8xsvPsBBh7jzcyaUTHzZVvjuAztwjtb6vLvQYBEA5ounYBB+0CF+FD/oqInnkFfM1De+04/uXsiYYZNjUvgrNuF8MC3CHC+fy8PxiR/oSrnYK3zBSzoi7rOisHlv5CfPgXViEP50fOYU6awk56eNa98+5/04e/Dpas/33579oQfkhLgJQqfyO0tBZxsGJ4ZRjLJP/aGg+Xuc9gSHKpJ1IvldkERRvAXiXWkRoQpIR4gJ2gqYM+vIeDlOoGOp5b99YawihQSB8IGCIpGZsvbVGT3bi6buClQoSGd9ch1GYgBFpEgAgvK07YCLRIDBYhZDJEBgJDEWwHYZXhhK2ZtM5E35KZifrqW03oAccOCHlTYEK0GU9FAeKyEETUBNpZCCO4yuChtDA8YUxUxJDzWMULudKP8kVpze4jD0hwaK7yXB5NTrEPIm+Am0AgpRGHL0FKswOFdPAc5YJYP4ZVYIBxkz+gQOkoz376YiimcAmFGTPT5wSnTBY55VDutAowPDg1niOcujVfUtWeYMX0QHLCOeA1YFNxJvBYCz5843sFFsEQR5L4U/y35Vn/0O9OmWg+8KbNEBTqbGl+EVBKJLXX0VXpCT6r0kgZzRzInTETPYC3AxJO1KaD0mD/8lEt5//OP30aWAe+8nyxh7CwZWiPzaYFxfAF+Q4Xs84YgU7dJ0g8sT5BdnDEgEopz9BK2CZ1ulFK8UoZIMJQlwDYepag406BRAsV0JHWZn2KanD2lLYkbC+C9h810df+hhq+gREA6Im4X7XGeg7+oULSifAYcg8mMfUctBcOtAl4y1BbBPnT5TIIERAJjzFsBplx67joy6aolO0r3w0GuxpacJkJ49SyCb6+iUdtkGrGDvXpL6nhp/9+4EOPQ8P42BPL0EoxwpfdYXmrw4gepr9cijbI/1c4GpIXMUbBueaG8nDgwgW9LreqfU62spiioQcfCWYVoZpCDjsznx30zWzJzY9kTHYJzqOT43KE4fHNulS5fqfP/yl79OkhKM87ItxffpcPXzzZvpP8FS+rf9wDWcAXnBJXRx0PQQcfiCh2yHTbhuOQdDoGQGszzOP5jL3hSY2BkesdmtrfOrI7lf0dFnb+MY8UkQ6Vrj5SwFZngmOId5AlxOrgXN3GfrG9kzSkUfBXc2iu+d3YndaUNyZqxw2ncwyvc93yI6QF/QS64OMMdX+jw4HpTPNRwtXaI78OnAoSQZ4Y8VGvm62MHz8EGSkGKwWCctOHuGTs9fgimBzcxe8osjd4FJUDFveuZsFIkLbCveReZ47YBotsKm+Sh6Uv/YPC42GHmZbUoz7WvZjkEv2Dd+5rbS6DPXK1zQ65lF4oP46f3jD+JPXiawWlblWBUkkJWoeguCneVilrGJfMbD7xm7R8vSMzrFvtCo7XNnNzv+ZXUmPqDNi1z4pPGvq8GiYE7xItfgq9ky99D7rrQIYfp2jcKoZLV72tMGjGkAnbcxYQt5RjWS6M+MJCxBj4kI/gSm4IPriv/hPVxW+KSbsIM8jE2B0kscwo/BQ9cSgICNbrH/d8UbmBU/unG6BSf2IYHgc8jK+PgCzKOz5OpFTmbc6aMncZGv5KGFuPyjC+gU37Q4kqCNDNCtCCNp97P2k7EqPvBP+O/VBCW0GS//xE9J8BfemqHtVpPQ1fgodNDZFq9zv/HhI97ZXmGrgAk3/EEHvHcvnFF4mkTmY7fsSo7t0S9m5jpjwUPJsFUU5PfGIdnxxbNqbx1QZxzal5TCPT525DI27TN+Fp3G96+2F7+aNquPsUNvg8AP8YgYiR5JRFs4yfVWjywHx7ufXeKDgojkCN5qQ+KjKENn0UonvWx5b7IbhFgSY7bsqUjwSrtwpAF72rKq89On+KbwV8MmQeAW/2774uvwYlkJQxbswe+KTdXd3EP33Ysfgnd2jwuwuQWB3CcGq80cOV7dcOYAXaRvPlfIdD09WnRDslDMij7tz7i6TTsyPnli4io4r4jGHiQR+uJPxIEPgxuwaFZQmjSYFQb64zucOSKJ345/sC2JrYn5yJx/dx3eKjIogBNdrLl2duSoVeJfWxCn441/8k9/+/ZMMcwKuDTVsWiz8WFeZNr4As/oV7DCjLXv2TleTSw+q6eNib7hDV0wbjZpOxk89OLTPKjBwcEmG+jrwchV8Q8f6VlYUhtUGNFOMTj9syHXOV9HwYQsbAk2iYJWrxau+L6MxbjRzk9oB81k4u8Wu9IPPaeP4sP5aNfqeZI0RR7bJcQHJlGcseOx1vfu3Y/fOtBJORNtm2c2o3+zClccJZ9g885bol9dWZg8Ce/4HMVPclKYQjJ8pQN0lU2SAbt0j/GxAXEEuzCJIrarLMJvL+NjQ2m298ImGG1MigEOnIelZzfPpb+xa316sSlto6vbpvK3bUMw6uOv/HWwMvLb2NwozfRKwckh4WISWCE2r3/LvdXh2CTsNQkurzNuMYJYvfF18OFT7pFTyh+Mz9j4vyWuQo+4zfuJlbHhC/+loGO8bEK+TI9hcPPl4CeG0iHy9TIpRy/oqQc8wGU09gyUxAvGNHh4qjkDPwdfxTu0iRzxVHypwMd+6Ez9Nl1P2y0EZIxwxM/70RU3y7vhAR3pE7ZyrRWrXR2c8T958qhjYsfGYuy9JvFC87fwRBsmJcQTtl3O5/HDoaPYGj3AWyu8nVVIvuwXHtAlud2xYwrloTWyaywdGvHQuTR0hTzgL/tVcGTPXYGUsWtnV/TQ0Sce9e+x12hk3yY18aKTTeUx/TfpbkXwrMiGseoD+Ax7FeDEGnjKRskNbW6Qh9AbsWf7Dz+9+bQ+kCRtK7SwfSsrveGlSRXnwDUfDs/2R6cal+Q+Ns7OignhE2ys7YdHd+9aYW8CfPBTvWDPlcvHfzBD4ItuI8mHDeCiNG7qgBhsGT8GaPka5hmQn3W06RgQqjqqJHoLUAeM4khyP0YiykyoQo1BNoB2XYIKPwWaAn8/Ma1JdBjIgXhSB4GyfMpnVYIneDA89PVQyAiXMIATgQCGKkfo5ohcxwDR/jLJsmIHBzlGPYl69/OGToGV6xhqDTz0TGI1xu1zDse4gdcUZaaIwnALErmfwuqf8aKb4quYo+9olPW44C1tC1IAqOJN/lcFYtCUjTJweFb/GI+38YyxjwxaYY+DQYfZFTNuKrJWajh8iIOtUUfOaJbUGxO5WjYt8OlhXPld/7afOf/FmTJmRvQVBnY8+lQlPGqfaBLLWWpsRifOMjzAdy9bVQSMnEwgf+V5/CdPzuGqrln20klCJHOCLUGq3wUgineuAQq5LGA2h+4KIFX2gRtZGYOgk0Mys9oKanQSSFtmfXx9ECaaL166XNo4G8mjMYW0yoOjaGIXvrCBZUz0Snv6A84KHnSfszTrYjaB0fWV9sje+PCcPdF5507Qf3Qo1KAZsETA1QmHDvq7h1elf3tZJXVWgHAAZpMACAdHjnRM4EQXgBr9vXP3bq/RjiDSaeZ4QH74ZVsJuo3dfQ3KQzKHSVeBRWfc8zedInJtC+x3du43OKcHMMCMEx1DBztWNCAzVWE23LHlpR0GUDsk64LV1z5K0hknvuSgyIa+wBI64R4g521mHY/Rw0m730+JbsE1zhz9DrprFT/fs0W6YazacK1i6zKTBSiBuYTWzJSzKqxU85S2STCdMSFosaXmUAKAeXRibY7dZDxTaDux+vnnnyPP4FBHXJFm/JZgLgWTmdmXZBu/2SEzgQIujg1wG5vr6YZgo6usImtj3XdwDnr2lC3jNsOhAONgVPrKBumKbXl+L/3rcRurtuCCPrTnpapPNuVFdAeOclyCkCkCzOOmBSeco2vxVJAFXyWmeEtusMNyVfgJU+lBE6pwxHjxDD32/xbD44BhkHNlxokGw4KhCMQntgMjPYGFn9AP+6QHdbT5PreX39WrjMnhgTD78ePgQtqgmw6a9TQ8eiGBpZsxr77wTz9oQ8Ni+wyiDj7fs0O6RMfrIyNLQYTVgma83G9VB3qK07mGT8A/iCdgxF80SAjv3b3XwI3/gA10kc/lGxYbxCcyLh6Fj3AFnuzbP4Ujv8MK7UtyforuITqpTHUNdjaYCt2KMH5K6hSZBV8Lnix2YfusJ+9JuOmJ/tCGFi9+jt9SVKMPLbSHB/RBoYGu8ffFzfQFgxUEjZ3NFJtDD+zw08ROmEsR8x0/uCdJhfOAFK8krFZI8pHRifA04qivo/9wwRhbtKt+pan0Rd9s6zSunjkTmhrcRdfYFv+qP298FTTRaTyQ8E2wv2s1q/H0uCttxbeFZn2jR4xg1WgT84xDTOJ+fKudtyAzh5fqwySJVYNWwMD98W3zmFkJlVUTgrKZIJjx0WXBtr9zWfgZOwld+vS9lwCQX4Lz/OokQJRW/DWPzj0U/4o+wSa9mnNnJn4RWdARjxr1osOeWGTUAkmJo3GhX0wCx7XVV1gYS+5P+nRg3zw2dufeTmXTBygs9ORF/nhLb2DtMk7nk4kVawuhi47i+8jaLGJ0JX2S87voIrp83zGsaWFTnaiJHM+KM/KTfGECmvBSEda2IXrgC4kDHT+RcRHzwcO2pRxsfCr+pQPwqluk8ze5ufD27dvjP2P3zr6CiS+eP2shQREdbTAEL02YWHVlbOI28pZkiZGOB4fwk+2MzGbMeGTCzqQbvHj8+Gl9rGLdu7ezjY28TEjxGwpJ6CL7HgDfJGK2o7EvGEInJdl0GBbDFAdJwhSrghtPBPc7Dn4xGCdWMgbXHw5vJEC21l+8uB1dOJH+j3f23lhsqWOjMN89YiS0w78WwEIbfsJguop3MIU9tiAYPUIjebExNgN7WkhZy5g060fWcu3q6NDfAkx4q288oNf4IbFUTMV3Om5izmSOFXs///RzV0vX5wcjZjvMbPlUvIKNHUex50vpsfXG0+IUdayotpLHBN4SH4nbrA5xRINiK5tAqN/hvVVHLRglhq2dhXayqu9Nn/o3+24rreveBRPEtnyXZO/27Vurmzdvre7dC91izGLPbGt1cG/j3egJWophC8/SlzxpYhX5AbnyT5Lu0bf6hQXr87nx+ox8XEtv3e/3wea8076E3hjFDH7qS/8t8EU3FBfEIrZ90xcFHNtpL1+5XB01Pvrh2sbxT6Pr0R04SGZiVBhvpTH9sS0vZEUun6v/ChdWd8BGsU77zxs2GL/J0uZc+d54TJ7JGchO/OVztDdBjjxgUvPQ8HSerignmYlFOEg3EGD8/PqjxKyeKOl6E9ViWvRhLJn7G3Z5o4e+edNRdNIfGN/iS3iDP7bldnFCxuq6gwoHuU7DCg27jC3tSw3Rph86qHjgMd62l7fYHB5aQSd+PL+VeChYSp/diF8KVOJ5cRx5yTf97gUz4ZpV1PTDpIJHQi+7B7q6am3rjnlgl3QPj+WX+IaXAeW2uRQh0E1R5KY+E1+KF2AQ/h4JziyxGPkoborjelh6Xh4+0PwsOsOfyeUURk2QwDI4gF74JgYSj9imRZZ01/Ysu3+agSKlxZ+xN3+ahJFnyqnknlZAiwnIW+1DDm6McAmmnTwRjI49w7sIo/7YyzjFN2hkI9WddGC3Qc93jY3w286F4iv9rg4yxffIw31577l85XhXynR2JIrLQM3KOLSqCWEYqPEafHpAoMFohJAQwpjrUPPem2vG4COGxEECFsoTkrsKwMqEzbPn8teuHhRIiK0+RrgEz7AEfQU8jhSb0y5FBC5tNArWPvIdY2uRJLSMUD/G0J+ujZIiKsIIyGZ5vz4qwNJrxkuQcLxL7CXYHE2NMvcdOcpQPOYxClBjmRlOAbUBCh4W51EHkd8VDSSPLVKFHokawBOAENCbAIQgFLjhG34xmiorA41hdiVGrkgTFVyX4Yd2VXE8NoulQs24jBsv0azKPMmFZNgMzuuAjwMsVeHixCK39285x2cFBwUYCbqADzjabvYqRq2II2hsUSYKZ39zg/IYGp5WkSNHMyyU1Lh9zkEU5EJzBl/Hc/78drdWNXAJuHFWJ6LUREKPyBmtCiCCVvpHXoATyEhiPKr9ocQ5RtziSO5ggMYwusnJzbasFmHyeQ8gFDSGNu3NrJL99kB8ih/d5xcA0VdXB6WNBsPhMTVDFweIdkAlGEJ/A23BXdpmA2j2dAHBJtromPHQQ8EBIJtCSBxXwIIyOgvpQJzOciL3s+dP45TmrCA6p5rrwGk/jfnmjRvRK0/eimONLCWL+E4mKrmSozsBZnp39eqVymOAJAFgxoYPrhFkbyZ5oRf4YTmnJcjla4gXZHAgbJ9dWAEkqehKnTXQAG/6ItDHC6zqDPw6oKMH85jjsT97z9HdRKpszf/DYMGQv7e3L1Re5CJo4zyaxAUXJF7GYCWQ/mGVAF2gid9m9DhzMqb7ZsLQR6fhFYfi5zzufVV62a0tEIJsfXFOZk7ZULd3xWHqH4/okzFpF5YpSEhAWvgIYBvKo0cPa79o5VwALucJ0zhJdHHUZlCdw5RfOwb6rF/6CwfwHQZbqeAATAGe9o0bVtib6oVONHGa6LVl0ZJljh32mBUzvoUPsKOYHjumq8atYcEbfRsHZaYFZs0soiSejD0xDsYaX52gMec+fGthPG9jU6DQtoAItrIj46JTZOwgOVtLyFL/MA+vFpzGb+MVpNPV0hVdcDOnfSTy6xaWtMOuBTPjVDPW3MPH4MXff7rRlSLsj23SIUmLWR7X6XMCCQW/mZXef2C2mXn/VnzKd109mLFI0tDndyBencq/Jq+hU2DQxISCpeElOZSIsXMJFRl4nKiAAVbZVvRGYBj5+F44bQx83hKg0gdFOwGkIFaftt7wkZb7ogkuCihadAtuoE0A4Dt6IzAhswniFGWO1IbJtMNZ+x/0kT96YAs71A+ZGjde0gE8NxuvfZ+1QERp1q/afH7yS3jMJhZdKAaENitgFDUU3D4myD18+EDx00yg7/g1WMhGyKErMNImm0NbV9WlHT4AltrOA5vp4f0H93vOgASbp5KcosNYPDK32+xiC+jq+EMXefBbikh0VRLnUH7yhKd0pLgWet0n2CbvsaspoB/KGCQzfFYD3gRXw2cHNE+SwJeIfzZOWimUZCy+xGSUvvkl57/wPca5rFiGzVY8+F5CalWioPvUydOJV15H9omVcj95aJ/vfZpEVGKq72VSxioB5xs4JwQGsQFxAt9A5p48ty/6bpseeQmcm9hnTBMjjK15EpVCNTqD9pUrPcCP2mns0vglVLMaYO/qoW27ud8Wl999c602Qx6Kb/AJ1hCS65vYRZfFWuyo1+V3PGeH+NCEOLTB9cOHjjamwUsrCxRdzMLiPf9IN7WpLXLiNzbOnG7xDA6zm64uiHyW2NAkEvnz3WItiQ8g6oo6Y0rbbB6upLPS7jO6g9YWZvM3OumN+KtJQfrzN9pgz3w/xS2YVn2qTSnyzcQE/ylGoSNkgR4FGXZmwsy4fa5N9LK72eokhplEYmzr/erWjVstVLawHN7jTSeDwhtnftA/23GuXb3W3z3y1+HaVv6RmfhbrAT/4Qba+Q3fgT72C1eMA733E7fNFsbECqGVvkk4OwEbXcY/hXhxX4touc9w4b+3Yjeeos87XwXbIpPIu4lM9AG/jdN13s7vgVloYBNkqhBju71JA77uN33ODcaBb/RQIW37/FYnhL1hbB/jn2t6OPLJU6szG5vFdXapfXTc37m/erDzsPplJRLai58ZDP19mNhRLODQ8D5C3EDSebdEpt894YvPFALJ3Mocxfa//cvfyvNOTEQf+wCS+LiTiZ/pCZzQh20PUZLKkpLJNdznLFAFMnZGr+Ge+IIPrC/MuOHxMwW62E0nU8LT2txaf+kVPtVHZ1z0w5N2FU/c73ttswOF65ncmQkWq80VdiW6fAz5K/79/1Td17Jl2ZUe5p2VptKbk967yqoCCkADzQaawW6GGGSQIVFB8UIS9RZS6A3qfRR8AEm3kkjdiGygG2hUZWVWeu+91//94yy0tLN2nXP2XmuaYf5h5phziT/YjVmcYSvSHtzPNR5DDHvOnDuzOnT0yOp+5BUWCl61gcfGxZckH/QJzunDTzItESTpAdeWmJZtc3O3imesDnXmK+GT+bmPHebv8GXgjIo52Ek2+SJk0JYx1f4wg33mF/oc9hofm4G2gnqxQncZpG+yAoP4gujPDrE3cADewgbxizNR4BcbaIuPF6zVB4zd5bDjzjufpQ/2RtyKLmjOp1P5w8fHM/HzYuPFouypJ5uJc/ETDthqiWd8j82JN4zddjB0fp65wxhYKQmO7vXbSk9znMd783OFxe7FW/6WBCJe4BE593n1fN2m0Ht2WjKUfrSCJ32K/9maJpFev1yvYg32kO2M1+d4aF7krnNDs8S//NE5NkKFnNhvqitVsFp0dL3r3AOn+SSSY4HYjq1+liRc6Ab34Qh/jE4svh7716R76AI7fGdJTDUOekrIoAn/BF1hIk6gDX1BDzLxLLLlwTYEk97gnXlv/OqrQ9+aEAJJxNSA9cZ8HYUmDIvz7cUpAQZ1mOJgFmDDXIDlWoysMQnhCai2DHDTlgFVE2ygHeHXBqK4n5BnPCH2GDYvyQ8GnqGxH1WbCLCAnUDD6rwJatvNY7QmQ208JjvBiWzWrK7XsKQvc+LgOesDoWS0ukrV8WZ+IbA2tQ/cupJbwhkb8BsaTLaaAr4YBw9Iuah9DLgJmJagbcDPKv98rw9JH3NdVhIwW7sEmYEzlycBA44HIC3ImE8EqE5O2jBHj2PUDx4AheU8GApM8NFcn9qXNNGG/s0b3TiAuwNGsnm2NljR1577OXx/yqyGgOVDWvB3DWmVIPTJd4ynkjpP0mG0rERxtqxYtKok3wGUBqJRGoAAlL2XNgZs57F+eFaFi5KjFYeL46ZfgKcyA5ihs/L4rnLujPMW2khy4JOMtOut2FhdsaqqfYmHOr2Zv7YkL1wDDAF7A6XQ7lHmYuwcWtd4HLJSePOXIKDAAMY4KRc6h2wBsym9ZYwA/t79U/EAOHb20cBTMWPc5IwSa8MWOFlwwTv94Ojb4sUJISdnz5/DhtLw0JFDq2+++WnGFeUOrd3v3bI9bSWgVnlzOIbOPt6u+ITneLtUyDUxG76gjb4YMNtn0ASnx9C/a2IDgO4KL7pKuy5/5IxjNfTYF4Nma16CtnzP8bQNkS4upZGu9TQViSLl7wAM3/EE8FmVcD358LZNo05k6Gqli7MjScLwo7U+vIxRxr/J2bSp3FACyvjQelfkgSww1mRWiS8wVvGixNNBf/btwir3AGJzEjiTE+fkcBzIMNoLDpb5hzWlk345g8Zi/mTDm94bbw1e+kd/coYGZNNZQhJiDDAcYNQlWyXI3IcmZNMZE/QDbkk8wAql2BIqdQ6CMWgJbwQSxuYz1U6cD/SoY453tDhyhI/a6zv3Gg86MeISmOSFTMEkBsb9rlVlBBkZOTz1k4xKZlqB93Y/DJOURhOrCYxjyNaEgWCuT1IjA3QnbaONF72gg2jNgVtWLJqAStvmAkxhTp2LYFsmUGcFvu2NE0teBE5oQR/QDC7gg2DClhx6ho/o7vwd5fxwvjYx/CB7HCgJgAYHcUzRFU0kRpBR5Rp9aXVQxmbc8MxqqDFKnvl9eGOlb2fl1nXwSPK4Tl2+x1+/13lLvxIYqjg5OhJ35gGf8KmJ5vw8lM9hIV7CTeP2E27DeGPVtnmimzEoE5/+Xrd9yRt2k2NlznTLfa6HIdqRtCeL+FUdST90Gs9cy1bbbmEOkir+7gpg+NbAMbJA75xnZexWPskOs8mmGDM5UXXihd9WWz1GWeCdjooR9OPosaN1MJ39JZhpIjitTOnxBM4tZ047IUvnymNgyVuVaKz5SQbIrPGSV3zzHdtuLON7zFNw6LF5uIYM0jPt1i6tO2Wwi16Sfz8FFnt3hTe5jpy+f6fMf3MDPE66++gIp1PgSwfGcVapE91K/7YOWCGvrvLBQnf6jG/wbBzN9QN480/AxqY3gZhrBVtou39tf7c8SFK8UXlTjBu/i1w1UMjvgiV8k6hCG2NtpW28WHLuQE8YXFucoFOfzujBS/1IgEvA1b6GvvTuRa5XWUBuJI3Q0f3aE7Tww3ynkoP/wE/w5jNKtnoCCN3nS7x+Hb5EzszTEy3Nj8+CLmRORYfDuiuToaunm3D6r12blWU8EhwLIMidhIfzp/SvuoGe02WJZt8vldzmoQ8+HxmnT3wOgSld5pfhQZOt+ckvkBD1FDf6q3KITzN2f62+AdrVt8u48dBKuYqnbp8JD7zJWhfbahdmFZp+Sg4IvuGQcfK98UrVpUWt+iK51nZ3Y1nOe2CrYJDEjfHxFxpwh3d42K2raW+0JbIeuYOh+q1MhnfmIEB5Hp7QTXTGt0ePPWkyftaevU1+mVuTZhmgJEeaKO9ty2FjDziXJ7QlL+wfXdD+2KlJdI9f/GH0IrKl2vbv/u4PsbXz5FaYS//psHP82AzGzdmIAtWjR462MlAlAl+RX2t+6KH6uf7ber/sHD3YHb1ddJoPSwZgLlrhLdp5vLa2jdsc0QiPJFHRkww5gJeMj9+A/6vGXOTHG9bgO7noOYeR/xOxF7Y5w/Xjx0/UBldWc42xNzjHk4w5rmPouLFVBI514MvBbzrYx2IXS4IX6YsPO8H4+/oV5kheyX0XLYJr5ut6Y4Z/4r6TJ09Vb5ZA0/lZ4idBL7uw2DwJF/bUFiN+FHpKyKhagbXGyOazfc9e+ExEP9jTYyYyH0/ivB/fQlLPPOA5zEd3UbQnKYXZ/Z3sw2V2ThUGv0XiDf8lBI2LPhmHBT5VX+bG/hcrMhf6hCmql9zLvuMDvpCS79YfrIEenjjEbrHPrUwM7eCjMzONHU4tCTB9eom98I+sSYJaPNOfhAyZ5e2Ul+VrDVXpaIy2y8EwNOcvrR3Y30RHGmjV7LsP76oP4gnJB/opfhBPwDhjEr+RbY24Vwxjzmw42hsPWkjctLoo10hea9e9tdv5nf9NXiwG2CVgzgoH4AlfmAwZ+8SLthtPHAvbM8N8P3GjZDXMux/+4k95lM983wWrzP1hfF0/i3EAI3RCf/hWOfYQonysohzN83HG87xjMBaLWA765c+4jrz7Dl7XZ48sqlJb5JmNbAUqnuSfqp1li54XPSZyxuQiCR8EtVic5qv/e+KrwycfLP0YC1mh+/zSp4l3bHeiC+brYrxGmY3nL6x9a7KCXU7Akhzxvzp968ALNNwMpAgj0AkX/yRAjCqGGiSB5kCUiWmzJz5H2DylhICYRB18DK5gY5aBCaimTLjJlDCSYWA4JtNnEpx2PMd8rpeEiczhZA+NxVYIig3cKREhLqAGVIABsKyAh1gSBrJVHGKliqMMOpjqlxI0fQEW87KCR0l9TsApzAQD4wAzLhhdQc+UCHEFqkwRlIWp+QJNF8NHuADA4zgZAq4al09WMVzzKd8PuEgMNLmT4aG7eWsPT0ij8TVjme8zvF6PLvrRt0y77U/GLOPub8LdVdYoj61IAI3iGJc2nVniRZhk7L3Q3YuQlSeZi3YE4oJ5TqKybGOR7DMnBuL2rTuZxyRiJAKMa7LVY2Tca7wAlXGkFn4HoAJVQTOHRrZYWe1C/wFWK1RTccQ5siWMDHKS8I5h9D054F6glbJQJXQUgTNHWYHHvbsOhp4sPr4xUsuBVECWnLd0NHOXtQawnB/jOJjfzYV8Czrwn7EyfoE+oHaYGAYpdzd3hobDT37Jq/YFjB7PqN2u2qcfDhcdVHYLGDm6KlRsgeCsnD1zpskIe6TRRjvAwjYdyRpvhtLWFwKOPlYFJ/Dh5Oee0GcJ1GZOO0rTOq/hMxrIJCuzE7jMfsup5AJIA2ifShNjFXiTLToEWxj70iSAjdZADk23Z27a8F5AzH0cRZ9xDjmB5sugCEDQkM7Rc9URggPf0T8JuT4NYt2YoZ8g0u/0hczCJn8bM33lIOCFtm0DEny3wiDjYOx9bwxklgwL8v00D46+uZmL8XJgrXQwBPpeyhm9OOZoQKbwiUy6f7YazL7m/Fc6cAYlbNAaRtMlPKCXj54+KU/JswOAx9GbhB0jSb8YxgUfjVMiqNUg8C//YJd54B2Hm+OGrl2pzufaw4c6yZtmFcj8vZQS0yvY5XuB5eGDh4Yv4at2t0f26QXcmYToozpHEk1wzkRhLj4iFjmmIwKTkflxBvAH5rkG/hkHXVHphX5oZt4+J4/H4sCePHEisr2rwWcXAcwz9IShaF39iI6SBbIhyBs5/finrXkhUe2AtpuoCj3RpIFaxgNbpsJvzmEgfxLnVroYX1ioTU+7kuzOQHM/Z3iqe1SPohV9VIlUGcn15m5eEjJSvPCVDJFN2IcnrkF/12dI5SvHBg9frDsmeAqvyTqdqt3Mxf7Nayoc8cYWD3Ot45X7YOCyBQk2175HV3pmV+iFJu7Xr9dCJ84xP4CdxMcJIFTrxU6l264EBvf2JGDuE0jyN3nXPt0xPnNDS3YfJpmTtlUY4bEtFewox55uqCjiIJJn9GiEkp919vya8XlrkyyZP5ygJ+7p6lnmZn54YMsC3Fflh4bG3moFMpuWKoUZJ7nz60JbcoyWZAQWL3Ij2LISyoaan3tdgx7mCv9bCZbXBLsqDzm2Fko8fndHMFii+nWDuzu370VPjHn2xFvR3brFI1yt7E4lDTkPqgcf49RH9mw10uWOrRYgPl/dvn13dCu2kH2noyFJr0cntp3coZ9tLxa6bDvSCDoY/4IPfC62Gj3Onz9bvGyCOUG2CjkJeXreKr3cQ6bMe8q3VYtsXzmjhMyho3/GivYIrB9JQZVBbjB2j5mV/KgPkzGcOHFq9bNvvkmQ6bBjdnWSa8ZPrvBGMO4DfCHT5tQqz4xNwyoG3MvvEnzSTfQY/0Hlwdg7PBnfdtvqmCcNpU/y612e5d3Eb743dvNl//ggDinmR+oTtm/dRi/YvOjquv+PP4M1/K3oQ+ZIT+iTtrVp7Ogs+QI3XUugujgXG0cmBcV8ncWngn//YIPZnVmITfNNgrFndFMswDbyFSzgaFxfMMU4bt+82cP9XUNWnqpUiAwVo73SINovFSWSflNl/3bGFh40QMzLuFSBmxOas4to4W/9mha5Qg8YatxwkN0RU8BefZiH5Pv1G/NAB3pAZk6cOF5b3q3/GcOtWzf7uX75/ZIsEjXF5/Smb1jG/8EjiztP65fPgee+JwcRhI4NP5pojYwZMlmDAXwgVYXkc8E+1W0SRg4eV+XIdrAD2mPb79690yQarD9z+tTq65981QUYvjrd4F+QgVbzBD9bFZB5kykLhCojXTcVQXBkkgJkzzV8gI7XHKPDEoxsGfzxKv6mD3O3JYYsLYl/2Eg+fE9/lsQiv5TPSJYkmejE7t07a8fhEdnHn56TlusWfaDH5EC7xoMGxmbcnm6IzioLxSriEjQkX5KvN22XzHVefOXa9vDUT35HfbC037iQDQzN+LL8ZoG/ebsG7egxnTaGxnD5m2zgpfH4XdzRKst8KM7hf9ERdJm4RVJBVXt0J+PAU36muZkjjFhiGJ/zp90DRwyU1uTP9u2YBJg4PhffcRah2EGJEtvtJU30xXc3vsp/fEf+LrpJktH16l5+0l20Q3t+vHvLi/RDpsmHt+p3NsbcDGJL/C8v+oA/xjV5AI+mnkryPhEuusmHhZfGLK6gp+jtaUf0kW0x577SseSXWMK2NMUUkhQWF1TpwDPbffhPZBP/0XRneGi8PmMayBye0T9zlFyBX2Qe79m3wU1+4cTl8FAivnIRevjsvfYydr7M0OND8w+ZaueDdpWPyPDoSGKn0Gjpy+IGHiEQ+23eJVbu15Zr+DD79nsinYX4VXVfLIenxkf/ycbGr3529FsBlhViLKJEgvRmMnMzBxzxgeLW3KATjOWw2t6C2PaT6VimipPQa/JPpk6ZlN89ShfTCYjVTkKBodqRgMHoroynvakg2JlrJtOLKLKJVrIoHJDjtJhMJxtiIBjGIJpkhnFzipWBcxg4lwCMYCvxVmaPSfbwWUlvSVcEXJuUuYxKH5SWYLeEK8pSA6kEMfSuEU5/5sfpHEHm1A9oMRpWrhah8eIACh4/5c+WVeXNwbGa9vx5AoMHj6rESh31SbAYO0LEgAiEGELtcfRcG8nu/J3wLzmxf//BMp3TYt7usUrAcQA0077AVFKIc6WqSeA2h9RW2TJ+SmsujCSNIsST1ZX1HYEH0pRY1QI6qaKQ6GgpWv7GB05Og620jWbGUWMYHpuLBAeQXIuzCWCVgPbxpx37PJWrfIg8SQII1EzkfgwwmdE/ADBmgdHuBPIU+MaN6/2OAaMoKkQYLIqoQkoZ4oDy7MOn0HUsyFt45W0OZJ/sdEtPjITgWNCij3NnzzaLbfXPDdpXGfPyxbPKmT2Zzj6SJMCL1Wce87g7EgNY3sdpUWY3KxmMmHYldLTNGcJPji0QcA6PORqf1ZNFBwBAhpixqwgbB4wBQyv0pQdWXeictpfznJZVVUGodgWiHBDJoHyx+ulPv2kwYH+7xA8nj74x/B6z+zb90wM09vk4vXEk8xldAJhW4cgm3pMtSaEG9Rkv3eFckUd8cIivlW6JmMUBlHRwzgu9FwATQIEYQ+3dJCUdSK+cDDxymO2p0IdMMYpknFFh7Dm3Xu6pAc844YAx9qC1NY9PtWVxbx2TXhd9f/9xzhORwEU/1TLkwlxdg47uyy+hJSdmHG1Y6a28FY8EUHVI8urhnaEb+ePIVB/Cf2NmdOAf3fS9GU7yaCqmfGCrBoPmWvSv0dg8ZwgYEyPgcfFwoDge+hun+dYJyTWCNfoFl/JRnYxlvA0MM+hcViwg20vSnV7QBdv6GkDl+57PxTC5P/y0HZMh1w75Is/o5Yk5+FocCQ861twHR8nSkrg3H86otsiuEmVz9zfnktNfe5L+0BF9GHJ9CvCOxxk3V0EI3sNTNJb44qB9tuFjq5l6QHPowrH4lLHAd4955rwNpowDxSlDG/PXb3EpdPCC/2QJXfCMDe3qVfQXHng0OSNvbLaJ0iWy6nGw5kaHJQFc58WxkpCwSoP35N+2C4/t95Q199yL4yohp1qV3Sav8IAOX7l6LY18qi7TA/R1D1qhB93yxlfOHx5UzvA7/XH6YCosQRc8RWOfsaFwijxxZARL7te+l2voeVd+Cb1X7udcCsjwVqUgnWz1TTAJX7Vp5cgLNjgvSXKUI8s34cCQf3J3+Mih4hr5IS/39Jd51SFM/+jXueaf8RiGpIt7yCoH0lYOjhF5ZOfYNPJJfzzJD30sHqCdJxPiraQC/fQiE16wu4msjKVtR4dUM8CrYljGtyR+/e0+ckBeJqGlVyNFpsw0b46ffoqt+d2B+2zscrAg2jd5kPb4Xxxchx7u2e1culm4cdA2P6K4EJlWji/wROLSLn1vyeeqYNgb1c7o2ZXB0JJ/xueRtBFc2/7VJHfuc64IHEYbekB2BAe5sTjhfB+2ma9nYhxjctRgJ22z/01spq0+MSz9wiABTeUpLVmMMJcmDjI+ei/og2cWrX7969/UWeaD8JO0L+nL1qvUMA545n52xlkVVlSd00JH6LJA0eG8C/8lGsjtHJxvW5KKioyvPPNYXIe8Dg6QbZivfS94qhKMvpHZ/Nn+0cj86RRf1xfoiOZkR/KO7jTBmplzzKuLxe45y4yd0463NuonZRzGSufJBUKTCT55t5NGts0JTpIBsocX/JD6NRmfftiJZ88mwc+3wgvtsylLsCCRWvkP3R7GH+DjkVF2BY1gPJrhr8U98ghj4QKbQR/5j7bCm/feBLVo4vDjkfdZ4MM7fgS5cC86e5snzDcvcgWX8dd5Ozdv3Sxv6I85Gqc58sv49f5uUBV6TsC9/mSw9KGCzPjJujnULpbXkuAT0KrqU4FC/vzdrdYZm75U77ZaIDo5NsDWxe25fhb5tAsvzVWCiw0jB+II7Zkbf5sMiwtU8Z4+dbILCmtrFkQn8WtsjX0yNouUX371dfra2LaM09NiX72JXLRSAnaMT4a2EjlPw1/YpQIeXY1NMoUt6wNOMqfSGe7ETroGbxvMByPIGlnAB7ZUu8YySdNZPIJ//7Bdli0duzj0sFg9SXHjkhiA5ely2kh/3R4SuSF/S3v4axziOuP1tCk3kV1VpeQNr4yhfkbiT/IG38wR5ttqQp6c6ygOItt0i09KV+HYVA7F1ubzkT3BOW207TOxUujCTpKXJnIjf01+5m8vW3vQ0sJGjwSIztX6ZKz+hpFaM0Z64/NpbxbN2I0l8If7lfXMwWKSebMfN27eqBxJ6rELsACf0JEMSORpF59sVVONqMqIb0ne0cP8zOVV5ssf4j/gi/sePVN9+KCJkNIgdHUNnsE6PLSlhz/N7ljANCdn/qDj/19fJ7tMd8xXJR1asndiRJUiDqu+eet2cwDiQ7Rgb80dHeGhJI8KWXOlW/TQ9/qQ9D8cf0g8Js+Ar7CSzIptxHjPgoVkB11zU+W3vmz6wy+fd3Ejc2xyKL/TcfbEtWSTXVm2JZrv2OVJJLJT41ONTy0B5Xe2jO3ke4zdEr/adi8RbIE+LYWm+qkuhXbiitrFf/SXX39rJcDjFK0OyOQ6Adyj4YCFlQmBWfdDRlC7GmYSeVeBQigjo0iUQ+MmqCogHPdfV7E5FBwvgLwIFSZyPBGzAU4GR6EFdHW2MzlBJceQkPkcISrI+ZwR0WeFOh1xPCQXCD7hY9wZUJOvYIRgVvgmkxVjJfsWYk0iJgY1RDMuRg1RCRaBViastJ5AOQgQg4BNmZF+56AfjAlTMmb3KaelLGhEYQibA0SVMxIotGBcAK1H2e3YPmcfcKys+Oj/3PlzDQS2hTeUGkPlVCkmoRLwStbM3D0y72VLd7eEZ5iy0ItxfvjwfgLeOK65noJmujNeyhNaAaQH9+exgEuixVwcWucJCpznnlWR79+/n61HnE08Mgf3O7TVveXZbif6Cyzn0FfgKavLwRH46p9DYhVN0kRJ4pTPzWnxSvDw0UvVRreqZB5uFHgyYIIlwOh+NLY1RXmpJ3AxIlaj0Ngqydbt9sqr5JhM6ihv6FSj9TH3beuBbeTCAWXm6xyLHiadz44fO14g5lzMvDy63Aray9X169ciZ3HcNqtu8rSql2mTvMWpzU8Jpr0MbIJA7dq3KZMtPT77f2PotB1ZnqoXFVnK7SiqxOizygNgIqu7986p7ZxzMqhcvE+kiUxy8CSD8NVbW17KASOhmbfTzud8mV279jThczfBHaeIvg9AMcqywptaQoqHi0M6iRHMm73PDD0HmA7S/c2ZK8eJITR+q0VkBl3ghFUGckomTsX5oCOAy/zRTbklndOFvc6CNMZAEIduHAIObU/mz1jQU3ad4XIAHD1EJzomSG21Qzr2twDBSjs5wPM+bi9z49zhu6Svl3NA6A0da6AYOvZxtW8l0WDhlJE7cZ/8tIov7QnGBJi745x6QoWtQhzAr+NAmZv70HuSc1bWxrj99V//k1ZqmRNZ+PAhDkLaLGatGw5zQHvX05HiSD6Fm2QI1jFS+ser6nju46RbyRCck6M+cSdGxZzgmIS1yg7JAAaXXnBW9Yc2ZEaghH4MXfmVeZoLDIATDCL8iUi0/6XUVh+u8TIPusiJlEBwLgbggvnagB/0ij7Re06ZPf0MrnEIDDiLHCmBlZVVDhd+whxGfveefatf/vKXPZQTLW11sRXt6ePISuh56+bNzP1128ZX85FwRlf9FEMyb3K7OAH6lqDaEzyjD+bDnkSaonuM+2ACPWXHlNMK+NkdT6WCg5W1zNFbaW1XXDN3r9lL/67JnTrIoQ1c0rdAsisnZC3Xkr+R5/we7La9agK5VVe46JTzKO4myESrj/Qx9+MHBwP/Yb6uBQWwGGbQTbzi+GnHHGe1M0Ffxs7Jg2FoRj6US/MDjAWdxonlYEzCD4/wtP5A2ue6TBsCaltcE8AFs7VJll4nmDB3erg3tsFYcwvhrnzAvjo5GQud4EjSYU47X8LbGICGcbjPypdr2U16OVsKZquf+XP6uhAUeSMj5I+zh9CcfX4PueK7OJyXc+e+WcXDc7QVjE4waXweC20O+Aczc0kT42gQcZkDBWPb9AEr8yOvSY66h40aB3NWA4uHnGi0Tv/0urYsY6Nv+uL4GQPfBn3R1cIYmrveGF3rOkEhu0k3YS598/b0mzrtaYePYjtTeRV9UCm0fdvnfWgDf2OczEmEaxft+VH4ha+cWPgPx+EBHjQADq+80A0P+F10XUJIACXJL3i8L1mSMZFFMoSI2sBb/gMfaXGsHbKLR/jIdsFEQb/22V90JZ910B8/LE0FUXijmpR+9QEH4emyxWFt7cBqDzsSP9L8yfTI2mAjG+RV2U778FBlN5/MfAVz5EzAol8BIn/GQcR0rU8LCc8ljcmss3fYyJ07d5f2b99M1U6Dp8zT3NEaX8+dP786cvhI+TgBFVs3vrAxaHd835FhZfQSJVQJjfU3yWRnOLwuHqosETSzq3hb/TauzBn2sauZXL+TULh981btKtrhqySxLZniAb698W7J5+zO+MeTvGpCISOp7wtn06YDONHI2OEzbBp+rgf8oYE5wiPB4iRQpxoabsIffk0D5dgKelH7l7EjAn0dWvKaZ0HJPPkt/Ab8NjZy79rc1DnrQ2KWf+c7tJjgbLBYkGdM6NCV/NxsEVn8YOywAK651+/sS8e6ju0Wkxw0DUf45OyiYMzWk8OH58l3gjuyY7uvw0b1LWbAW33CZm2pCuKvkr9MpXrG17bAZB76pFfkouMM7+uX5nefoYm5GyuZJdPuY8tqy9MW34vNRHd85G/wtfgPbA5/hi/TBE6+J0/Oj9I3e9Atkmnz9u179TXIBhmD+TB3Fn7o2dgSY0LHkZv1becZK58SHbuIkjnBbNXoyzyKqfnJbyP0+NaHOYSGcJON7hzyOdll+52ZYkx8Eola46FTqma9jEdb5Fv1DgzEL08ZIpvmN4n1Dd0+i6f88m6jjf7ihwSVIgD87Dk8uR5m4oe4cuYMR+ZJXxZf2AyfO6KA33D12tXIbjAmnxkfjHPguIQaO0He8Nn43Tdxc+IttoRNfq366H7nhUcfu7VYzAGXoxvBS/pDJwhZcSXtoD2sbWI6vJjYG81na3Lj7NBS4oqO+Lu4GDqgvSMM0ESytzYmOq7fDDX3TFWhOauscZ4Mmnih7Y4d5HgqzeoDzVelv+MiLL6yZ3S2SRL3pX1yxT/Rl/csyqbPzHM5H8z4KYy/VenAjM9iW+grW+B8pz/RRuyf68wxNzVG6gJ6xuRx+HTgk/gpMpQWy19z9b2/2fBPif36FLj0oaq3tj1t0mcybj7k0/w3fnHh8LcmdP/ugzbg1Ht7xIA15bT61EqNDJJQuEnA6HcJAAHyQjSdeGEko4sQlIVgyOIRUkaBoBIYDJHUoSSYUEMfAOJseAwjJQF2n+d7TAUoHExtdG+7n5l8K0DCZBUvozQSCnOWgvbSdMcocHG2CSFRIjYO4RxMJsAzL9+9K4gFjF2f6148n20WGOYgMcAgSeB3hgJN0AqISQ/7XcDA4HDOMRagCLi1a1+zuXM40UmlSLOCASWrgErdOT6cFgfKEl6nfcvQt3ScMcs4u28tL4kZioLpznFhLBgNq3WMnN9db1wUTammEkmPTaOEwMkj3xq0ZW6Lo9NEQTyNUcTJ4DqwE9hy9n2+N06kQH8qJCb7j7cMh/5aebBz9syretm/Pw5v+CY7rc2h2WTf8U0bfidDJBZv/I5eW8JzlSYMkLMIyJS2GA0O4dsAkiQKgFuCO8kedOYx4TUD4M0YTqC8ZfXFF+cDDEoErZDvD705sxyTKE3oW6fq8KE68EsAYwXfarDD4zg/kgcyuq7jAFmN47CRw+07t3W+zj/asJH8zYnmwATQCeQECcBKMg8Ikzdy7cC9VsUAltCC3Nvfbixvch8g8h2n5c6dW+WzFz57Mxj0zZitOHTlIePDr4IhMIqeAG6yIIkgccKZIfucc0bWNii0Jhf0j0F0DwMEA8iApBKao18NdP6mfJx0BpYM4LexSHKZDwIDMTzVh/vxglGxOm6l60CMlIlahaHvAgF8IStkjPPk3BH7is1LNn32gU71jL5VJNHTroqm3/ad7zkITcBl3r5vUi1ypJqBcQGoaNrqtuAIfJlEwmTKBYh+SqzSW/OQBKAbxnr27Omu6itLHqdFNcum1b38bcuEveLw9cqVK8U8MoqfOlu3QWP0wyP7WzlsiAbMzYmThEd+6lsw2mAg83K+yWOHd1ceJV9h07vQ20HJu2sM6IGknEPHYJlrjQEWkxPOVBNmkTf6QhYFKwJZ7S3Bnc8412iGHwwZYzdjHW7RY/3TOatN8HoJPvBs+DJyxRnkDDinAB5wPtAP7VumHfpavSYvYXBtCP17Fmwq1pLP0ENQSQ/pmnsdyFrsjS5KEHmhnaS5viXgOb/kx1xUTNEjeAyfyD9bVN3+EDuS+yVF65REzopdMUZ+OuiQQ26LDkcCDer05IUiEnGcHzw1Xj8FNvQD1uIFfZ3EmpX0BKoZp4Py4fydu/d7vzaNxwoMWUEb4zZmY5c8pPv4wRm3qodmE2BvC4496tibhAkP4AWnHL3ZhK6GG2O+s+XTShebE1KU7l50wJjZeJWqxZe03TNF4HR+wgOigBY902Hdbjx68qjB+KbNs8INS1XtmZeEoMQv+kjkkSX20HeCaX06jJPMjh2UQAz+ZQ7GJpitQ5axC4Y4yCML+D7OEwwULBuLAA8GwCSVObYZ4KWqJLSrIxn+o12xNW+4zhnmiJN9yYNiXuZKPvCAXyXR1eszlvo4GTs7pU1n2BUHQz/tkuvqKT60TatoCcTiS9XRT//6sUg030uwzervm7zNi7PoOpPVFp+Es7omWRibjIFWMLUn8Wj+hyNb/BFes5VrC3C2fZgXuqGlial6IzPw3Bs92HzYz5Hmuz1+9KDXlKfRZYgmMIGlZJX9vBzcKz7kP+MwVgmWns9AZ/KdewQF7oHFqhUFXhbD0MuZMvTJtlDBKHlZKolgGKzWDhnFQ3MRAHnSH5yWdEGnPj46dGK7VZ+RIU6+gHBJEvEJ9K3iy9yMGd4KsnbtlEAObzM+8lV/N/qJbnQI/wSe5k02JUZgD/xk+63UFotyv+oLMsC+1f8K/sNAvhyfAn6xxz34PvdYJDIHPsPRo4frm/t+aYP+wlxtqWBHczjjHm8BATnyMk/bdSS9VELyD+mfhR/JpK++/HL1Zd5HjhyNTE9wiF8wSaLYXM1b3zAYc/xOdgT+92P7nCFla5cAn32mI3DzUfTeVlw6RzfM2UJTA2i+aX62Ij+4+oJ8hM78CnwjRrXJ4VmaLObwEc3PnPlaLkJ7n6GpdozRgiB8Mg4y5vB+tho/ApVtVzKD/YI5bACdFtt4OxNP0C6G4GOouHLWGlk0XrYP7omrHkYvfO4+VY8nT52s3yUmadyQuVv49BboGhd/CE3ITg8WvnO7OGVs7KFFCHaGLdWf6mLxBp+Gf2e+xk1WJHncC6d7JAFhzYsO86Ms7pBtCb2xSRKoqv7nUGdJFvPXNh1h+41Nu/S/Pl7atcgJszVPZ/hV7CuaSiQaK5+iAXl9mFl0Q3/JFjIqWUR28JRfePjQgdWByDj/H540iZK2bEPWBoEg18bN3pM5NkAM4rORk0kOWoBw6LmxsZeqGdgP+MwvaQVf+lFx4R42JoTpZ2jCN7XwIm4mR+akLzqpL2MpxkcmYAHZYv0Xn7y4N6SvbNI/NpcfIr6aQonoRGQFXsEJvCUrKjfJAn9E367TGHpZFCo252fHsWFT9Q6+SD40QZbYDz/IYM9lDT3o4WBgYp+Mp+PL3IwNvo0czVYq/ao8VLwhTu49abu0jeduoVaMYtFvnsblzM0PtdHarB8SXjQ5VIwLLgY76BlekDGJSvpGP1Vhk1U+WZ/qHPo5L4a8qBRtrJ9x2tamslPFqGvIZhM1kfcuQGSs/iaT4UT7Z7dexM/yfhfsz9erF5H3V+xM6AnX2BBzhtNjAycxD8/N7Uhw0U+JSnJoPBMf2QmQOCa+Ljm7r7gguqqBz/KPr8++oSVsYys2Hjy07VuDZAgIor3JMosCB0T5+HEC4/dv52ZK4E0QncGieoagDAPpNxAgerb0DMj5DCN9xmk2UDQxeNd6E2h/27pw4cIXBX8CQwCVMSPuOPAc3g8Z5ziLhHtWGZ5XcDEYKE72MAYr/QOgOm39OU9EGUbMgVVpuO8moHI/I4sBDTRynUQFZ02g8OLFq54ob+Wcgs+KIvAaZ5DRqwKHRg6NcyCU+du3jBYU1j0YqySUUwyU0N2KCUBCH4podRutAbW+mpDJ2NtvaLUoDcfdVjLG2soBZwTASohw+GRACYsEkcSOhALjrhT1bRwb9zMIBN4kGLTtO+wJd2jzx9XRY0cKkhR9Svk+ZKyzYqcEf4wZo+8w0n3h7afQ9kXuATSTMcR7tMQXwZD9qA08Atz3YwA9rUdQjZ89gTzzEtCgg7ECQisRZFWp5hjVGODIZlckMuepamFBgdz66q2x5XdJGcrtM2MQ8KC18jo88Bz9r7/+quOU4BiHi6JPGetSYtxsaOmegDHy4xwIymgM2u0p8Bm3/tDRpWQDHzKllnTia7d6RD7TXZ3KOgyhfYO+9EdWONgCK8kTBk6WHViTJ+ANEOjAvXt3ZEIL9vrTFvoINgCiuQpGOFuMKL7SX3ImwMIXdHeoHFnmwC/tm0ea7FwYUQlLY6MnZE2Z5o7oqKBdoO472eMavVdOV7fPPACV+zrZvNG784uTQgfQGj0l/ASyqiA4DA3iQn8Y8P796G2divDZuRrdjx8HwH5dq+73794tYOuGzngZR/8FINFQ4CE4o6eCavQ5mvuBP76SWdlsvCmYZ57Fv+jvJJ/HoGoXHjEuZMCcJEMlOYx3X/SC7JojJwr+tJ28rcqgOfkj2+ShlVXp6xc//2Z15NDBtlM6hQf6IcecNbyFQ/moc8RH1JN8IB9kiQIIgggbHBB0CJAZqT1xtPavzUGYEoDmjd8cZPoE18iK34vzsDnf68XcOeEwIeRsu5wvgq0fDilHWGDie3uf0amJgwyY7OpXcEJn0H4cqNyTsVcf87vAkYzuzVgvfHkh7T5vEIgnnwcj0JfNcC2Bt+qhfY4pWacH+iX/9MDYJGcFuJwLDpzHxjY4z1zgcecffefEwDf3e/lZWQntX0eWS4/QketBppwPRWY4BzCNnMN+AaJKrDsJQCTK2DZJ6W3btqwOBjslgtkV8mN86FhjnrbrpGydAMl2TJ8vcqh6aBYyMq+My3eSvuTCk/J6TehLRjl5TdJxdHO/cZoW2pF1DnOTBJFtTph78Kp2M32gB3tD9uhN7WIa6PkWGdsuup8+VH/BFvbJdewCO2N82iN3EhnaqY2OLhg3TLS6iA54JhifR4dva+k2h/bp8xeZ1yQqYSMstHWQ06R66sTJU+WRJA59JatWujjcrt0dGYIHzh6Bz1M9GX8lNCAb7BlnFNa5fmRF5YEFjKEhfkraecFmFS/0i45YgBCoaI9ewjWfOcuDUybItHCBX+wrGnoZM5khL7UNuZa+SdQu8gb/oC+e0rFFJvHPFi1/ww/3j76+jqNqMUIAEH0NdpoLfuEpOWevyQd7RRhgDH3zMvduHQoO04PlQFnBsTEsMjjOe3yBtAmv9S+RRo7wiLsJW1rqnvk54PfatavVYfKGP30CyzpGoxk95vCSYbRNMxm/1cv4BBkXuVvFF+13mR/5EoxbsReckIVJ+H9cfffdxdLFSm237oQW7oeTmVp1jdyir/nzH80bBunXPLfa9pUx4SF8NA/64VVvho+Si21X8lOAoAKkchrakiWYxLcSiMDn55k3m4uG7LrAVqUQfw0Oop3FN3PUJ7/DHCVYBF7miPeCQW842Ce05G2czvGg400aZFzG63d4LdnbZHJ8YIsHcJJ/bVGA7WGT4OmlS5f6QAPjxJfKRGRXoM63Q2OyXP8JHmTM6XrwKDq9I/aBLBoPbNWGuZSWoWEfux26SwKRc7Twhv30Heb4HA/wkH8Du4y921XDJ/rcbY75OZitmuJDF7b4Lc7pIr99B+unYpweLDoBw8UdxpRxhn70BXaZZ3U67UpstEIz4+L/0s3n8VPpAwxpgibzwWN8pL9NeOelMkOCQx+2Sf7444/VTxUy6M93Mc8MKfOXhKE76DkLL/xm9kVCgu/QRcbIER/DWYSqpdgbeOZcnYha54WOaGfRmFyRQ+2g0cxD5VxwPTihoo4ds5gCI9gEdDAWibE01zFWpzMP8kZvyBU5xGNjEkeZB56II8xtEmmeLuNMz89bkcIOOVpB4sIWRHIB18wDL8mj6ysz6QM97biQFFU9qCLIApRKmbBzfTFq/AD8FTtSB4tL2ub3GZ/qQy+JYvTiJ1y/cbPbZ2zvUWHrCaAWxWG+xY8mFvO3ganOiwBXLui2xKynYxafIz/sGb6otKZneI5W5BVvYQn8hT8ZXm0tuYPNfBoYxheSzICh6AQDyH/pmj7F2PVBYWVaIqvFruADXWJ76KfP8MqLv9vdBbmeH9DK7ryapM5AjG/OZHre9sQbZMDY0Q9+WTBsgvj9x+6YgK8+ZzMcewCj8at+Vtr4jE7mb7JI5+UI+Nti+Dvxc3sP/zp6LMFT/yVjRhdnWontyZ9YEm0lKviZaCrZIl7gi/J16fMcuzE+8MSGT4oX6NZFn+CGcc2iAps6C9T0pGe2BkbemVM+38a3TTsfQ6cuAGUO27aSyakIMmY+CpmiQ2QUtuidfUED95hLfcUMQsL18BFnjq21EOLG9RuN812LD2RHXNN2My7vjefO7/8Wh2QhJws9yZkjCVQIgeBhgIuyjuHg7PtXBQkBOG6oUPDLgDRMGKsAQDVt9LooGeCdNij8rNTVkROIxnGSDZc1KgHzt0yWn08iGPaxysC1zCwCog2VM34SKKsiytgz3CqQva2EG7NbMs+5yFgq3GGaABTjCRzFJnDGSxmsegHRCe7K8io8p4bDYdyHEzzKlpcxYYbVlZCu9716OWXsBKKBXJjYYACo5Xc04+hpk2IsdBEkUyT0EgQSbHTekO84H0ZCqVUPBUZb0s5pHYcNDPk5+97ooDEUqN/F4KUtivj9d9/nGldJfLyt8RCsbNkioN6/+uqrL1dnzpyqwJjv3hg57QN7siDopkwMofk4XZ/jJQglI5cuX+51VrYauEUeAKEkEIVT8bA4pOYjGSMJh2dWZGT4GX08dS+BPnz0UJUuqJ87ogABTI4Z0D6Q7ycJ86lPROL8t8olf6viAJ6lSRwShgQIkGtyp8z36dPHPcX/SX7SgfsP7lf+rD5SLPwROMi2dhU1yvgu8wNIx04cawJKIKKU1NYBhnn/gTn4z3yU+6MfgNCufa/4sLZ3LVOJWRRU5t+S+AOIEhwSdfZcOmtF/4w/J0G/rpXtJquAhkPUAGizIEiANmft/Jv/+t/0cdrurfOd/iS30DVTqK5zfPGQrKA70MEYvOqqTa4t0IeenAP0Zdx37929OnfuDFHKuB6NIQqOoK8kC7nTl0RkZTMdupdTHbKWZ6pgnODve86IzyUw0ZjD5R64IaAiQ8BMcKsc3coNh8OKFB0HbvglkCDX6G0l+afffL3yKMNLl6+sTp053QTfOHCeZnXI8CcIS3/oSoU42Rx4csxB9Rm86mGB8CP6ToY2xAqdPXu2uOFgPJ8fO3q4Y/793/1d5jZl45IQeE8/0dX8zEWfGqc3cOLLCxeKH5wGWygcftayycyryei0h+ccwpfP56wTj6mFHXWe8g++uJ5TBpsGG6xWvauDYhWfjEkAeKvO2xvHxDhb2ZB+4RFMqMHM7X/a6pJ+Yeg4RKPbExyoKIu+5J9xGBdnQ7XOBMCMsOoIFXKTVLh48Yc+3QBdXU9f6Kr5a4+ACj44vsvKPHng+MAigfeyIOCpZGRUYKUdui2gUA1hTpKv8CDCl7+tmjqDa7YicUTxBR5xVnWNFj07KTLU7yJnxq8v/FOxRsYkj3xvOwTHjGN1/Nix0MrB68HW9bM15ikwhyrHHLs6B5FBixocLXKGBlMFZgufIEqyaB7NybGlp3CXcpJJTxeBB/qBG6pajJuDoEQWD+vAMkqhK2dYQGr85jjlzA/L58VpZC97fV5sL5qQVeXXzp3Tl4rV/ZEZ8utJOfQXppEL1ZqwWaJMomhZCKkDk78FNWhDDvEP3rzPtRwjK1Lb40j5yQZyWhYMYoctLLARcIBQ1nZHF82zcpcxu578WGSiw92/zZ5EPznu5JUDJJHAadNGne/oUB3/+ARz3VR1wUIH80kU0300lFCXaFIBQif0ZyXeIe/kG67hJbtGN/gA2mPLVXcZezE2P0f+YqNyD7oU9/I3PcNjY2n1VK4X9EgO2IJoJd+ZUhxqji6+vA+d/SRfqEGX8HYH25CxaB+PYR1eVRbTnqDP2Rjk+FGwVKDS5GpoKziEXV11Db/hNz0ijw38QzuyzDZb4bx2dQ5ZbbCfccAcSRqYgFZWa2EHJx2eoRWaHzh4qNty0dl88VmljwQ5fDP/OechWBlMdIbb3TuSvrEzmQ+bQqjZPbR2mCt/ED/M09zxz5OOyK3EFBmDYeSdHIQZ5REa5YPSSL/Dk+BT+NLqqvg65KDBVebIF4M5bLQ50U/yDzNmXIJ+fkhwOWOcZPHmjEeSY55sI5BoYgNO5nufoR955veRBTjOvlJPyWC8u3vvTuYyT5iqjYm+WVTSrpnMkQFTXcUnVKkBp7THv3OtLaCqwiTT+cyCW/fDMdV8k0CahHrI07exetENlbXOvqjvkDE3aZZ5oGl9Y3JfzJ/FAb6SLfUSliwW2Yd7xsWfNE6+JJkyZ3IjeJ1FgLQf+UNDdsr8vPmp/HEB6vb4HPrhA6In14W9l3yyLYjvWX7GH/c2H7xRwe4ai0mfQmOJoMexOz6j7+bF13CuSSvBgr1knf7DKDoiGSMxBIt/uPRDr4PtKsRPnj65OnP2dKvyurXDuYPxp+gAfWMPYJWfbJ3v2Q4+VxclIrcdX/BLlZykpqQ2P6T+ee6j/2jj4GwYuzu2A7aTJ3TlY4kDyJtKBk/3Yp8l1slIF1Zyje+7kMsfNb7IvP7/FADDrrSjTU9Q4+cNXn3WBVuLSjAMz93Lb1FVwU+yE6PYWR9kkmpd8H8dfyZt4icekeVJ4KvEUI0y8Vh1vnZ+FhG0w9f1O9kigzCXv8u28sf9fJLY0FZUdgLTzWdbbAD5evDgcf1G5za6T5KNjeBLmSPcgyH4rF98evtmeGOMcFnSW4IJ7+GHPmEfWYN5bG99x8zFPCVU5iiH8CN9SJi6ht68gCXhGc/EYroYA23phPiE7wHrnj9n//F/sKLxU8ZvQQhfM/mMLbwK7rh3YgdnvbJLsDt0yN98YTylw+YB69EA9pJvFXNXr16P3s5CbJM06UdbdJztdHRENCn3zDZnj4+fpCC/wlZhT0uaxD3/A06TYXNBTzq4L/pj0YOc8ULQzYIafy6AunK4s+Q3HfMQiWJ25qkt2IuuZAs+SaSiL19cH2wVOH7NVyk+kwNJFG1k3GiVeUmiy3eoGoJb8g+Ddz6LjQ6u8MXIocmhe4sh4qfCDLbLNmW+tfvJ/YNHs3WYrNEzsa0kjZiYRjnDjj1pheY/++e/+lbpHcPVoCYCRLH9zSjbX4yIY8htBzH4GZwMK+UhaDU6mSAnWYfd076uHD2FPIaXEjhsybPuJTMAqAFTKAbycUDavcrPvSmJBMijPvrwdYWKAwLkGA3gZoJPnsgocmg49aOogg4OJvAjEABTppUD4A38ZfHqIIfoA94UZc7cWEq/vSgVZVF2hJCU0yNqGXMJHoJbBoRxI0oc/ilZM06OGIHXfgbf1SwgaR6kE3NlSgkVBW1olZ9orC90paB4Afycf9Kyz1z5LEbBah6nq+eRfJh9mqXds9AwwsIBIPSAHx8AGlAqGKRdjiMDr3zUmADMPOFjAim0l+2XMbVyA6QeqPYIfRgQB+5aqQQcd1ru+qz0XpwLyQxyoi1jIAfkgmJZvaZwKiGaMQ+J8BSgcEKB4dHjs/9aKSuAxjurl5JJnD/zAOitpAgdPNfeWLqmFfqSid2RFTywp1L/st9WOMmmpAsDwIkKgzpWQRfZNCDzZwQLXPkk+jzGItdwRgQ+W+MscW6NnaGvTuR3mVJKC5g4mBe/v1xjxfmR+aVT+AGIKacxMrqCWW0BDWPQt/nZzqYyo0CzHrQAH9ucVBWgC1oBXU8fUmasDBnAchjIk3ZrMKLHfu9ZRaEhQFbp8/6dcj1AloA3/3JL58uwttIrPMvH+Rxt1lfnY/y74ptXaZfftd9gIH2RfTpPjzjEKgnIGf0E+nPfthoaMm0edXBzX0v7MraOOX+7D0HxAm/QwlgEo/YyA0d6kk5X//if/GWd1f/j//y/Og4OP0eA0XAANidPopchpSva53T4iTbkgsGxZ52scoDo9ozjY9rZXlm1itbv07cVZo9/tK2t/eReAQHjB5fIvlUVNIIPgkq6Ti459h7XGjMRHX4T/Hs2WJSxoPXF7y/VaYGXkt4MKNouWGVcDBk9RJvFeYZFZMucyBzDYSUb3bRHlyUnHXBrnK7hkMHH/Wv7ggsOqN5b2uALJxkv2QN6iIZWLchy5S/t3wlWcrQPhtfGRQcWzOP0+R5mmx9HhxwxrlbGtmUMcBetOb7oowE4rw1veCsZeTA25fB6IsR8vMip8TW4yU82bRIU8/hxCT3bahxeOvIp2OQ8jGGHA3DZfdrQvwAVPYwVVnKC0VTyy7WCBKjsEankFS9jGtq2+9k2Nozecn5JWu1H/sEXjgNZQB8Je7KmbTrRWRlf+od/zs/gzJIZ+sZJQK9xyFTXTDK+ybfMD71USQmkNWQeDt8nf1tj76aCJHKIDrnCvIzDvDgLX5z/Ilh5cHU7PMPLZ8EnNpozoy+Xwxdb0gQQ/qbvksF0gtyRRY67+z1qk41athzVsUzPKoRqiyIHC95y7NgKbdBdPgEbjjf0l/NkTjDXDeRQQsl5F2jidyXa9IH/ADnoLixAF0EC+T506HCxF93IMTyZbUNTCUtv64SSb05taCnIMB80gNV+h2ewBL1hTLfChf/8AHOClcZVXcx3EhF0jd00BnOQVGK33Nd3rscYtg0m6QeGoEsD+bQFT8jGnuCrILDnAOVeMkJv8JQsLJV6fB0vPCEHxsC+wzsLCQJbcik54jvXCUTJNMwbOzW+l0TapR8ur+7F1tg+VewJX/vKDRzp6m7oT2bgRj4IzyYhR87QsjY419v+cTU46MEHTWhl3Hwrv5MnwQdVpzPs6RwcOhVumzcPRqwdWCs+epNpdp3/ATM4+uQPDeikNmZFdhI0fveTHURbPDFG2ybQh9xxsvms5GVfMHJ8UAHbBI3kzN/wxE+2AH9UGI3czZl4bF3nGJrMVsNJvFdeY1cayGW8fB/Y48w8+CaQJgNpPvdN0l0SYMrg+TASHJMQJb+SuPqShOdPup6cCrL27p6n8FiMo8eSmXDTGKMtlaH36zhqbuTWeCVzLv/4Y30MSU4Vou4jn3RXm8ZnvsYk+QIHjYm9d79KUnImIIF/5q3tJpMi9/x8/icfExbCFYHqVAzOdhNyjd7jS0wymXyywxYh8IRP4EwgP+EIutKD2V5qxXq2hhmw9thcY68/nbfjC3zAPpIb9B0f5k3esyj845UrXZyz20A1xanTp1anT58ITZ0n9XmTCr7Tt6B4qr32pG+BvHFLxnqyzgT8Ang6Ry6H/uKGYFzGB7MXezDzH700J/gumeIneuCb5Pkim2uhKR7DIfHY8fjYbDLbi9cwj18Od/j79Kq+TWi02Fi8RXP3kXH4ZRHB0w7/9nd/Wx5bQPPof2MnMwJ7C07moT20ENDSe0kJ2EpHZRE2b5ntZVGrYpy5aUeS3zzwxptODDbPEzwra/rLT+2ytR57LGlMvpbtMeRniRnppjn3CIzEpWBoYqr3nZf2xUl0cDzPaEUu4gexHQCGnymZQa5hDD+s80g7tk/hpevZHboCr80vRM880C/8KYZ9jO8wlX/4juZT2RU/M9drV1vko3oUv8R3/F5ybO7sW89JyfcWrw0QPnasGXtjeTKTP/1uYaI0zj9xHl+mx5OENu6hm6VH6Ej/Dhw60D7ZCJ/x/dHfg3rw2bjE4eghRvr++4uZ49iJN+kP/41HQhgewGa+kCo380YTlfMdIDqnPYfL0xd2TeKV7os/yYV504U+5TJ89OLP4K1x4SG559+wiZN4WVUWat+3THJchcyydYpfij9N5gaf8e1Y/Ex+DLtg/lBOAvladB7OWPylfx6etCPt8G20qaBEIQZa2dUCL9hAfhs68Qs65sjnxl/9+blvOc7mL8NJqRjH0iLEaDImTO4BcLkBgw2m30UZ+9jX/C2TnFuqyAYvOOa0EHaM8yKow6wBU8aXYUOsDvitgzSnkgSjgGpXgQlqBMMkOD+SKVYq9MfBZXjG8WUQGXpjC4ETuBBOb8qnTwkCgRRQ5yBQBgcdmxNlJoCEk0EwDw4J0GtgFkat5e99qgoiGABZphl4I6x7a0jfMQhTvlRHPSCG4a3eCL0Aijkac0sIc50ADh0AQjPvADKCU1ANrY3N/m+ns9vHKDPKcDtnAhgMeE7GfluucYgqngD+LfoNrer4pn/8BKLGj0fN3OJhQBCNJrP+tvdzPq5eudrxGxvhsaoGoLShQuHy5ctVHkonECEPToFHC2OyNQCQ1MjkuyV4oojmBuM5E4J1BpPBsT/VmLnQTXykHQ4oWuO3BIHrKauEDN4AWcb7s00bVk+ePS0Qk2OOm5U58nsvRlo2nPBQDI6m6iztAS68Nn6rBOhUvoVGJ46f6Gr4oxhIVSWZeuT584L4ydOnO1cyoUzfff4GYr5X5cVBJc8cLjpFvsnYldD25bM5AI7B5tBwVDkNDUYiP6rIOC0cDfzxmUQc8BAc2itOJ+psR0aAE5nCm9///vd1fIAtvaOD2vC7+aIPOeeUC6SdNSBRQq+6Qv3OKnT4ED7tioFtOX944WT3zjft0GmJGvdI/rU8PvLKgAhsyBz+M7rXrt9o0gLY0ecBZIHpHEYoI48OeMO4+Bzo0VdBlmutqqAFeSYrZJEeWMFtNULkjONLvn7z69+s/ua3v2tS6uy5s63Igk0MEZy7dftWf194hkccco68OZBTZaEexcdo0AfMh3/wxztiXxrCGa9lTAzIOJay6pGXBiZTHkr3yLHAAG4wkH5KvFlR6GFouQfucYxtK3r14lX6yxwPHir+0Xu4RE+1S1bHeZozrayUSRDCBnPGp8oPZz3XMKT46fU87cMcySM6RFesAKt2MW8yPA75bL9Ahyk1joHLPG7G0eoKCtnrFXQ6TnTmA0+0h77exkEPlGqToToLCJQ7xymDv5JNjOesUsIN3xsDo291Q1UkGkpg9Gyc4ITKIjRgTziY3VqSAY3jNltIJE2MG805UHQOffCFHdQHTKqjkDc9h82TbJ3PWg6cEaEz+uCHuejD/MgmWtQ2pR8ywGkaRwhWbqzc1emBgZmbdsgc/Bln0TkCH0qz2oy2G77lnrHBRhCZy5xgiiDBNfBVkr/BeK5wP9wkKwYNa7QrmbO2b39lk10yF1iDb3S0lRAZB57gl0CZfriXnpIldsbZA/CbDnl7cfLgB/15lmCAXTAe8rM4g/Q04U950ADIipSf+Uc/vMgGXDJfjjH/gKz4nU5Yeeu88qrjvEOSzRP+1oq9TaCFdpwz8kPHmkiSyGJ/VQesJ48cUKpNepz/wj+0jT6nb1hhVQvGSpiQZ8GSVUsOHJnFG/OCu8qr+Q58DFiHhuw5fsMBfZunn77zOf/H6qI5kw3btNC4AXvsARsiwcvOwQGYitfkEY04qmwt+W6yOIPhNJIJtkv1L12g5+bFl+JIchQlVutHhEoSzHBh+qZrg+ESr6oMOaXmab4OpnUYMhxXji4J5UERcA8/+BEWH7xgQZoqPwS52qff9ALuGZeV7BtNHowfpQqDb+W+4mVkmb3WrkQMfWaf0XLm9Hnp7nypGcMkrugPHKTLVocXHCIneCcQFCjhh7kaWxNa+UnmuriWwMhnFgn4zB8yL3aa3poPHyHDrB2s/uY740I/STyJLVhw69at1e27tzv3Bp2YkhvpDvtZWmR+dAdf2To/VXWOTs6WfPSAN6VjeLhsl4VVxlA+5V/P9ojcmj+bUFuVMetUpTA84KvQPYzlN5snu2OMKoYlIugB3WD/b9y81WpeuMsAnjtzrj7Kzm07OpbxrWHv2DZzW/TQlk6/80Ukrx9k3MapSpzso7/r0QoPHzjTI/+0T0aNpbYr99Nv9EBD7yYiQi/to5lFhtrJ/C6pjqZoce/+3W6vta1oKoeep/9Hpcn+gweGZpm/BJZqFOPKdDp+coKXsAffVQmjTfEussVfcFgrXLC1h1zyhcQefjc258fhoYqn16/m3BwJuLfvIvfOhglWjH0SLKqsnfgFP8RN+qdfMBv/vPGOLrN74obSIT8tZrYiIrKDzyoalvjJfIgfvxHf6Ao6idvQohgTmvocffWXy4OH/ODd9VXQU8INNsIesi6hCoPoruQ93848jKHnX2Vu+mVn4Yi5iC8klOksWulP3yFu41KYKDbiE1Wfg+N4CxPgunbqf+R6mOJvMr9U1Bo4jCcjFnS0M0niWbigT+IAiVZVMNrCF7LmrC3jwWPjb4VsCGjhUX/mBYe88Qo9TNDvMIlu+Q4d9a/v0dVJBsMBSRlxzsMH90Lh2c4ldiOn7qcT6KFv9PLef3Ct8kQv0RpO0W9VtqpQ6lvV5sXuZBzkSWzDd4Mz5ky3JBLMly00HsIBHxGtC7zHjkVuLETwSyY5bluja/CiNiUEIYc+0ya7JInK99a+eCUMKV0UENiaj7au4wPBtj4kInq2gU8U2kqeN25GEHP8fHxY+MQDM+85P0zxyMfulJB4bvI3c9Qve1A5yXVsJxwRO5ML9OdL+snGus5OkMaBGefSrjb3x1bQaZ+jHWQ3RuMRf/G56CVZIE9Hjx7v3z1qJX4Fn1slDj6dOHGy1d1kGN31gXfVjX17N3yLaQYlqyvI0gFhQ2gTQYCCUYyTVdXNYYpGKLwBER7CwhETnDFigBODCI7sDwWZRMQED6pfrPbdv2+lAYiM08koyp7pdwTMieMAF8CP8DOiCPgqIIDpS1KE48ep8mJYGoymTwklTHBoHwJQBivNjKMSZ44m4wBcBKT6qVHIvAkCIyFA4bAue918Btjaftq1Dw0DORXeAG/PrgT2AUgMdU9LsHIfepobxeRgtM18zghSCuPzt4DCu6X3EVJBzJHDB6tcrlXGDMhoEB4SOIdVOQywdI/QWR3++ssvyyMGRCAcclaxgDZFAGB17tOOYNO9SrTRgLNGDvAAj5T8CzZ/9atf1fkEPsb8eXhOFgAOh0jG0lxV2wAJFSmE2jgpIWNKDmwRUHHFuXDWDfAEyOTr1OnTdc7REN8JMNBiRD1uVwApIcPZ/Ku/+qtWdjHuh48d6ZNHyAIFlIgxBkqBVwJ2iQ/0AC5VyPCkZz6gHRoG1NyjX8BUoxJ6CPIBO54KDvDx8o+Xx+EMXQtSoSGnHJBIXnC2OavuIWt4yjFfi8PpPo4RZeeYGwe5wAOARW/II1Amu/rjSEq8ybo3EAzQKkvGb/qDb55Qg18SJACCbPucDDIivhNo0DMHPxursTv/QICF7mg8n09lCQeF00hH9q3tKT8FXFYw6c/iDHGmmxRNnyFR2yVD91VThIeT7IkxyvjRmVNjS4JrBGiq6YyZrJBXck23VLSN02UVZZLDEgyA1L36EWyRVfwi10qGf/vb3/Uz+goHVOJob7LnkcHPt9VYcWKdSaPPJ3EEF4cfn4E8XuCt68gkgweU8cq4nY+ErvgEL9fW9hcz/C2QVYW0yFwdmciIz4sz4VsPiQyP7HU1XjJiTrDNthB/dztL5iEwVLItUONI4D3+MrL6MyarqIJpjppHQXLEzc344SZd8zQpDhmZs/dZ4oxcmPskAsPPjMt8e2ZN+Cmc5FAaI1wjI+QDX5pcWdcLq4PkyNjgIVpzNvFfVRzdYiMCnWl/kgucxsHGwXBJR3bFvBZ8Nzf0dbYXw1p9zBzMFU3ZB3qnTFv7eORN9s2Vo4bk+oej+uHonDx5qgH+cmaDap0mh3KxuWoDjf3OwYA16APPBcsw2/wdAK8KCS+132RcrhFoIk9uqRyYk6odxMEz96Kla/SpL/OaIG+ckYXP5gVPbDVYghQARK59v6z0jxOvUnQwwngnOb9UcU55NlpkWr3PuCy+TNAzK4GSx343d2OSkBDUS5Zqe9m6Sm/JqxJfjqb+4T0aw1NzEyC4znzol9W8JkGDyTABPeAYPZFYIKscnnFg5hBo40Vvbfjc23kcxgQrrfyzzYII9h/OnDhxIjqjnfAy342ebGvywyNC65iGPt7kDz/IK3lBSz4DHULDZ37P3MjayPnHyhyawRe+jooY8spmsbf46LBl9MEjL4GGgM35C2SaPSUv+/cfqE2AJxLOEp5oCverQ7mujmPaYIclfFTg0vWjR4/UYYbH6MwnExgN7rKt+Tz04iiSScmrpS14rqJiqYa2ko3/AgM8Rnf05TtVxtcxbP+Bg6vjx09GTocfqnpHnuYgRM4onqqi4UzDD/KA/z9culwZ5Afhr/4ctjt2yuHs92qTJGE0WtnRT34vL9lHuBE9gPES8+ZUmsXD52eit2pSSasbN29Uj8yl+peZkwWBRASu8+EXFrczP/6X6wUy+qQ71cHyydl6W+snaY9/ITjVFDpFlEtHfjPMl4jk3zXYa0Ih+B4Z1oZ5eemXnbP18dzZs5EHwUqC6NqejbO6nLGwm+hGLtHTOSPsOZnRr3bYQfJBb/llaMwPcnbKgjv4pG+/CwzJheslnvFAvy4251bT5TOJcH2HVfEZ5pwUiWHzIwMCa/QMa4qBVt/xkIw3kR8au995Qa16CR0mkRRMyHwFJ+IIC0HGAjfMic2ydVlMQS/JtNhD4IOmc5X3JLSMeXzpeTIlX1FSyLYksisLaT7awvsJEt932zg+2f585erV9lF5jO4U1zNPvoSn8Bj/mXNncm/4STbDVziBbn16EtrGjoXarZZ5/doTc5wnhvZTjcWv4t9/eD/BrfEX2zKu2uDQS/J746YtXXBAu84tDDh+/Bhx63UWPvHRoq2A1r95TDX7QH5m8cH2R3JgIZ6+ui7Wq/JNHrxghYosZzh+ymfkWwIWxjSJngvJLpxSbU4/+DzOyBs/RzWm7amjt/rRBn/OIsiyIKTC2M4D2/A+fohtksgLvfkO2vjwfqpRR7aDyeQ78yZXbAw8tUBDJ+gNbNc/eugL3WAossJWr8p9/tEdeGNs5ERCRiLNvey69oyZPEow6puvgKfkAKfIj378nOolGAY7wu/gH38dXomX3aNtckbmkZqfAncnzv6sttBOBQv12mGj0QMOGAuZ2Bb9db6ceUq6aXfB9xf5zN98Mj4rDEMv8zRveGlLpIN18UXb6aYyYrwqneARm422KmaME8awc11Ii/5rW8GFNrslPvOB6cYpYUdG+fX4zyayhZ7y2afdRdf5T+gIw7Xv6IxP0RtbueojrNODzOaS/vy0LpyLljevYPwZl2QK3sNHcdYi1/ona2OL9hXDyK/qxt2791bHp2Jwe30Ec7f9i91ma9Hx1KlTwc49nILKApsWoq6OHz1eXp09d251OvGqA3/FL84po7M//HCxGPz6lQUMCTD83dHxGGvpHJn5k7xmvht/+csz3wr69siQheGyWoJTxAUs9tCa9OGDh/oUEQQnKBqQwOGQeRu4DDLFQGwv7RL0fpbr6+SEQP7+bAOB/CwMX+tPYMt5Q0htK+lFwJI+fNAO5hkjRmKybUkm5PBdwa2qE8oLLBh7Tpn+CFu3AGTCkhDAqq80zXAS1joh+Z5iaZ9z6HA2GeHncfYFIovyEnJvDHOosEeq2RbzKIJJSBDay/etdEGrjAEqBPqrFJQBqHIw9wSMCAmQBkTozdgLEAZYJwN+UKCwPW2jf9qSIZwnSMQJzv1L1Yy2BOWSHUuwSgkZdIJN6ZeMLZqiN1mf91TtSLxI6DA8aCK7CpScnwFklDwycNoH2F7oTElPnznV1VzXGzd5+s1vflNF4dj5275BQaVDPAfYd2X8HONJwOAHwyn4sArfLRYZO2NMcc3TIV8MSwPGGDRGnywCJXKBDkdisJQ7ekoSwPKZ5IcKLHziyGmLgroXrcyXgy75xVGgMOhgv+PPf/6z1d/+7d/VwLtfoEme8SDTLY8rc+mDzKM3x72gHPmRvPD7vr3z2DtztZrz1Zdfty3XNBGKN+GFxMeU0VklfNW51smIA+ApXBJU+Ad0yQ75ytf9H7aQtVbn5H60HKfjQ+dE9q3q1AnNHKyOm5dzIuiK78gMo2u7Ab0GVOSHYfKi98AaH6o3CezRT0UKA0UfJe0k0DytoSt9oY0EnPHQYzJhPJJh2oM9+E83BL9oJMHCIABOMi8Q52Tjp76V4gIKzkHPaMp8BO9KiRkrMqoNP8f4Pi4oAlglhHTh8/AF/2Xt0RBPySY5bxCcNpGW7pWnoaU+yBrZcxNaZpiRgTkjgwxYjZdAGIO+s8kF8rXImmAXsxgxCSLBBLkUhPUR2qEHrIAndIB8CcpsFeBwozEZ8CaTXRXMeJWZ9iDn0Ieeul8Sl0zrC2bSV8G9BJXvTdCYvMwdbx3e51Gd++Nwcbz6Qh8yEZnDH30ypsv9+rHdRYLHqwn80NlYHj283zL3xZHB62JrYpIm7vMZWgkI2YZiXbDD/DjxjFpu6tMRnGqv9FTCCz3JVh+LGXpBTmcwMO7mxihqY88eq6aTpEVXfMNrTiE6cSQEgmSCkWyiLfcx3GRPYNyEXtoT3JIVujT2Lk5W5MhWRXhYXd30ee6dlW3zIiME0dYY8pNbgpOjg67pqkqCd3Nn25po2qyyYxVevWyCDU5rp3SPfGd4pS1dxVvjgSf6r/MZvZ7xJpAJhsAW+qpzNKfrc2jpxyYTyKmxuc6jniXNBLvj3KfF9bn63VNHJN19t6wI0YnqUtrblbbI8Mk4POF0ccb42CAJIk4LueVPNDDgmISGzhCwKk++lsfnO4SRzpu3vgXBY9unomThA7rVYc2brsEiNvB12nS/pFJ9iDj5nrqASmQENnPeyNz6BIuF5MWWBav7fAOOvgSMefm7DhcBzotuGrfvYIeAVOLMuIxPgmnRYcE2+tBJQb6AVuDD3pi3xA8dsmAG4/lnZA+f9u9bq7zTSXpsRRA2Hwov0N59gg4J0CZkMw92XODENrAX5k3f7ty+tfrjH//YRaLN0QV2hXOrDb/DCsmGZfHKnOgcEuFd+RU6o3krGvbtTZt32y/9kUwmaxz9kcg5/wUfBPhToe0pcZH1tEfmVZPxafDC2wp/cTFzQ8dJkEjMbaqvKDHSauzIswU5JeMCXn5Urw398Cq/1s7gg5+e2CGoRyvymM4yuuhnvtNW55S+JUAlICR28M8WMX4QOSb77Igntah+NC42wd8CW/7N7Vu3qg/uMQ76hyeIwadmq2Gh7cn0sX54sIZO0+3r169VjvGEbkvee0iEebEptuFpg3wvfklabp+wDMbxt/VpEYF/OInG8R/cJ7BhO/jj04f3JCzH/55KEYk/MsmmoxYaacM48Yd9V4XqwFnJSpVaTzPGh6EH7CLbcAszJtkx2z9r/zNntp0dhLmwfNcelc4WRfDQ0QUe+W1LurEnAI7/5ztt8uPomjOzvOA6v6VP+kpfsMNiCRqj9Zat8c0yCzEDPbJNCj3ZZQm9ZWxkU3WQLVFzIPX71ZETx+LL7qv8kIGjx452YUssI3ZAf1um+Pa2B/cMn9DAGFvZljnSZ/oO+/BA9Tffnt7o2zmB8My1MH+q9abyw1wkXJ3roqoCrfoAg9hX247JOhwS5Bo//OeD4a/kjPsb7KZvPhoMcdYP3SQz7jc2tF947GUscMOijjbgnBcdZBPJPpsO0x0Hwda7E4/QWhwDu8ZnzTfho4ShBaaXrSIa2Vvkkq8M+2uPwks2gv7WRkUuyT36k7/B9Ukkwl1+pBcbDnn89HQxiXXt04WJ7TKSjGewfCqaYRs/8bPEGuYgmWYL6eiDVgc/+VCqxvBKjCz5iK5oCMtcys5JZi+2ES3wUeWdsU4icmu3sGp74mEWUwLTgs7Q3syMhSw7UP515uw78bBLYKX+jb30Rot8zt7wqYzB4iO+0S+6wlfcso4l5FaMpw8y4wwllbH0hQ+AnjDvwEHx6MSSsMq8vciaa27E9yZHXkbu/CmVluLl28EGiRwLfU1EZJ5iTtgaNOhWXzjlLY6k53iiJbyXTJSQk+DBP1XCcMqZuJlCZYd/hQbmb174hF9khD8DA9C3Y8v9jm7BF7brTTCcLWwiPLbN066MhT1GN9VDaD1VS1t7Xqm2yYwnqsHsm6Gzcz/hnieyesgRW2rBYWhwNzSQzJwqOtMzx43/6FfnvxXoCgZ8QNgQs0FnOrt549bqTRxK55gwIi0xyqAYf6sRHJMRhNkm8rQKPHvGnG/COHIwGWLC3kqUkN33gKHVAxEMmXWBDsCe9ifoo1z6ZSgYyDqSuaaH3gXoluCiWbG+Myn73zIuCmh1HYEQK3/mpQphDr5j2IGcNl0L0BCI079J0ihOQUvyc81ykKE5ECTCyiG0ug2s3IsQVkw5PVYcgC1jS8D1J5kA5ICH/hgAxmUBjZa9pQ80cB9nCghRS4fLOSPEFPBrAkQOrMB6rUEEsPEPgwmPR1vil8ft4hcAG2d63KIx2vk9Qm9cgsCdcTwAA2F9cP9eDICzPNBikhg/+cnXdcwYW1lUvHP/vNZBOMopeERLQISfZEVZpnY35XurCrdv3QwtOfDP67g0kZbvOc4SXHjrXsZXlpLBVY2Ab5TXoJv4SFuCNideW02bQHAeZ7s5vAb8ZJNSSq6Ro3RUg2clBi9VCABPIKUqAt20Y87ACZi5RuaT3AIGNMFz1wI5GWXXLCWlMqb410qGfKZ/jpE3mSF3bT80IwcOip2g5k2GN84DYJ8VlHH09beAPd1AkwacBWbJv3E6jU91F/nlUHLG6QHgnJXyGIEAivOKACK+kTlyQ6fJgZc5GicaSqCRmdzyJyPYz0N7Oi35dS9Oh4O0vrjwZR+fqyLO6oYqDMkmqxvmBZC/+/77/ozYdJxoloY6P7JgrJw35+swNBwGk7M1zk0cSjQxRvQUTPtZYM21pNKbzr73ZIP8Xoc/tLIaom3OhasGuMcJSleds1LaJfGCvgIIcxRQ01Vy43oGnYPsvjq4+YXT3mSAoC8OlTH0YMfMsRiS6xZnVAIO36zyL46G1VkBjUc2PrzvYPNJStk6aSxkDh7hmb2rHAc6jcf6RwMJLcEAOvXvGH1j5BRwnCq3GQ+HUbDTgDb/JGP8DEHmc7RIW3QRXrvP2JWydjtm3hGhGAHyp7JntgxItjUQTXv6PHbsSLdfXrhwoclG48IfZhENzABd6In+0ZfjRtYkBOE2bDEHWL81OE2vnU1jFcY95iUoGtycsyzMg04Yq6qwOlRp88WzqXZARwNxsLbtKHUWolOwysv8XKMvsibBJCAlO2jGaFMKcuCsKA6sfcSCTY+L5SzVRUwfkJetMkdOl/bYR5gziQRVpSo2xhl1j4QMx4WNQUtY0SAz87JKRi5QkWPl6R70kTNEBjv23Ef/T588WTqzMXSNA21/Ntr0cZN4GnoJuvTT82CCiQJunxsLHSN/3uxWnUbzjmyxC/hgFa2YEpmmhzBO22SbvNLRRffME57CZDQQDKG6dvVhrOTu5IlTtfNoK0nUJyfQsfXkl4QLm8QmWzDBY7Slp+xIZTpjKA9CLpikSgSe4QcHblb4I1+5jw2FrWSI7OG5/ugr2gvSBFZ0bOnPOJaEM+fVHKzCHT56uL6U+aX7zsnc8H/BHQ5l5cKYQws2p23kbzb2VlfuJ+npbLzFF8LHrtSdPVcbCyPpAH0zbxjiRY9hA9paSGKX+VgqWV2HJydOnVztS9COL6qlzc/cHPA8W6LmaVa2NPreqqJqVj97Fk7GisdkT0LEYdP2z7ca54AD1WPb0Tz8o0tz8P4sJlTP6/RawZ7EQpPVvo9sskkO9DcG6ECvD8bP4uMI5hrIpl12EV3QVeKD7VPFQdaXFW6ySQ75m4vNELzxZ+hQg8i0V5nJnMrXdZuLF8bp6ZdoR54EOXh58sTxbv2E+5J46G2xhw7Q2faddhpE5P4uMORvfZCHsT3zlqwTdPAdBPFd1c73ZFCSCU1gT7EoAXCr5qonJ2pf0cv40dVPmE0uJGTpkTlLtkug1Z/INXBCEksi39kIgnF8sEjHvqCJMdtmaOHD+XYZevy6Dw3C4ZZtP8bS7T/B9+oLzAl9LHLVBw19/M1Ht1XS3H23+LXoRDa169rFB9zBh48C8NP4SF0gynishpEriZGFluwl+7IkY81Fn+Yquca3tghoi7vkL1nnn0h6uraBrXGmL/Pe/Hn82cgre7YWP0/gxlelu93u/SY2J8GopDlM9gAAfunW7Z+nrY9NxqAtOuOreZFJQTl9bKIsmFJbEpnCHxg19JuExgT+swXR56PfHseuyqoZgvD7s+KDmAAdVYoJgPFGRY126DTZdM+bd7NwBH/QzhjHBj6u70C++T225ZNd/pPkvaTGh8Q+qrw12sR65BoGkVEYIOaoLuaCDZGBJpkjf2/z1q7zQ+iQGEOsZeEA1rIJEggOb2x1dGhFdum5eRin8VuYhGcaMyfjgCUI1L4yL9daFISTy8IO249asAZOaJf+NjmQN/mR1KDzubRyQw9VC5LRk6dO9TM6Yd54BdPZDwu84xfOYhX/ik/jOvqKHnSfnOvH+CXt6Ki3xU99wM4+zCLtepF3+uAAaj60BPZSGSzI1wc7rEE45qWSzrWqlfRH9uChcZsnTDh4cH+rMn2HHvCLHfcoebjVxFnahoHG66fqQnESm18bnnH5HM1gl+v4UPDYmNFc++TB3NGC3unDeDr3jAUuw1g+ycFDB+pfLLGlNry0IzZAI34DfJLE2xIfyULJtMN+rtM6tHANmRCPSoSIy9msz+I7IFj5TGbStif48l/EXLOQMmf9PLQAmvv4gfIDPbctOlYMDq/F3WRX/Mf/5Pv9cPHi6nkwpQ9JCp/IHZyRAJqqz/h28ZXxxvtJ+FWf5szp/d9Opnb2OLrwWJQXyCj73RmhMrk+tjc/fQ8MCAtn0nksCM+h8OoZCVUSz/pXxva6zMdo51MgmsHJ9kbXohSzTw7wClZDg1aJ6ENWutenbYzCGO8a8TJj9o5t7VM/ZLmmGgEhm2AKEyh3fm3Wy4n9nC6lzefOnQ8h3jQDSOgePnpSpllx2b9vfz6b1Vk04LAqMaP8xsVRQpPlqU0ynIBeGSNnBfBQVEJH4WXOjYE3aNwcZMLMoJi7rPHde3cHkHKvrjBaAuJ9nNAmMtKf7SRdtYiC9vFruZ+R4xjd8OSXKBqHWjuU9fz5s5m/klClbxwIVUtOuX8aulkJmMCPkB06tL90k1EkGJzMJhLSr3NGOMEePcwoAB1BCWSTLOAE1NkOPwj2tq3r2xLCK4G8INj8/vE//stmsd9FDl5FviQ60JR8WGFQLqsNB2gW0KKw6OMaCkrgyZX5jSLlqygtXriOHM4Wpkl8kQUGGc1VlVA0SqQcsACTPgQO72LcOZ0CCqDCgWV8tQ+YyAnauYei0gEvtOL44Y+gowYnY5wT/iUxGOdVZQ/YLDoiuEKzDQEAc5kntLzt4yjR1tv4D+VzOoIf2iY/yhbzS2nEkEhOmSed2BGjjm6upyeAQPscRLqFDsbKMfG3uVl9pq/oC5A4R+4xVzpuHNp7+nxKoF0HSLRBRjj/Su+7tSGD1aYKCbovIStBpQ0kQ0dtkEVPMeCMGLs93AcPzdNNjFmChtw1gZE5Aizz0qfD6uiW4A2maBtYGgcwhQcCJtfrh1xwslolFf0wDnzrivf6uCYJELZmbHTb25zJEkwRsAkueq7OTiX2U/1n7NoK+cKLj3VelnMjGHtGorzJd3SecXBwr8y5g9MkfNC488zY6UrxLX03UWAsGRnZw3/BENn0GUfZiqsVA6sV5svAmSPDxzlIU9UpeItOVnHq7MKzyAG997kVCvLYRHiu953VDufowB3fSZzCcjJEAZ7EeAsIlhX619Gv0Q8BQPoK3czBQdy2AXHw9gUH7bW34uJwcPxxj/b0WdwOIyqnmQfCkilaUgMLUxA78/HDSr7VCLTnIFTHcrVAbXRYu/Qy44SVoQtj7GwMTg5+1vlan1Md8DoW+TMt6W8cjQmkBRnaJGOqhgRHz55Etl7jncfhP1n98MOlJgbYxiaYIrN0g86/M844zJxFDjZbyUh7kZPSIvOHKXv3rGV8CaBjnzgZHCHYdfTwkYzjWccMv+Au55+ht4KsYhMR6XQTtKFdA9nQb1adOZOZ25atf7JlZABNyAyJg9d0htNjTHiXEUZ2HzdgQw92lDxoU9906M7N2/kuwXDGtbyrU/kO3ghayB5Z0ob+4aQAEu5ohxOJ15yvOpLlDWdbpdKbJjQly703b5bQ5qBJhA/mornVKCvcqudUeLFVaLM4X2iSH0idV+YfXRQQjfxFgiKL5AzvYQQMg69Wx/BS0FB9C13JMF8GDuDToovaI0/kQh9dwMk48Rmm1FHM5/jHGSavEnrac41qIoOEmWTPWNGRDHhqH/n7GHmCFxaGeiBuaCvhAYfYiJ73kRc6w0wYQ8fJfr4eHyR/873wvlsZMn92FO0kktBCFUurGMIfSSi4pV/0MTbMJHd8A30VbzPXpeyeIPPDPNkM/z0e16oh/8LqpLnRA4sa5MDjcg8cUJU9wYVKZX10q13oQaeNSZKFj4TuTfAEl9mI+ksWmATseUkY9CEBkVk6UX83/Ki8hIZwEW1rV6LjHyLzH+Kj0I1uw8kAnaklQLh3525xDc66Hi77KSmlb7K0+CDLQymMDc1gNl/R+PUneW2MAluVZqrDJeK0R4ZHPyTmn1R2yKe/BcX4pFKKPMDvJUmDj8bdxF7oQq7o1wTPkhcCyKnwg39k1BhhgBee0zmYX/1NO/xNNgW/Ja5hCHurwois0jEr9pLwAmtvCVKVzs7yKwFDEYE0W0GnYLJFin35W4JOn62mTJ9+94Y9tYd58yVa7cenoZvhsfGp5hbM+Iy8+Clu8EAOvpr7W00anpExc+ebjN2dBbclIZ0mq6foxWbhg+Qif0hfpU++U3ljfK9UTUSujAHt+efGxU9NwJS+JyHqftfbRoQU8IQMSST1oOjoLx+Y/hsDH5n/YEzkiO8AF11PBugtik5MsqE2bVd89FYgRgYtiPANYTOsh6PoLT7hX9FvFWhNNsSHWvRV2634j6zrT+dkie62Mjq/jz3Or6GzBQaypyKpti7yIRmH3qVnZAfOaQNfmkgLT1vxTV4j//oWVPNTdMg/itWOFZqqhZ6flvv9rn/0YUvwkf+nHxi1+Nbw0kJdF/jSp3mav8Nl+eGu2xO/TDJsSVzDQE+YhfH0WpWRpOjsXHhfrOJ3ilfYxB6KnP7rc4aPZMnw8bB6nz7FPvxjSQ78pt9e5qyP8jbtN/6LTKFVF2+ik/H20pcYDV1msQ/dhf7oOMmijfVHbAPUHx7VTrBfoZHf+bzkks7Q3coNGqatxvTpr49DzzX0WEfsNxmGB6qv9MEui/3I1bv3s5VaH/STjBmTMZSnuY+uKOxgF/GB/kqQdnxpexYEdqzOnD7Tinr2x0MXdqie2oQ2kZfcIwdh7qqU0I280enys9jI5sdnCz3oi/ONBt/SDzplzuapkSb7QxtJdz7YjugaO2wiZB2NtEdG63egV+aNN+6HBR7nT1/u37uTa6LzaRvO8rXKt/CKPed7XEs8/iLtNO4KTfien8c3kJhyALi+0LAJ9tgLcu04FtVuG3ds//DtgziT9jpqwAujNn8WgI9hFmRwsHv6cgji5ck2gOPFC48Ccz6CzN3Trli2tEwP+e/x44cBjOPN3FK4lieFSVa7OH4Gi8GCQYLipnG+OIMOLntYQeIQYjAjaiKAZnPGKwPPOB09qg97+jHQZ7NSpK/up0wfJk4wgdLBGH+Jl4vf/5CWp0LFVhoHte3d7RDfKau2j55BBEgqIRC0pasEN20SFKv2EjFb8v3GLRv7WMwmPOIoWzXm0DKMhCjDzjzjDFmVCzMBEtpILt29c2d9jKMwtFtljc/st1wOOQUOp8+dKd2cn9FVtBhHDhUFNzbKQrGvX7tW8KFMlJHAOICYEFtdpyD41NWSLROME+4auMgCQOkKRoCOsihRE0gzxj/55qdxDPfO06gyXqBPIfGRHLWd0DZfRLDNH09nj6EEjT17Vr2BzeEEboJAh/OiBUdgAeFNPYHdWSMqHCSj5uRrYGAe6AlI8J1h8CYHHASZfTTzu2uMv85sAIhjcOTIodXpU6fCg92Rl/AivGpFVUbuyVUN5EJjfZEB85KgYtxkowUZElBnz55ZSSxcvnSpNDZOvHBom+ClJepp93h0gVJTRKXPSnkps6SM0nHGsltzIldkzXfkT5voY/VFQMFQHIojxAHDH0aFE+U8nLCzAGLO3vYO451r/dTugOskt8glGTNndL4VOfSoYrwcwJlkGwMDbD0ukZGk4wLGKT9/G9A+3rYZPYYL3f3NiefQG5egWX/jBCrxnNXz48fsn91bXDBfssrJ5Jgq+3MtHBDgoIWx2W9O/0a350kYHAt4ZXvJkkhgVNDLXCR7zJPxhSXG/SnfWTElbyrvUBgfVC9JVNON929VrTknYkuNE/4IMOiWc6PQ35zNzb5995h3701b6FojGecLrgjYZ05zODBHOBMztIyDo74zzv+9rsbCXsjIkbcVp6s54SPawSm0sF1PHzDJNhg6wADdXC8RfRH+wU86CXN8BnvJFP5aCUDX9x84wTBq2iazAhhGq3KSOcBtb5/ha5MhoS3cx1988kbPJkIzf3RiFMmMBNrlSz9GnuIsZdwSXB+isHgoEIQ9HHMyBtuUUpu77Y7klm2AK+b7NAGC4MzWWrK2a/ts2yKrHCQEFXxwoCTIOFPk0uPv0V2fZLH8YSRzB0C0ahcq9CA2cqI8/P171SC7055g+rM60GjCzig19xKIc67gi2T89vDffOoA5afEiqqG3pO3lRZyT55gowQpG2uhQwCjLTxgN/XrHAiOFL1AO/LP9noSkgQSx1Zijwzok1zDUPOCs+CeXqHtUlFh7q6gc7DkZfSF7DhTQxBQPoe2+brzMiZ8wHdlzvpSJj9VM/MoTFsPvDrvjAlP0B0Wkb1n4Rt9NQ9tsofGB7jxxXgcTEifPQ78+JFj1UVyZDzeDpiFcx59TEbwkszCVlWVbAva0i2+CfpzepeqUGN1TpN+8FL/riHD6MZPYLcE0eyf6lerzz43bljCGRMYkHE2QQUtHeHUjVM5VbzoiLfGtQRJaFMeZXzHjjrwLw6jM+jcn3lhGmeV/km0CARhnXbRoge6p39BB7pKcpurFdYGSLb+kKnIr3tyae0XO3A4/HGOjiTu0GUSaeTXi91rwJ4+Tp44WXnpuTW5Fu2v/nilNHW2hWCgZ00FPwyao8qZ9aQMMiWZYM6qMmAh4hff0+cEERNQnTp5umPyuzPSyADs5kP10N7MDR/gnuCbLDzOnAXPrWjMdX0MfLDuQ3BMYAz/Vft6ypi/+X8wyCHqKp8bFCfwEISSIT6t369dv7a6m/sENfydnk+VebEplaltY7umkkAiaCq1/vDHv69vzME3xm5j+ZDgP3SHh641Z9UU3mz92K4EppkrXSBLdPx+bCtaw7EmgSIftqXxLzejUT5nP9gHfFdFLUEOqwTJ2kRbPp4ASEk93YPdAhMypk9PvqGbxtWEIEGBm5kfmaT7+oYJ5uUpSxYAlyoD/fEzzPNTZHb8kR21wWSKnuuT7JM3Mqw9Y6Zfqhj4dsbDjnQMkQ2VFvUF6Etsi2CJTKCPhAeaC5j445J2FmRgmvvRmhxJ7lmQgqmCIosY7ISnG9FBdkYgyBabM/6owLKwRJ7JPGymh+RLIJUvMj7JvHfhj7m9WXki157gtKfFqPx+8/plcdaL7E8yOgFkxo7fsFVFtCqhJgkiJ2QTvx+GnuTAgac4gQcSzu6rD5PxV4YTgO7bt6dHGnRhO/dLyqC32MP1znahQw58xQ/yQSb87SycORPKPAXfDsYPZkmQZI4wgz9hexq/TAVHqybCdzZb4CSZxVcXJ4Q1q3fhCxwyZng3/mzsFgyNDNiWydfMENL3LKrwy8lfq63z4avElGQM3z6LQKGdF/ot8ZGqlblPxTd7MRV278IXPh1esUfkj68nceGlD3qMsPXHMi/ngZ2MX65qSmwimWv8W+LX85fnLKDRB1vd+Ex8GAuIbCc51dam2BE2oXiaeUuoLC+yarHfPC3ESArC8/aTMbKp3WkRwqCZin/YxabbQWBrXoP+fE8/+Yjk5nVknq+jP74F28sXHflP2+nXogXZtwhDX+oz5nvt4Ks24Qsa0i0yhO/msTxy3bmda4kvVVLiB+zuky9jJ/Esl+ZaWxzx/GPnfu/eg9XD6E9u6Pzu33+4+pQxsU2Ln0O30HNT5Bmt5QHYX3xGjyV+W6pw+c74ABf8NO9Wy8VukV1bcMmynAAamKOEmMWJ7//4fav7HEIvVwCnxMoSx+IYvGQva1ciz3xi8l4fN7rtSAcvVXJ8MvqNV7A6nmRkgI7EhoYmqvBUm9FvcQG/g4IYD70yRrYHj+AJO+BzGOJ4kI1fXDj8LbDaHXAUaABQxslhhRoVQAwYRpkinA0C4lA2sRImMFyYSdEECwjt9y35/cjhQzVMQMK+aUykNOOgyzIJvP03zh4nHDDNKqPVzXniEab4G/ADLALzLMDKKcNcjjqgUGIHiAkjkAZegmJ7kQlrD+uNkAsEMdmeV44pAGxgFkZjrvnZA0uxlwOoBNlAkZGqQxFA2JfAWhAH4CnHgfwty2hVJT9C7DAp4wPijA7QHmO3oatKFE9V0M0bNzJ/+zOjhKGft/Gap/n/5OuvVg765QQ7XRqd9q7NE6CUNRMMYIvpTwNYVhSUpC3lYYyO4KtVIYQndKhTmDmhp6Bbds/cONB4/c1PftrgBU8ZSQLtejS3n1jJYUtWM+/yMHPiIHhx2smhcaEp+pw5fWr181/8YvXbv/1dwVNb7iELub3OjGxqQZTxj2KQiXEQh24UjUGl1Ay5FXcJMU6ya9uQsYQW5shgC3wGQN+s9ofvlNyKmkSJgI5Dga5kGBAwKgJwdNEfINC/oFCbVlzaRsYJrI0XLSQQBb7oWwfcqljkd8mI7s7fd+4oQX9ZQ6DkmaMB/Ondjes3V//yX/6LGlL9W0VkcMwbqPoJ7Jp4yOf4IMA2dkDr+m4JqW6+roPyk6++DH32FkQ63owDne7em32O0JTTbmXPnPDDeAV/7lf9JciRDND2rHROxQD9YVA8qYPRReM+Dj1jKoBmnFYj6ximX/pLbwp8wQD0pv+qMYATQ2x1balesvoNwDl4ZJXuMQ50wnwlUeGSxp2HxUmVmDx18mTGbkVoghurERzAJh6jD/rFT7pz9PDh6j2nT2DtOg4t3aZ/xZzQh2OO71bCmmQNUOOdxJCtHQIB7Qra/sHYOnzO3n+rpsGIOFZkTX8wCT85p151RjMnzh99MG5zK16GrwJBtDJmuAIv8UpiU7m16oXSIi80Rn8OD6NBVuo8hHcCePgM45Un+733hPd4XoOZuZNzY0Rr8gWPJLg5A4thpON4AO/IornYd4s3jKrVXOPgsHBiYAC96+GR4Vn1Ko4d+zHJ+UnQC5jw21jcAyslD+soZI7kXJt0VbAoMWEe9FWiw72cXDrke8E2fpJVMtCnnaVdzsTwd7ahSqqjnYCXY0F34X+TMk8cIKk6ZA5obfVX+nSewwQzW1u2bb51RDmFkUntkwHyIKDDyxrxfE6eapNCZzpRrsLM/KZiwEF5HEL7vMdeSQzNCho8V4GD5ehhTPSGXrENDP3QcMbahEPm1mAifeuFfArs8cF3yvF9x0k33gZzO63qrI3c5TMLGJVtjmvaN66DsV8NOsNDmEE/mvDNPPHQihXJxMvBwpFT8kG+BRP00cd4XGc5Y+K4kj+4woEhH7C21VqfqTQZR8ac+RJoaXsLe0022XRygR5sFL6gkwT4nt3OovhUZ4y8eTwsHSRDXuTZtehNrtGWXEtAoKcFktIoY+bXwMgd2+c8Ig4ZXSQDDS4jW8ZKp5bEE36jnz6HNrPSnq86f3KIf+YkIKuMRT71p+KH0ykZY+7owW6OvdtRGbOIwJ52G190lT5IBkr0ra0daHvLqi+dS3OVZ1ss+EQqDy5+f7F4ZbHo3t27rVQgN5xWdsjY+V7OWEFLPlO32IZ2Kgf0gT9dCcxY3dvkTGSTTW8SNfpl+zBasiHaYD/dS14meQGXVXytas/9jowb0rY547Gx0z12TyIY9mt7ka9z585m7nuKQ/BYhZEnSvJ5tE/eyAj+47fAAMbjm/b5QEsynKzDBskicltaBmvgKf5KelmI7DW5F6/xchI4qictFrxoIDuLE4N7zsHq4mPo7Ck8ZBiN6OTLYNKxBMd8OdUvZLOWI/JSGeMXpB9V0gIWfKwPEHyexZiNPc/GlqTFfhYn8x2fU/8ak/Sq/x2ZQ5P+HfmFjw7pF0xUBkNX+KlvtoVeatfLqjaeS+YtT756G16qRPA5XHj+PH57dIrgzWJKcDH/6Bkc0QdcY/OG1hJQO1ZrGS8+85vxCQ3YYHbXePASz8nl4OnECuwAH0Yb6AGT6SeMexHe4a0klnGwtWTN+KrX7ln3G+kWfrgXHrnOIpBdBAJebaEfPIIB/g3u0dWpKDOeqRqQnHCumAUMW8fyfV7aR1e6T3bNixx26y4+hcztN3S0aGPM+hOUwz52nK9mUUksY+senJ7EeGQsc4aN7GoD37RtwYI+61sMsD08M779+w6kzT1ta+xEbBcbYs6Zh6QBn8Ucm+DPHGpLwy8yttCRPHXhOXhrPhY6zd2YJV8kNCuP0dkm5zJPD5MhB7DOi23XIBmBa/iMrmSR5ME7dNOfYN7FMI5N2pP544UxqTbWFz9VIr1VCx8F2Ko8Yn8yB/HQ6zcZR+LW4nb6ZUvhlgVcca0Yk76bu5cHeaChFzrql0zAXH5DD0pPvFRfMTjQJ2OmDZUw/BI6ykahC1ng00kcLMkth+Hzuy2CwF/jJx/agJ/4LJlosOhOjvnmsBc/JBYkUmAlHsx2OzSebTtidPqORssiCnrSLZXH2oVbsJPMwQU2gUxtD+7wCX3uCZjOOmSb8IFsGj9bgyfoVR0Kn/gAaITuW/rk3zkEXP/0FMb6GxbPPC1u8cMmTrUtCD/FnWa9b21/9QMm+4U9bq5hw/gqfLBle+6G0NN12pcYPuzJdrEti+3XvjddschAR/h0Pbssvp5YAz3gPgzam+vYHLHo9xcv1i6zKW/e8v8nwU1/jI8e1+4S3MgCHqG7ikP2ZeOe3Ru+JUzLiiiHgBo0kxUmCnYkM9y/gEUNSZjrBfAAKoPM2bQqnf7bGaMM+CiWQZXRYaoBGNQC5mMI00e8Ps6NQMz1BKJBbxwdxHItIJmANOONYDSIiTCp3rD9RELE58ZlHIRdkqHCaBbrii2hoG2ZP0kfgoPjxqvUFQgd9xiwBKbmRhgAIUZziAQTAuAaFOCRvtCne1VzDQPaw6zSf4E2AFnjnnkbG+N54csLTQ5QeAqFwQAjX8f5cJDolCIy5JwhyRZM6+FkHBUXmlAGRwncOMD0+erYUVvQ3sSQrq9kZMyLAzy34OisZhqvcZorx8W8NM050AYw6TaFALTkzlQA4IMV8PeVGaQlB9qVsDPfMWJjuP/H//l/yhjfrP7D//0fCzaMNznoc/lzPxpVFjIOn0vIGY9hyt6ar0RM2BPHJM5PwNSKmoQCgMI/95qHeSoD1i+AU/lFljXGiBI0KzxKLTmweGrsHELOgGQbZSVrXmRe0PXg8cOOBbCQp17zbvYuPyczHMrcsyZhlrFRcnQyX9dKxPhOgkdfdWBCSwbySAJaz/6/cvVK2zb32XaUdtJW5SEgpZJlMRSSCfjHkAL7bdslKAWmVqyt2kcHQg/8Rl9GiN6QQfMFqBxFpZVWCIyfbjAoZEsfroMLjC8DjYYCdcGIa53Wjj46IYOMeWU8Y3Ct1bxWKwhE0iDecBjNW79KI/Gf3EpAclIqmflfqzAyfgaX3OMnXVeRJ2k6PHDw9iQGObEMDH0i81CvehhaADV9dM4NFpWXW12P45vP4KVztQQwDD75pSvG7lVczPjhwsWArgqhdFkZp/OciaNHDpf/yjOHfqOPAB2/0WUO4JPg21RHw55wBoUM0huy+T5OzK7I/+HInFVaII7H5uaFJgwW0LeqYiCwydwYGm/8FvgVJ/KPbnAyJXXJD9ris0QbIwWD0c18yB2s1D7jgydKis0H3nF80NyqgOvNfXEQGoKHbrfv3K4DLYFg7p1rxojXqvKKibnOSs1XX39dObSi4Xv65c1BsrolWcbgcQJtX2iyMvNhNOkHHIJb9Kx2JfNAC0Yc32AfrBcI0W/OlJUhcsbBsb/X+DmUruFE7ttnC+3bBDN3IieSBoJ2q/tThWKe8Eo/xoc2Vs04CIKJrmzleokGskvOYT4cR296xba+jd6SF8l09LBNDr3dx/lUNYUfsMoc8IRtxm/zkJjFYxhBpsiniRV7cq2VNuP+0ztzbfItespJyLBr88pT8hNazfzWg+DQ2HeqMvCRrrA/9Lc4kjZL/9helQ5ohhcwyJ5y17PX+un1aRh9BBlzOC8HTeXbVJ6gBbwxL/yTaOA/mPsETFHktCVx1cPi0yeHqyuFsbfGrc3qAb7ndxh07ty5LlTQAd8JoB4/fFKdNqbaqvRBzlq1JyDNOCys2IbAp6B3aOagZXLH9i3VLxlS58fZXuwYH4ZjjBacc9s6/eR7cEbxCB3YOnqiD3JvPMZMb8mRQMi8JPLYOyvcEnboiDfaFJCTK47i999/320XDhkUjPIHjF0f5IO91Ie5k9smPvMBbPUFPfCZ+WAcmanu516LSe7TL5tKDruIkXGGM11ZRAMOrCQ2HSV39JicVhDSd/U784FR+OQ6vNKWahvBj8WLOrtpi48quBkbLzidqia26OChg7FfgorY5WAQOtMzOgTvOM365zC/e81PDcbAuYyVTGjXmFQToKF+2W/bu8mVhIcKCDaWL1oblf7xxRg49GS/CaL0iQfwE834N2yuzxyOTIfgHFw3RvTrQlzGbVx0gc6wO3wufZB/vig68AO0SbfhY2lb3Ho4fmJsq4Q8WvqMfwMXRp9UWErqTLKRzPM5JUYkDYwFXf10v/G4lk8tPhCEeSrbkshxPzmoXuS+/osc4IOKHn63Kj+BkwQCW8MQ20o1CcHwPnjRRahgBAysv/p4Dr/EP8ksOkK/YPTN69dLw9rojNPYXYfWaLHcx5b7yf4L8PjOZBc9yDZ6oJuf5I2MqwyznUqFBhqTOfJmTjAzUyzdjMP8PRhgY+wCXd6Un/g2h29Ppb43e8AH4weiPUybapbNxXU2mF/8xGeRAXRhN23VxANz9y7vcq+kFdzhd7Hh/HF4gib+5rsL4F1vwUa/8Ml4tW2+ZJxdhNXo5jtj9ruYxZjJv6ohPqZqsvpK0V/YLjngd7gDKy3eGhc7ytbScXyn25XvtCNhQwfXDlq4ypzJTu6pX5vr+DvkQSV6z4Erv8fO2r7F19y7b89qb3CBPYV9KmA8WIIeOMPNSxUm34+swW++qb/RMsMqXegzHkTSa0PJq7lrn+44Y6jJ2PKL5E0MwBbgAT6zy0245j620PVoWh7lvlbKZk7oIenUMaUfRQpsTPUwY+LTklt8Mw6/11etzE2Vuhe/Gl6SPXNYFohcYwGUf+V+dKWzhBUGBTw6N2MjI3QNDrqPvLmuPsNMs+My13lPcoS+F6fTtoUJl9ZXyJiWQ4Yt8sK52um8JWTMn/8g5jIP/fHN2D3xROO/XCs2MDZjgZ8+b1Ik/Wuj58blc4PUr/n6iZ+27ZJHfMQHselie12nX9vqLDqdOnN6ZbsUOdWfJJuHrEiis9HaF2/Dd+OzgEFG52yn2BvymrHBPHzm+8AnT106FBvAbv7+979vlfs8Zl3CfeRoxiwWfld8syAG/1vZjJbRM36S6sGNJ4/v+tbjxDyKzAA4ilYNlYQyWrJZwA1BO6D89DdnllBQTI46q4YYggXVKIQVABkQKSPIQB4jMW75Sbm8+n2YIqtVo59+MJvxahY7jDNBhNFmna51gQDAxkqpBewEzjX+llhQxYDoGER5G6hH8RCTIAxgxoFKHwCRAmE4oSSAC7Ei4hV8HxL0Mifzda/+gIDAdpyt2RvLYaVgXbmJIjVAzz0M05dffbG6cuVyGSuTbFUPuYAORzBmoPShaA8eOPsGzd7XabAFiOBiqCDVWKghoHISNV6hD0fLVhx0Yli6vSuKSsjMx+fmIgHkp3sE9ss8zd05EefPna3zxBGjiBIRXZnInAixgJxBfPzkWRWZ8i7OgQomjuH/8u//feYSZwlvu+66qlP7F3/+qyq0ZBilOhm+UBh9Gyt6UIAGsBkTxZEgstKlJHKc1gEfWWBzUuVFRsiO4AZQMrxAD0/xwPgZRHT1ncy4LWGcLO1LYjBoDDpHk1PmTcGBFr7g0et3I/+AoMYsQYsALSOuXm3btqXVFqMfk+DEa/pTpytj0/7f/Pa3uXdH6YkOygfpjO8kljhzZMpZNAyRPo8es781fURWe2p92uTkbdwkATL6SBYZT30p8ZZAqgOeF94w5rPiHl7lWuN8924MRB1nRiDXqVTBE/0KGgSHIXV5LaOsaqmrthmje/GMXIYl5Y124Qv+0AdZf8kxWMKIqxYBsAIz9xuLcnInlOOHZKix+IyecmqEQ/hAbhlGzipnRJWPDD9ZEXTWWci4la3DHpUxjx89aYUS58TWojeZmwCbzHCojJ+zaOycOwk58nzl6o3wZFdlRt9eAkb4hSBoRrvQAb3MFw/ggDJIbfb3YIVxKZfEKwGjMlh7eVUQcUAeNgiqKnZu6AIH6T4ZY3D0y3nicJJpJd9uMIbiQr63UsL4kA2fM2DFSPenTeNW+dEAJS/yMBjPaA6OpKPqnyST1tFVMMS40H+YoU1OHFm1rUZQCHM5NILCJkXSCAflUwTDoxHdy1mUtLCaY3VBMCvbzSFmY+gbnEfP7dunoohMqpAUUFTWgzHa5uww0gJo/Sir1cY4JuM0+j1TLg1hBueO7HI6P33kqM55P6q9VG52cSKygRYwVuUiXWNkG3AV67RZVM3nKhLHDsDWrqzne68GirFXSsWtiE0CkVMwCQWfSUTaTw9vPKKY3Ps587SF0+GUsXnBk9nuyc4uK1HwbBIwsNgLjhoaWktKkm28rkOeN/sOC9lqelqnLbJiHErdJxlm5XNzkyDViTimdMeBwPom7wJIcmMVS6BprOOYTBKefgmGBBZwj1xpRyUIvScf9INNFGzjDeyGn85CI/f42nbTPh9C38ZFDqt7GSg61X5nnB5n6XHnN29eL/7RN30ICMiFayPceX+qY07O4bRga7Y7qVpTiXegyfn6Nes0or++pwvFu7QJ24zTk2qqf/mcPI5Dqop0cNWL7FhMMgcyQz7Hn5jtEuxU/aX0Y75wnkyhI/otji97gmaTzJkHDjijBG35cvqXbNSvxJ4nyEjOKNO+G9pyKAWIFsTIEL6yF/wEOpFGS4MGIJmjwI7ISrTSCbQg+eYrgFdxymezDQiOkzEJTQ2RKdfD+21bBZZWmncXr93vMPD6oZEbwbfvJODMZ8FldOdL8D0Pxu5IHlv0kJgwjx+vXK0fSfZ+//u/r53xaP/lJfB0PpiEAdygCwIteoY/6C7xh4cwB07aqkwm2Us8l+yYQONDA37+o5dKoW7/i37juXNoHLpZn8g2qdC8wWho0kpEepI3vsF5upbm8/voFHmQ+FcJhiZ8Jr4mObdgSPZch3b8FfhXHyl0MB/yTc9gOZyFqSrQVPiGlE2MY57eYZj5wAH9k5HqM52gL5Ft9Beg0U0LP6olFx/YdvwjoZHxqY6epwLRzfiwoRHawIE7t2/3M75VHwCxPm44L+BxCC4e0zPJfzje7TIZqvbIFt6LReiD+fXvjIH9I7vsOB+OjqMzOwcTQpLSTpwiYbcnMi3w1K7kAEqIO/ytf/NNQFN5qH3MvZK6q9gJeEcW8B5t+RezTXLV7fjOI7H4RtbZCDre7VHphS6qlBe0S6wYAx6Z96YEdHv3Sg5atHKmhWSN88uCwwnu0FwCRTBuq8RU5cYPjO7ogz9CbuEGeV7sOnkwdz4UeruO7w1HmkjJfCWeXM/G1l7nb3JJDsgvGtMt8+nv+V4lFTxKV325v7547iyOh6eNH4wDcfKCNSrt6Dddxhv0kGiyDZRe8m2KNbnHQw6q/2Q19qW2L33rlxxsiX9gkc3f/BL+FP3sGVu5SRtkD60NQbu1WZEX1TteZAl9HEAMS+GPeWOY86b4V7du30kbD6on5gMv6R5dx1syA3fIm+QQ/CbTtr4bJ82GJ/SQ/whf2Xk8bqIn429xQ+cxyS59oTPbgyfmxT9i8+g/3OviTuTAGM2J/SY7qC15wX/s9flgtmgjy1Q/tnor/HGv+4aXU5HfxYn0q7KU3aRntbO9XxJWZVH8jlwvIUP+ukCrvbRNbhvTxwcU9xorf0U/cGO2viY2zfx8Xp9pnbdsA3r424MQ8FI/6MGP8CAR/IEl6CjWQ2/+j7jedWRya3AFJt64wd+fB7FoRx7ADobvv/u+esC+m1so3aIQviPbaBGXPBsH+86e2Vbbp8hGD9lwT1j9/R/+Prhj275FzfAw82kRQ3SWXhezYWxwuzsPEgPQDzEn7Gx+4MKFQ98q3wFGBBYoCgIRYp3qHQjh4BwhHEXBKAK7HCDG+ZbhNHGr9AZtHzwhYuAdqAbklU0RVoJkT/e8KMv2Hnrled6UskqdbxYFWVZ7qlj57sjhg3UOOU6y21NKn7FhQt72p1npECg6bDJftS0JDd8x8ue+OFfl4iRcuHC+IGyFV5aTsHGKaigzVoLMgLxJsKp8aZIrs+ffuDi93p8nAHevOaKn75wRgEbaIKiU79jxo6ZdgHAAshWwZtsylpauZc67A0Lar2GPQnA8GStzvX4tDmaCSiu5DrHatm1HFUKfHL8pm1fxtKUr85y0tYMHCoKyssNaKxtCtCnx5Gzk0/S5I/OLUxSgQWuOqrkRfCumHDVyICAhL/b9A3mG097l//a//+9WP/zwQ+kFHGXI/5///J86N49FY6QYLnQgQ//0r/+qT+oh/MCsgXoUUOCiHwpB0ZUmG6/5U0DluMDHNQxss5m5H2EZSzJIAftksXyKJ4BBph4g9xHm+R6I4k3L5Yw3Dq5M6r4YYaeAUx6luPgAgNDCT8GgPupchl8MIrkAJs6TGcd8DoYEmPQDWHE4AauEju0vBtdDcSMbBoJmjAsD7dn9mCV50HLMvbvqBPvpNH1bciQbT546XvpQ9p27VTbM4ad3797pEyACBavvL/5QOrzPeMyFLuE7Po6BGZ637DGOEl0yVzKMdkAQHyRO7M20cidRISi05QOYkREySG5qzNM+p8AkJFytfDOsHBiOjWSOVXaOBeeJ7DP2jIHrtu+YzDSHXCIGwNka5hG5u+NEe1ldsQUTzmh3OXSb0yz4MHYY1sRP5I3B8Uhy/AOQzsPh+EmowihBi2vggPkyoIw3WTcfCdpJIs2jTskjeWr1gQFFRl1PNiQa0BDAwxOBr4o5WLU749yetpTtyuALliVWrCxo3woSo+NaATq6MrHkvOX4oR8akxMyS9bJ5WKUuuKd8Y5xmlJN8gW70ZIMWulDdwEJo9NkT4IJDghDUsc0GK4PdEAv8imhxsigLd63Wiw6+/Dxw27Bs0VIktNjq8kWjIDhxiQB8oHchc5k926cdS8JGYayiYMQ0lwaVEoshIbkWBIWdsNk/IanjF8+qAFHG20IbjnEk6RW8bG9wad26aN5mBM9c/7P5/lewpmsfb5lVvdhJccR3+EO+rKLeCgZ1tXqvPGZrPnJsSRrFgmstsANfFscNfIjEJQYIKtoiH7snYC3TmKuIUhweRLVVkDnAFwJHY4d3qGrPukE3YUrnF8JPUGJv11DX8kpHpEt7ejPT+PpO7+Tm12VK3v2Q9LYSU5Vfq0Mwza89x3acewkxThCzmJj7+kPecEMtDRWf+tDoKcxtkJSlL6QE36AZDY89E+FjrJyZ73AJs4hnkpy1R6kLXPTtgAXvZTuo+ni+NtyYEUKVi4JBNuEBcB8FvqoDfjAXp89d3adf9uLufALbg1u7O7czYMckNnSLv/okfGgv22hdIxTCTPdK5mby0IvCwq2KwgAPRxhkiyCD3IF89Bdsp1O5+Jij58NuCNPVoxVgXSVL5jXFdgnHlv9JDjxoDrRiovQnjySbVU9EjwG8Ti0auI2/ZmzOcCWQ3EsBTBNeGV+47fMIg1sQCs05LAaM76WU/keQ9kg/GtFW663JddYjJPvAcvotHmO77CxiwGCHn6JA187x7TtfAHYZfySO+jBFtBHMmubq+8ED0OfVcdFNtg046xtj4zBB08DFZiQY36P+cI5Q6+M55ceNpzP3r63FWTDak/8HcEhvWNDyQms54vxM+C9BQH2kXzed/5MMAF+8EfIPjkVwLBtfFRvWOIpUV7ki//65YUL4cOyaMDPkeR93n59xuc7fvxEbQE/RHIHXfgtog24YiISbhaiYFuD1bSFB+ZDDvFV4ID/6IkX+I0Q/oaHzDSbAjvJLfkIe9uHuTeBGd5p00KZOdjKSDfgnm0vnhRHph1gTC75AxLYlbmMzTh8jvYW3gQ0aEkW4HB1KfQ+d/7c6njsMh46NNQhmFabVZZrA5ahTxPeoZHkKd2zHY7sqkqCZwJ+dJbQNk+JMrxekgYw15NlvXwmxnE97BAH0QW0gvnGDGskKx7cs53L422Dg/lHrrVHING/CfzIh2AVrVR66F9il61Fl5CxiTN+bG2MlvIZWRaz0AsyRvbZCvZX/3yTBnb5fPFd2Uhb5PEajnqst2Dbl7UDuZZ/brxkgF0gI03wRg7oqCdxis/wXfKl9j061UUInZhdfjoOgqybl2v1ieadUGRIfzCYLFrAYe/5i/UL0xdZMEdbfiw+wwb6CT8GM3dkrG9qI0LyoXnGS374oKqr4KckLx/FNY01M348oiv8BnwQHPM7nFvm5ftWfe/bWz7TU5jsUfGzQOOaqf5zrSeMqXpAc1jvO9Vz8N2YG8CnDT/JH1thbJ54pQ00HN2fYxgoFPkmC3jUg3zzqTnSu7YXPCBLqms9VUif7Av8X3AvUlCao6n4Qz9kF74ZK9vas2FzDblmC+jrYveL3+mbPSe/cKtYgoXRV2Ohe7gOF/iMj2Jv6C6/nM0nR40NcgEdkeBQBME+1ucyrtq30Cn6w8ee3ED0LzpbG+mdMcCALjRk/GSgixKhI3k1X0lXdtHTJZ396ntjdNbb+S/O1yckj/TJU93YDYlGCRT08OIbwbf6yCG63QEqH7/749/H331aPPJk0OpC2idvjx897Xz5puSbHce7LohmPPokM/yOO/zel6/7tEJbuixELpgggUaPF58ChsqVOH/PWaOt+o0O20q98c///Ny3mEVe3KQjvbSBDMrL75iDKH6n3BwIJZtbM1gOv72uDD2h4rBjZIGpyRjVDbYJcJ7nxGECCmSBC+dc+Z89YYKwrlDlHgxhxDDO3w3AMzYCNdlVq2qv0SrKlw4zXIIACAoUYQaDodLD97LLfjd5RkaG7ObNGwmW48SlPcEcQTt+7EiEyhOEJIJmBQAQoy/BNb46FLkHANlqQpGccYJ2kiwEjfHmsKAbBaCMdT4yBifyA+PXbwX3bwvUnkxiZQkvCFIdiRgfxhiIS+TgyNUrV2L8BmitZAjsm/zI9RxVdOOUv4mSCLAJAOjCTytYEkDDUAGKYGsUknEb+Z0SVHRm2LVpjK3+CDhSbKVdAk77+3rSfgwUp+pnP/umzs8Ply5pqC/Agy7kwePfjJdo7dy+c/XTr7+qMv6n//Q3GecEf9rjdAC1JmCiOIwBw1/iZOCc7f0xcIyegEPAQ5HMVRYdQAImGU9KZnXBvYsBsWpFfubU99A795EvyUV9O+TzJz/5qnTn+M+J/UBzSudUl1E+GU4j4kThax+HiK6hkzEJGBkS8qCstLKdC+oI0SsXp+/uOY6A4bvtHf/6X/9XHRdDQCc5Y+ZpXn9S7MgmkPj40Tk3VkAdSOlpUQ7eflLHZC0ydeLEsdX1azc6Hv0Zi7bQTsUSWaE808bb1ZlTJ+tQ0uVxXsY5Z8zwFkDZM87RsIItuUZGXA88GaBxwmbrGsM+PycRZ+6MiHF8+eWXXeW8d/9u7+eQGovT2B0g+tVXX1X/ATFZxUM0ZIBdz1nqFqUAnAMvOcenz5yqbLsOb5Ty00EVNFZ0yJckMf4bAwOjbJoRr3OR1zJvThscobuMtxfd50jDGjSw/5jMSAT5jGFkSLUh4XL23Ln8bXvOvWJFA484IztjoMxN0lIgAVs9ZpKzQidu3LxVNa2BSnuSnF1NCY9U1nFc4GhXrCILDBt9tQo8CTYJQ9Uk71enT4dfMUJdMQ0+96yK8MRPTx7jODE+HHeYLXmFHq4xR45NA47QhEwv5xBJfMAGVTFon4GsdsZx3p55chIdKorf2mcD0ImzRT4kkxkzbgl5lgRDg8pKfrpe3xIcdbiD2c78iUJ0HPfuPxxMigoLFjiunrwxsgVjYN7HGmnjJ9NWZ7oiu+400EHOD73mREoQcFT1vdxvNZKNIns76UHe9BR9HPSOp3jtUD3yRob0P4Ep/RyHkg3izJK1ly9nOwH58/QN+ijxNtUK22vn6CPjTgb1zcCbS53t9Rc5k7zPjxj2A6sDMeoNfPOPc8sxq56E7+YhKeZz8gVvQsxisfuV27Lt92MjzEOySFk9GtBvjhZbiD947bBJsrvh0yTo2YwmLjQYycVjVTScu9qotGEhwfhgt9UrTpXfzc3WZhiPD+NwrXURhY3nXEkgcriL57lGIsD8W42Vud1I4MWnCOmq75JRxipRbc2WfduxM7qb76xK9SDH8AZ+kAd8dK8FAjSTlEMIthENJnHyNHN+2XmqWrFNloNPn5ek3vg57BAnbLZXG6f50y+44n7yIJiacx/2rjxYgW8y/kl+T/8TTFgVlzDhK72tvPBx7t65l+8EcZMoY5t7MGr4AKfraEemVKNZTXz8yFOI4lxnHouzS//Qmb3iG7jeONHbqi85RwttWkDyk42jdz7vQkLkvPLB1wnBJGLItu8FPuVF5M4YBZraFCQcOuAR3p7Is7tJd5WY+nAw7xw4PVV5sN746MWMZZLP6AGbrTSyz+bPX+pjjc0/fCMPsNG9qgXpF1Al26/jH8GAxXb73k/0uBt7dOvGzS7qkR/21I367xNhMs90P/KVfs1XX/DSa9qVlJ1kK3w3Z47/nt370tecsQI7yUOfUhccolfm5R5tS+S8ifw718c2cgfz8ssygOKTp4gIcPnj6IS28I2dsAjSYDC6Yoz8NZ8P72Oncy//cWg0PuRSnQi/YGP9jMwNM5x5wB6x5325LnwnL/XTo1/01tYQPogqT/db7KIX4ytFDzPepYIFHXbt3tEFLYsrsBdv+eHGBsvpnsOkLeqpYOEnwrWPn2a7rYof3zVhnH8WMM0V7vKbVJmzhbDFGPDZ9b4XGOIrJMRb/OPTt3KmujzbL19Hb2AOvxGu9PfQFA/QCX2aIIkutCokNBKcSsr7zpz42dp1UDa5dYguesEEOkPu6J1KKHLD9vHhmrTgI0ROi9t50UH+FV9kl0dL56fxYhAZgNP+gJfGx9ezUCvhTQfgPDnmI7kPHR18yobCr1Y/Zm5diI58TLITf9jHqRYSkNJrvpeKAcE9O+PFFzE3uCdB4imJZBCGPovvTC75JirAJID432hjzOLK+hbP4DdclbDNGGNv4KaYUdutdg6fLQwaYxN14SGDRiYthrMv9IoNMT4LvujcpGfGox3+NKyBYWSXHNSuZDz4zO40lowP0eqbXCcukVAW2LvX23ZNsTT5ICdoS5bgnzZnUfdN22jMm3mhYfUg+r4kUPgq4087CkDSY7YY0XPfS0ahJXzQDt4Ve3I9GURbn5HDT3nTF/YjU8mcZ/sr+dA/vIdLfK+p+pmFV7Lle/c6SJuP7DqJQbSQRCBHChPEEPzw2S75oovC5sinct4SvwEdwAhb3UX/6Dnjah7wpvE17gfDYIa+YZXkqPNF2Wn6yx5UnvOd6ywMk3eLfjCXLHRxI/M03h3F9K2rd7lHZTZajj+7Obr1qH6DcXgAzOEjweC0If7t1r3wih/dLdTV64wt9/IfmtjKgPl/1e18viOYRqb2RH5PHD+Z8Qa7o2fGu2Bw/YjIrFjNcRMnT55sBTvcKC3yb+PJE7u/5ZhjQjU6/xFIf+dHlQ+x/Mp4UBYdWS32O0FzvUbdQ8gE51ZuEdA+UUxkdAAh8DYwRKNw+iD4rwIaJtqsdybNYeFAECIOOWYx2ADDOACqJ/84yFMjRinoJOCTOZfUIahxSDIGmXQVH57L7vvLly+lfeDgQB9j3tTtC4JCYJGwehiRdrqKEEbpF4CptMGsyZx+7KGLjACFAMKevvTzX3zT1borP/7Yazmv6GB7DBpZIZCdc+p3plZmoJm51JHK3DlAsn2cWxl2FQJowGHhTHkU+KzaCfhHeSkzZ75PFUpwJNHj/A3ZVHS3lcCY0cO9gASDG2QGXAGNzxlEDqVHTluNmCzmGHzVLgLzW7dvF3AbYAUUyADh9DgwlSz4SG6a+KHg4SNgWTLY4WpXfS79cLkKIJjER0CqCuRpAFQFwb/4F/98dfP6zQZVxmD8FL18J6d5AzRJN4DvYCbg5QTwVm8FnPWj9BetrLZJ+FBqThdDRcYFyOMUvCl9nZty8buLUaKn4e+zJiAoF2MsaOOsqG7CK/dJgElAaYssS6ZxVAHZsQSnsrKcAtVZnGtyCEjJGwArvUIw8//ln/3Z6re//e3q9q3bw2t6lesFndpgHAHKhg2jt4CB4SZJHAtGALju4dTm+zu371YuyBnngGxzzoyTLDC4xu0aDhPjyfmi3+YLsCWnDh44tHIGyJ0EBA6FZHzxGDCiDZn1e1d2wnP3cSBUfEgkTPl/+o8uWfFgLKxSMM7kE7AujzQ+EMywqs2QMjLOjPC3xym/TPuy7SpkzNeTQDhg586ciYHZ1QMq8UjVHLAjmzXawRw60kA3ijfYQs9tUZqzrJQIM/6uQStjQqdZhTD2UNlYM0YJaYZcYKECguFnKGEjrOAkoBscnNUxq3QxOmkPs83L54zvjDMYGLrBC2343Gdou2xLktDlVNmWqXLPOGCPJAhZbuIngYiVvpMBfNgrcIOPVl5gq3GuPphIAojoS88iUGmQMTA25BiOc0QYTIal4wzNnWOzJFVexDjSRUlFAZrDYckEZ8UKPN1YKubIRR3adOCaOnu53moBGrMNsIHMcfSWgA1+wH3fcSwlruHgm2A7OpA/fdMdcmVbI37hpbFzCGA1/XGtn3OuzaxM4ZNrla96NL0AVvWOABxOaJv8mA854fBt3DwBLyxyPX5qI1/nJwPLTs5h3N54ibBN7uQamF8+5B44xAb6HcaxPZxGg52E0ZwjY06CYW3AG/3BaokuOuBpfV2ZyjVrCX45GKpZ0BYGHkwQ7KA6eAJHM4yO1S/m4u2QPg65OQtmOSHsiomZK0eJrNmuAQ85XZ5KxUI2KMyYzJWe6Jds4ruwh7OpckFyunZgHY/ZFvQaW5/AMJAmEWes8Bt2k0OJD3IsUWPBwfVPniWAz3zZX4d8SwJwSukiPTm0/0B1Ynk8c52qjOf27TuVK/6C5AMbZ+zmaCzwFQP4D3hD//THEZWIEdgV6zJnSRQrzGwsHbYdA8+ajAvtJAuQEL5pBy77Hd4sPo7KDI8P1q8qrK6w5U3eMEii6lFwcB53vaHJrQZz8QsOeBxzaFrnNDaLo+r+zifXvlT2nevpLNuN9q1SSt/kDM7RR1U4Btqxdx4zfsk8FW90fOxK3tFdtsR8G7hGDh3yKPjSroCmK7uhEfnfvdujmkcmbCc7f/ZsAxt6gzeqPCV00PbM2TMT7GVMKn3YA+X8fLZu9Yxc4pmFIOJLJjyKXoUeXKhdjPxJPNTniL7z4dhI8q5d37UCduuWOsX8J7YP7njjp+vJnQRPg71SXswXAQ0/0bY+bWQKHWCRwFnSll2bCr6pVt67L35neMtRb1VaxoPf/Kza2siKyif4Vv84/Tknik8zjn14kb4PHTxUH4ueNMEb3bBlfHw/q84zV3PWN/ulcgW2NykUG4r/8JwskEW6CcPwWSUK334qlFRaziLEso1ra2yXgOL40SMgofpSWYpsGYv2ojAdAzqhpfkYf7crRCa7PSWfUXTXkFMyA7dt2UZLf/PfyBS8pfN8VdhnibHV9KqXQkO6bN6CbX5fMS3X1J5mkPrn6/Cf+1m+RV8l2GQSOrGXqgj5iB8i3/Tbta8TZKKF382VjyrpByMQx3d8uVeRlwexx+hsez95gsnsKrsmBmGHbBvzJBpzItfsioCX3HjhsbbFG8aNDnxIT1pq8iQyqeqA/Pr88/BFnDPSGBkILf00L/jPp6cTZN68VXKw73SELrrOvD0YhT3yN9sgqSDgDomK2+hCzyRn2A+0MLb6rxkHeqoyb9wQrBof38LXPFTA37CEDLm/WB+aoxH7RZbh7POnL9Ju5B3uRO7hkAXAt7HLnsRJ7smW7xacZONqk6NX6WT1KTT1ZFjtwosnebP/+mJH6QC6873IihiSv8WPQ3M+BHuJFi2p+Bj5qL4pELBtaKplen5Q7ucnsQtkkB5bMEczi/1tI/TWd5P/sCfyYmsdH9KYzdvvZMwb7pqT6rduR4rfZVz8PbwkJJJtjcky1sbE+UfXyRjFdL9qavTBA1vT6Rkbsthi/gZhMGZxL0xX3QG7zWfHdts5SY0mQ+fMmwwePXasusanM352RdKPrlm0slCfX8tz/RRj8oGjRXxGHiROzRlN80uvIfPG6I2WTSx/5nv6ahFznq6JVzqAr+wL2ZjFH3GbB3M8qB/jOv6GxQZnBBqLs5qMuUUNkcH7wZeASXlYnyR8FpvSD3KWoZX2YhXxVSxeF1KGznOup2rIZ7EDxqhC88fLP3YHi6KPnmNIX8NzMR6FsjgKn/TJVovx4Zp+6ucdOrj1W4CFyZSOYdcZZiOknyYhkHFTGZS3El9OhazPJCPmKRIOu7TyQ0mBPOIJcBhmBK2yRggovr/1QUGANidYYAzkOXaUeMeOGLI4DcBPBkyAZsUUIHgLwGzHQExGxxi1KRvHoWIoJ0u+dXXk8DzO6odLP1T49+xRkjmHlwILxlcJ305bJsIgc0d0/RB4QpWPKkiA0eGLVj6URY9jPAmgOXNk2+o//of/2FUp2044f1bpbly/FuF53QSRgM5jaFHUfNFM0gajBDKUE7EZeAfEXvrxcoNhzOR0UGYGuhnRMNn8W0qsfFjiKPO2GuTAPyBKKCkSATEPpVJNfmQeAjpOEqHBh2aPKUdASF94qMrFY2h/+atfrn788WqFTeDsxSnmfCjNNg/9rT7LqPKT80a+gEEz5AkMKTu5Kq/zrgKH5mQJPxgFNBSk/OEPf9+9gAAanZXBCdY4VcbMcZe8CQn6eHBZT46MQzM9aUMQRvEYbE6gfgWS+qWAtlnQfLShmAyjl77/+Pffd+54pz0AxPFntMk0WuIt+bWioSLqYQABUAosGDN8saWA7NorTMck7DaHDpxi7QtW6SG9sOog4ejRk3QtZCwAcxLN/yc//boyxBCVZ6GxlSRgJiklEBKgSIA8ijPO2ZkkFgDOPDOmzh0IZCyMJ5653336BsJAEbDJegPkVwE/K/cA1PUCHAZeAI/vGwPoz8MTusSocUCBN330sgrk8a/ulwxBcyte1a91o8oYSDpxGLzmnIA5lX9zaGesKsxgx7/9b/7tyrYJj8WVMGjFVHiomgJfOSifQtNx1CJ7HVMCtjh4gh9bh8ZQetR9jHCusSJmtIIBSoKPtpZNcBInJGMn04xBS3ujX7siG55u4hrfwylBhWy+ROtcyxlkeK1yC7jHma0Bzr9iYdxD13GQVVOgRZosftBFj11f2783hs+BZrMF4tjxI62GMgeypFqP80rntkSXfCYZqCLwdQxSHYf3ZCD0Do/pumQWIyQQ15698Bw+qw516kPL5y+f15mymnY3TqU+jUkSh2x5c8jIigQiWlo9wVvYRhY8QQSecBIkRaxiwB0Kh9+M6sc4mE2OhQnGujg6xoJ3ZEs/5I6eMoTv3v2D/JJJOKyqCT4KtASdryTgo4fLahY96+pMeCyI5mw6LB7+kH3j4fDDmRPhbZ2Q2BiYb1VSX/q0fYSMcsTJLXto/l4CaTgOGxbb1EA+99J1ajErtWNXgD2sIrfD+zjXcUoWmwYnzJn+wB48M3/OlM9sYfEoXfS22qjsvwEDmkUmySI9mYAIJHIQrAYLciR2fZce8h/eWlSpTYlO6R9u6UfF3IvncGFWdZv44uCHaeReu+TZ+N0neSO4uvtAVd2rLhJIevlp4mhgYehFxugejh/55LRJthqvuUhQoT25UmUjYIYNMF1FlsNQ8VEygD+iQg6tK18WXrQbGpqPRQh4Srb4FnCOYyqwRG9bJ1Sseds7zqY4vJRtrj+UdsKu0lRCwqOXBdf8CglmMmHus8K8o46c5A0b6Dt8YEPQydt8vSRd6IdEk2BNAgRPOKB+twiC9xYJuoU0tgfeWEWWHOOU0lcygZWZXm0AuqLdwUOHI6dHoufH+6Yni60XSPLFBHIqMshW7WRwhrNIBwR1aG4b3Z/92Z8lsDw8SdXwgmyfP3++55y51nwFL35Hs8X+wF5bWujSH//4x9XFSxdDQyvuwbTI7rWr1+rz0CfbTsiO4ERAYgujLdLmbRGE022ekmo+P332TCtnjh491qQHnDR2vNc3/fYELkGwPsxV8ERPbPUVoAl8JfU8ZSsfNEkBe7qKmnGjizZVedAJsq89v0uu2XoOK29n7OZDvx/GBnPKDx0a+2eBgo9CZ5tovnc3vqKt7HT5Xe0onrEF9MrTCGuvI9cw2OHjbCG5pW++cz3s0D5bY+zsEdo/fvSgOsGXhmPsjqpA/K4/k89hrQVKONykQ+7vvPOZ5MqB+KDaZ7k9utX2Y7Ko3wwnajb6Dtv52fCev4Jv9E+CSbv0ucmcCGegtrRQkTfJVU9Gsv1TInlrFxRU0EyFMH/yQ+Q4/jk6ZA4wWMLm+Imj1T/JFT6A8cIu/tGRo4dHL0Nnyb+HD+fJpxlI7FH8/YyVrXa+w5b4GGIdSc6XL6ZCwPz0jffkiP0orkZmYRQbySYZCz7RUXFQt5Nnvk0Qx8+R4Ied/HJYZ+62c/AvyGGTDdE7eIrnPXMv9kQAqB+8XBKLtimaU+Et4zJGPvRO+hr5hMPeXrAFzqEt3npKpsUqT63MjU3I4J2EB2zULtniE/E7a4djl/hRsLRJlbzJKfkRV2hfvxIqaNR4MW03sM1PdIT15EFf5iMwxqeN+RyWVx43xC6/s33IYcJb+1RgPy//8GP0hY46RHVjdC22OLhmjhY1jZVu44MxSsjTYzGCmJJP0EA6X/rMI8Dxcar7NsSWOVMoepH7bIUi90zym1f8XMkFSQ2+gQWgqU5hW2zZ4V+bBzpJifEhjaHnPeUfXwJtxAP0Y+EpndOmeK5PVcs15AT+d+t0eCl5gWZ0VoKH/aiOZaz8XTrCFmlPtVWrjxIDCPKNz/l8MMRn+MRmw0GxCh4bKH/HHJ5HPiTmLd70mIlA9usXqpzDm/BK0go/0br3IlDGggfiXOMiQ3w9cQIe8p+lC/0bn2kqeshY5SxyMDJiKLkqbbKN4lw0hlNNvOQeRRzPYvfuWFDJPWjEHiuCIH98C3THK9sYJf8PxT7tSozQBejP5qnGzm2E9TCZ7+AhAB6MI/5sxVHexoPaxkd25tiVWcRW4SkWdsD1tWtXZ+65np9z505ij/B9/PngHR3IfYjFF/eQBPqNz3xheEA/xDf8EDK88dd/ceFbRhbYcmgNmsGZIEVVQhy3gtRk3rsSl0FaXUdsACjhoWNvjTKGnKw5rV1W/h9WjAzIE0gYsDoiaVOCQkUHB5giW2X13dat6VNQkPvDtiq6sf6zf/ZfxBi8KKAtDpMxL8kdCgI4GNNvvvkmAiybJ8P8NoD8oGCKwITCLMwJ4wWeuMqBVZmCAU8ez6MjCZt9siVghIVhwTBVAADaHliGuUmgMPfa9RvdKsFpYBgOHT5QQK3B2RHFeS7Af1V6aUcAsChtkzEhjLly6NCIsyYjxxmTJGFwSLAkDNqYCV4A5s825Ybwx2NUGW0CXEc1CtyVBkieSygyQajTlfvwFc+0q++CHxmIEgMyRuXsmbNxsvavfve7v232vcmRzmtTjbt2GRarKbKGxlMBpZBxomSX6xBlLEv2usoXfnX1NzSfLKWKnO1tT2UEzlA2bcuYmhOHQJDFQeQgeIw7+nndunmn5yTpZ0nmADty8inXoAM+oqXkG74CpwYgqJ/PJIaAoXGRW87m2fBZAohDqS28imS3Hc6QUj/8rOOeN7oyzABDu37vXs7wXcCmHzREW21RXAaKw0Ymx6lTxRMnIW3sSUAeMQ8QvWobgog9cZTreD2cQ9jOnuGYHlpdvx6nMGBGp52rg6aUX+k2+kmUaSOSnLHboz7JSWMEwuZB/tBBggbASei04iT0MF7vxTFlkI2XGjHg+GQVhvzo1xfmJGlCnqwa0XN8vRPHWwk1TLE1TIJUJRZHgi5KaNFVNGaczwdIOQW/+93vaiDwyNyNlR4DfrJmDJwYeqPsXxKSccNPsonfeEzQOCe2NfwP/+7f1RG4ePFS52fMzbqnjc4510k4P8iYgevJE8drQAX1HB54Qu7olSQFB8qKyhitGOm0bbySvAyqgMbYOGHGyniRAY6a7632qgrRniDKveiCdk3AZL7wLM3XweUcqpbw1AxVApRH0k+bcNzvDLUEgkPC0UPgJFhBE/on+FIxZAUCnsGJTbkf7vmJ33jlcZJoKICHGQy+JCW8MQ4Y0yAgcsGmCPwft7phPdgg5xmLxBFHmaPE+Et2w0pJHdfRdX9bDTfGwUUOz2xtqiOeMaGNhMasem9bl1/nAo2MSpiwde6pAyPhlXaePn3ce8miQGBO5Id/GzoWRLT9TABLV+inpD95/OabnxbL4NXD0NxWCn8LtozZtWzEkvAVuJE3fflJ5/DANcZnXBw5tCTP5iLYdo178NvcBD7Gbm4C4FYChT/ofv/+3eIbB9CqHHtIJ2x5K9bkd/ceOHCo44UjrVYMrzi8EsZsMfnzZCQBlbME8JiTJtCABxxLWz7oprFZjVZtiU50ll6rqMMzVW2+O3zkUDHbooDgit12ptSS/HQv2kmCSnahNwfHAgAZRnM6wnaSK3Shfxy0XNa5CdDIDv0cJ2jwjfzSQfTSjjd6kXl4h0fO2FOlQ27Jve/JOB8AX20paLKxWD4JELRfeOC6bkeJbKKh+bEtHFS0J2fsIb5Y9NEvbCbj9+89GJ0IL5SpVwYyfnioTz8FODCXY8iGmJfqOzSTVGiAmbEV4zMeK3FHYrOcnYV+PvfGL4kJ2EHOJW7he8/YCvZow+dkTVUiP+1MbIsFBXNFMzpiPpxt/IWF7qFj/TzyK2lkfuY/eE+P76z+8Iffr+4nQHa9tug228PnoHM/Xr1a2neO8Wf0q/rv+o1rTcyrnjE/bzaUD8X/04ex15bTj8wJrsAf26Q8apv/6olA9MX8BdYZBvHp9bBZcCDg1abxw166S8bZfkkx8yezxux3r+Jy9GTtgNXZ+NSh/6nTp2uTL/7wQ2XTvNCF/fV9F7QyPgtsdIX+t0IvckMfIgZ9T1JS5Qavo6zv2GAnHvBx/G7cbDB62nbkOnLmMw8TgJcw0OetLk7fg6u2kKwm4Mtn9SzRIHpQ+uR3mErGrl+/VoxBtY8JYfCxv2dgPsc386v+hEdL5R0dkgBEbHqg6o59tgUBRhsHmtJV9tY9DYDTDt8pLM2LTzpn07Hpkp5oSAfwurgb3dI2eliIUfEjqcef8FQvfgya0F/jJJ8hdxcAYG4D+8zDAglZIvN8ydqkYAh+WfjS7ksy/v5jE0TOu8vXpS+6rqKT2m7VVmSD/8gvRJOJn6ZaDS0snMBpfJmzp8Z31Zdg1Hw9LIB8pbnKrqQDkuxg76LP/CI+iPk1SZFXFwxzEZyGaxYyySmhqvxm4vC0ixq5l4+FhrDLd8ZmzPjAlyNnC7/ZXeNCF74YnaNXw69P9fd9xofkN5ocG6PCRzwGu0Otjpcss0USt1st3qZvlZIwVxv0Ar6aI6xmgySZ2U7V0cYjEWtLPFvG/6h9CF34MeiF5yhhMa1jJb2ZF8xDyPq/6R9tev5RLp+zy/gMKuThW+Q84+dn9WiKtO1+PrUkMvqzncZofmTZi37zS40ftrMRgn/8NgY4Ul8l40YLPCCbZMmC28x//ACLal7VlepJ+JPPJEjFCmyYn8aLF16wTfUGXXGfBJN78JPcsQfsObvle2e9ih0sXCEOGYGHrRjPOMW7fIo0ku82tW+fqciZ68n4bA2lQ5KqxeR1/NEOTCKXfEm84Vf2PKfQ7XmwugmV8BJvxNPPGnvN07hmu9IkGy0Q1Q/MHI6dOFY7KmHCX9Gefukv3sMw1ZYWwMtL8hod4TtkCqUJfnYhJlgox2CrkSMr2AGyfOXKlco5W2WsbIM5GhtbwHeBm7uDGzDKrgxYztaIlWGHXQLdTRHaiUNh0cZvfnr8Ww3W0VkfCOISYi8BCIX0ooKUttnoLUowhzm7MrmCTi7QjhI+QQNCyhprUybQ5wCEw4KQEhpucpiqFRWTsULTbFLbnoRFqBmBmX2wCzjrDzEwEogQaueDMGIGuig4ggIkwOwzjjShc88ASO5LW5wHzkKTEJmnrBxHgWF0HoJ5u3iCTlt6thSA9XXz5u0qhDYxmzEy91/88udVCIau1RS5d9PmOQfEfZwdgZhDbQmv7KJ9kowvJpm6g6yAHeXiqEEIqx3GuTnC7GW8kgLelMk4GQpAKcCVSJABddAfZ2JJxuxLICZgAQxAo2AehaMEhJVCToZ7HF1lafKHDrHS7qbQ0Wv2826OIVYlMKe6D8g5k2dWuxkxgZ5VHqCu1FEwRrg5iJwkfKI4Ko2MR/lsHZ3OZ0cdhTrHaZtjRR4YBAkZgU2Nf75/9OBh5abGZzvnUvXB8yoFfspo4pFKH3RokjF8coYJ2UBncozPwI9MuXdbQNx3DoPmdIwiz8q3oILxpGDkzrjdS044Ct44hR74LgARsP/Fr3/d6zlm5m/8glJGgMIDLuDLybTCAoiMF2/1gWeEn4xI3AE3OmfMjANZ8thPvxun8WurBjkvIEbO6/zks6UMscnRXM+SC+StHANnZ9PgB4MiucMYkj88NB6Z33FQA7gRnEcP7em+37n6m87TNTcBJA4JoyuYNdZ3b8nfrMSQWauwAhnXqKAgjyqtgJqDDT3RgcjjVzEsfaOvFRZVSnQcfRmc06fPVN+UDy9zRQer4e6VEef8SCY6FJZDIwhisKICpXWrhjJ41wqq0PRQnN6lZLGYt31nV1FPBIgZHAaaoff0CKXkHoPXLYgM4Zt89y5Od8ZpLGhoPhxLxs199IvROX7iRGgkiLCqNc4uLCGn6OfpNPrySE9lwHTWdiX3PnRKfXAGP9DQuTEOPXM9/pFPKwbm6z4e//Y4JvohG+ZVp21THKWMU5KK7h4UpMTgoYcXbIH35PHypR9LN3hCNiVLPNa3Tm30TZ/Xr18vf+gS2SdH6O5vqzfsCEfKi2xPefhU/Bi3lTWySkbRms5pT7+cWkb1xQsOv0B7nqBmPAINBhCNLSqgYwOWyE6dhLRJL9COrsMaY8In9odzxLhKuNBxfWrLuGDRws8lYODkwV4Vc2jKwaVnkwSdaiMz5MChtb4kNdgFY8Iz2NEkXWTOuSp0R4UcXCSXxYR8b/wwgFPGphcTci2Mxh9Yx3aqJjsRmbJlS3JLdRunsSuU4Wl1lj3Nq45ddATv4BL6cjjJIKcHPeyvxmNP+yMzgphdexxsu63OTJ3W4KO+JVngmPbpojFL2AhOMBaNzBuN0EdQBRP8zhbAdsmWpZq1Zy/ArvzzGVkSuHhiCuzuAbQZL3+F0+untvFIkCYpCQcm6eTx1A5ifNBqGwkAWCMRj18dW/wjWGGrIFvLZ8EPdPI29nlxbkcH+DOwGG0rv/nCGPwuUcqmLiuJrscXOsKxtCAjkYpmfACYCEfIMZ/KuVDoDRfpgqoTySU2nrPYRRm6GT6hsQQWmg4Gb699oMPGXnvtZ9r1mfvMh33DA3ZZwsw15KCHsEY2JNnw59q1q/2Jtj/++OPqh4sX24Z24dccvj447yX4DxnSXvyX6I3qXvfzM8wPjcmHa/bv31e6fdrwsfw0536Xe/mQ9AZ/2HdzRfzKfPhAl/HvyZOH4ev93GexRfAk2JtkrTGTR/eFk9WZ8ihtTDA0GOFFZ4xl6ZPceNcvzfj15ZVL2q4JwNwuAuXzynICVriALvjlWlgB41+/fhd59KQ7Cz7v67ukq+IRmwQrVTnWb89c9Qe/yaP2HbwLt7z4DnwvNmySOuOjCWhtiXaDseOnpAlawT+8hgOZemWUX0i3+FB8NJhkTrYdkVvjGH9uzt+p35L5GQdfw4p3/bw0iGaSxfRXNRifxX2CKW3jqXGgHR5rb86nGzzm28MV9wjOvNDAuM3P5356q3oi9+IZQSn5NXYYa2uf9uAH/8VWPTzlz6K1fsgB+vBb03DH08RK3nOA6eCApKdYw8KQpN/m+L3shXvFAK5v4inzX5LFFrCXsaI9/CdXaEkm6Qm5IDW7gjOCSZUdKohyW/lMTwiH++it4BN/HTNg7PAEc9Ec/rHv5iyQNXa0rQ8a2i++Za/LPbOo9jq6prpfvGJRDg44pH1zxjMLs/gv2WJQrpNMXvTCuNwzfubYML/zb0bmZlGVD3Pzxq3xUcIr/qUnfZEbtLMgbIsNHhZngx22+emPXAr+8cHvFuf1Qx9dpy/3bElcgpaumYT52DfXNumXn3woMmDcbCo+aRfde9xF5pRbIsuvS3v2Ar/Mhe8Jf91PpuknvLNoaU74vyd6zVfl19JJMq5/MgFjjAfdLSCQG5XbdIL9pUdiVXJlDOZuPnRN/IgHfKLaEb5TZGdos2t0MnxYFleGboPNfE44wU6p9jR2GFedTLu2rls09hmM0hc+2JpPUMxBDM82oxc6wli6Qve0j9hpdp3mwdN8X5uc8VXm8rNJ6sTc5GMWPOQkJi5vouTQkdo749KPmKaJohBDSof/4emfxuZMGjtSahc3TwJ9WaSng56ox+bQOwvFcJh/07gwusAusAdo0rGmDzJz6/bNdT9WtThMe9O8CTqKDy9dvlQ9alITk/KfGJHt5ovxA9lLu1rExtqpvOXfxvPn9n+LmIhukj7ERY4Kw3D1ytUaIWBncIRkkjRWcOJgrwfOnAlMp+QqYTD69MnTK3uEASlnGmCpluDkUGzZck6yJA+n5scfL7d/DCNt33/3Q4UbeDKRQADAC1o/C4HHsQq4AIgQhZAQus4jnyMw0PVTueXzlwG8tEugm0HM/TLZ+uAUq6Awe3t/MXsEfBQSGGjXnD2SlQJacbhy5VolDHCbP0YJWKxYF1zzj+Gd1dkRIgrC2bbaIZsGMAEYF8dTT5y58PwFgX9cZvpe3/YFlqER8CXz+dGYAEl5Y28wgzR7/708ftphqp5awsAAaEJCGTlSDniS+TNW91AEYz127FiDIm1Rbttumth58jifO3hJEDXnSxScQ4+Xrzln75oIUe2kBK4rVqG3VXiBLoBCQwfXuc9YABzQpJDaVXrGYAjOJLJ8b/5zcn4EeIPMcJypKpUqg1mpJDaSIoCj2fYIPFqTXUlGK1zXb1yv0+deN6AJWbZFwfkwxjAHMb0dYxTFRBuJsFs3b7bM1lgFcvQGIBvflatX+1Nih1HmNOlbUo2y0SHtMPQcfLTfF2eZLu0JYAALlS2ccA6/8XFYBsBG37oq0vnMlhD9+2mMaMog2Y5HNrqi+mpkmEy+Sr8ckQmsyUBaTJ/oZjWdYa4zqc/0RhZtaXj2+Fl12orEb//mtz0bxoqQ7SxkxfYVey0Z1W41yP0N2mL0jRqwAXgG3mP5GKGvv/rJ6mSCQX0J1ttm5Gxb9EpgQ5/IKVBrSXtkig7Aowy6oyMbaLps9TMXhqarT6ELA8BwvI7Dg59PnzxvcKyUep4s9KGVbGRQ+eWCb8Z0+/bdgqyuzGUM8IbuAd8ZvpN7CVlbr44dO1Ij7MweCRDns5BxTgoZQBsJmJfPXgCkfveWTKW9LZskSGNkDh7qvH3Xyrb0yZliWO2/hUESu576JrFMRsgPXGGwXeszdOvT69IPnGHgXwZHHtx/FBrGYD93xsnLvCfA//hxVj4E0v4W5DBwKpkkj4Kw5auAEAbQcQCJRtq2z11S9Patm8VxuiC5QXfptTO76pylLfwR2Gh/SR7gIRxlkKwCoSs5GL3hQNnG4xyA5YyZvcUTNoC8+h4fOQn4PXboXYNEgRjDp2LPZ2TCihN598IbPPcdbEAvW4U4ESF/6EZGZp8v/arjUJpNILI/Omu1lROD1x8+qQj72O15W9OH+agY5XhpV4Kwr9ABRqILPdeWObBD5Jfc+2l8+H/u7LmVAyGtZsNgCTO2mg7igRUsSRRBiTloi+NnlV9ihuxIujt7RJ9sR7d6dihzwJ2Az32cKa/a9+i+eeMDecIrsow+6LzMo856nItjx2dlSrm1M7s4Pv7Gb7iiSkAyYnjqbLeDoXvsLpkK4LiGLtNpyTS04YB5ORzWd2RdIGS+7C1HDP8qQ/QpMsCvyK8NrlTJwT72v3iWeYBSNIalxtLgKn6JrTIXL37f7TICg1ZybZgqEOMkT+jjd2Nlhw8cWGuANAFj/J+Mke2EF+5HX3JnDBIufpIpiWH6aqzmi4Z0Ak8RAx/x3/fwwN/wnR4osVeRcu7smdVvfv2bHuCNpw4JNl/2kW5IVvi8GBl5cj6a4I0P5roDB9eCR1OdM8ksCUFbRraFtx87D/rCj2OL6JKV+laPuK+YHj0N/fHAeUz6ZUvQmVyRGTigUgPf+ATmtTzanU7zj2AZnvGP+IKfb1Uh5/DzBFfRL2X53Y7+PgFyghm6RYbIsYST9tDZXMnS65f8NU/XgleTlEdv50s4RJi/AGskJIstkZ+Zp/myjcHojJN8+10QCV8kE8gDnTbPmfdU8Jl7eRmZ7yHoeQsK2Frtqo7xk1yq+FElKkmsbwsV+qdr9NAkZgHxfe1ryLl6wBfMq+fbZS7sO/rWp4BPoTMcIusq0cheA/W0pV/BySJLcNz3XnwLtmcqMFWYTDWBewTGbPzWyLMKLJU9/CVJQjjdQIXuRT40Z9sS2pB/bQzewGlJMtXpU81dWxuaabsLB5/H9678JXA27vzDT8ESm4GedAdvvZ3pSCZhSv2DdXrz9eknHUA7vHUf/ZJQwnf+q7MKa2fNIWNrNV1+RxNPBfPTAqYzYuAz4RTomj89PBmdwyvz4D+Qv+JC3nwz/IB/dAMd4FaxK3NRmcDPcJ/7XSueIWtdlIusteIv9CQz7I2kO/sqAdKV/dqijZNQjQ5JejsEms3uHMovcVTkOb97mbs5oiu+VN8zXrGawJN+nD5zOveNDW/FduTBOLSlHzJB7ugCDNQWfJf4JpPmKqmPTSTPi167RkPkBd/Z4L6jS+aWDtL2BL6wnA9HFiR7mrDMuAXR1bGMFc+OHDsafNaPaqqpiuMrVHdDBwfOknn6icadU/zjtpc5WkDZ8jl7J+ki6flm5UER6FDfI3ODlbY20hG6SnfJHr7Wjqj8WqeneAF9um0r4+W78wemkjLzzw3aY3ts24UVfGJxKDq6l9yil1l1HhkTW+58HAsCN2/f6k+BfvE0MoA3Fqj53Q3q059qFbompkVH8zUmfpKF0ep0MY+fJXk+PrNlVLQS9+HHh9gp8mwb0rJ4RwFV0Ro3fdA/O2Wcdn5IbMBz4yOXCdU6F/aTXJK1PgI/czBntmmJAcnV+EBb6rPTD+OwmLjsfNE3GsEx/lFpHHot8sMnQB/zuX33TvMO2kF3C4j8ADZhknEqTBU2TFxl4QZdSsvQiC6oxsQSeQOyy87/8bvvugVZ5Z9EN3/dwxHEIS9DAzTxEBZxIiyTdCbrdNBCrgTQ8+dPu4Xq+vWr3a6r6vC7tKsae8N/+a9+0ixIZSH/85vOLySQZ5iuXbmagXqc6L0I5RjJGp33VnScMeER2p4asK/Zcww6e/r06sPbgDIBCdMJOoFTKq4czL5j4Pzd9xfj+8XxPHe2SkM4GIjMqSvgly9fSSC1LwwLUGbiDswi9KFPmJT+cw/CAB+gZiWf0gE1q1ySQZw1igcECPkqRKZgBAfBndPA2W0gkj4GnHNZmAIcgCcwsOKJFubRzN3mzwpQKnhUOzhjRQDlXqsvr0MbgtGEUxxML4cvogUHRhsCHspDYQTr5tDse+bLkFDOnj/htzC/ABLBU8EApM8ERCVhCIMAH7MfrVcobYhTTdD7+M+A98WLPwTQj3Y+zuAgmF+c/6Lldjeu36iicprJAgFlzACH7RgU2datEydO9SwAVRyEsQY8PxeZIcSyfn7vK21xXjjQZ0+fWV29er0OO7rdu/ugCst55GQRerKy4bOIMWVLW5SJQ4AmY2gYE0YZ6IyB2blzW0GkzlMUNj8qD4w7WXJ4nmQZsHn4KA5j7l8Cd6vNj0MzAbgn5DgX5NKlH3qPfsjAm5evo1yzcgIIyAgZxBsKLXAAWAzoAi7klBzhFRAS9ABgIOkQqgYqFFYnuQcNjOcPv/9DgUbAj4aMA9AP29PWBBBke3nqAONkb7AkEPnmoH7zs29Wf/Of/yYK/yCNKwsf5wP/rKpzeN3ngOAeOp02GSgJAR251vg8UcXe2qePrex5dCSn2KqWFbSXAaGH/Yxx5KDj1YH9B9dlfg6EA+jOp3FAr8B0qiV2r/7iL37d363OGh+jZQx79yT4Ck8Ydrpr/tqqXuZ3xo9s0EFA7G8Ou+vI/qfos2QdDJAwUL7KGUOHqFl1DWhLxmgPjQvCacchomR5gtjQKn2OY6VCTIVDnIQEn5wf+1rX0r7PySYsUfkXLtWxElC6H082b9zS8meHsJY2lYMpr6ZfVlisAhmnvl3zNtdW29OG5IA9vsbtMEH4KdmG9hKFdJXzbxVd0sj9klztK+8nD58Aj1y/M3I7lYezNSWBcD6TNONMCbZgOXrYLmhe8AqPBBAb48C8fcewx6jiR8YoKBFILecQcG7JvKd99VHDkSW0pRMnTp1c/eEP33W81ZFgnOthoJVY9sDKMIwm6y9eTdJNhRa7gq5jxJV5T1AEDySqJbHJH3tAVjlZ/pY4gYXaRG99e48TzpGfcxVgh73q5k4vOfRdpQr9BH/kgOwbFzmT7LMSKlEG7+AHmhgf59vY2DLyZk93naV4SmgB41QKcgr0h0eLjeQ09hXeMObknGzRCdvbOFXGLbD10p65mB/c0FZuaUVisSL3aUcSwxyXrVqSHJzI3bv2lP7Xrzuc9VVlTcDIppgvWsAm8vF5+G+lqfRIX+Zw/drVYolzRcynCy/p115vtCBP6H5p/Ul8ZND9+C8px8aQG68lCW586MUfSDe9X7Wcdl2DHjDAT0GYNtBckodN5Cg2GRFa0UPywCdBK2OEEewBbGKvF1w3z/I9fbJnAk1J1q5+hZeTFJkqHXKAJsZhLj6zVfjGjevFCP1xvtjzt2/ed9zor22y1KqAzFnbnGZycCcO2iTSOKmSjR87pjrvuQ490S7GOH9P2Ti7g8d8IEk/bcIMQcQkuAbHzIuzbPFmoT38JDvOXbDtQQWvORUzIr+S1+gqCORf5IYGP7WJkT9t6gcf+AGqC40bbuTS2PQZO540CZvxw1I610WFYIPxLjoh4QJbbDto2X3srvFY1HM9uSePkhXwjn+06Ft5u64r/Bu+gwSu7/k3+PQigYXv0VywR3fxqWdzZVzoBIfZP/Mid2w6HGk7wQ1+HMwkXwLxBiMCtPTtGltj+KXsJzoaSxdAIi9kapczfwQ3GQ8etpo8NHsZPHc/XxV9noXeaMauoTN9QysJIQlT9tL88ZLN9x2f0vmKthXa9g+3zQvmky804bdLyGzZPOdb4Zf+VUCzPeTp2XoQa/6wbnuwXSU7XYERpWHu4bPitcVbT967k4B2T+x3XxkvvXyZwFgy2Io0e2U+Q9MXPe/BGGxb4h/x1ywoqaSE64I4FTxNJuS6Pi0t7fCx+IQCqsWPwy9jlnQTi5gXbHAt/3zBFC90Ji8STocPHq7P6+BetlrSQ8IRjVTI4Q/5Kt1znz7MX59oKv55/362fLdKJjirbTpDYSRbJFHpgdCx8pk2KAg5INPsBNrz/+n3JGDmgNfb4aHAln9svGIlZ9E4ZFkyhU/Bb6Hz5IFc4TF9lFjW54b4XfDHGB3M77wjCWWJXbsXVJmjE37tjS9luxc8JNsSuebK1xVUesGz3ZF/iztkxDzIoOvNz73OHvQdWkeo6+ezQ5XX4LS5aY9Nt3DDh4W6dJtvU15EJncGv8yp/Ms12kQ72gDL4V5+KS6ZfzF7XScE/p4Au8n3kTvVkirpyAofysLo7t0qMmbLHllXQY3H3pK/ks7OGIJHFntblBB9sqjbhHXeto2+jYzx7S0Ewwb46PBZ7dBXOs0XEI/QbVUctgSjgfnhLd+T3Q5LOl9yQPfpSw+ojs+PBhJOZBrPJcos5lgMeB1+SMbQxRfhAZmaKqidifds9Vx/MEXkW7t02NjEcWIvyeE+Ej3YpZoandJJeDiLWebnKJIlyUwuJL1gs3P16IuKRguHjW3yDw1h5sQUji24V54dPOSg/vH5PW3ZfNlKry6MxSdTJepzvur4enTXtuDgSfo2f3hVnYxfjO/spW13ZIkOk0ngyEayN2yg72Pd09aG+uLiB5XUsFfSLN203/xXevA7arNjo1QKaVNlkOQqncU31UifyPr6y5ENMBrv4Br/1uKNOVuUFjM2cZdr2CO0N6fGMLl+49dfH/vW6j4jZjDN8KFABoR5X164UKJyuIwUUSVmOG6yZRgg0LJn+dqNmwWrE3GkPTWGg4TYBGycrnFq/vzPf9XgTumlMiT9MQaIrAqFQbGazakgBPpFGC8OBXlRZYOonJQankyUkBEGDp1VbKBDsRjEDzGWkb0wYx6tSsFVvwAiDFPFofLFyoQ9cggtuGvFSwiGGUouKRZGY4o5TSZ6w+ohBqgQBEK5DtgqOQPqgljGx4q5s0DqqIWhE5COc7ckZTimAjUgalwUQAAjgmdkfa9tQrd7z67ShuOj9Nv9Eh5eAsuuZGVQnrUOFKwe6YtAoFnLuUMzYGgrlPlarbOvXTLGT6BbCc0cOewt8YpCKONE124rCx3wZRyAKTPtnDIHyS7nrDgk1+FNtlHYsmEVcluAifKr5uA0kT+0btIp92qT0+osD0rHQAEKw2lwm8/qyBhjRFZGEiCak3JVp5VzGgQ7kgAZVOgyp6/jPzrit7MzCiSZ1907twtM5qiigXPMqPq+zuw6uFk5IUt1dtI/3jhs0RlEDhT1BCjXGRcZTtflx5cXvurKN371SVhpz6NgASGZEPy/Cv/N301oQnCBIt4yqgggCNc/YDdvn2mTrt68daeGQqWLccoA94CvtMdwkV/BlOyxii1gt5QP+51hZNgFgn3iRjCBw6oqgD7YF0qHDsbQcZTwGm84Lxw1jpxrn8f4kk06L1BTQkjm0cqcZdclR9DKoATYTpynL8bi2gU8h18CeqWMU95Lz8ehcaCslZEn0V1PiIixy3wWY+9eVSVWao2RUXYv0gpMGGZ6Sy8L2LDP9/knYAGofWpcwFaiYWvas9rsTYe8tmZceAmMOZSwRTBsNVhw5zPOj07dZw7bt+1s8EPfYSkeSE5wphgbDo7ycvIt6OkWocgROaSrZF8C5srVa5HXVel1/8Gj4jZ6mwsZUPknAIcjVkYckoougmaPL3zdlVpbK/ZVdzyBA8gK9DgKkkho9SF6zhmG8fvSPtrVQU5rtgfm1ly7JfL7fPU0eBjVKP0Ytl/84hfFSnplXLZVGIsEqOvInXk2+M48Yblg3wGubA8c4/RxXMkwmcdnPOLkXL92vbIkCIMVfXxy5InzQRa6UhNeSZijD1rDIMG8oICx5nxxqmGIBEifwJD74aPgXtCwI/apPMp1aFI8ztgFkGSMzmu/sp1ryABa+puM/X9lGd3oeP+lHddy1OtohBba77kq0cfRzbEFAhw8wENtao+DJiBDn0l+7K6+oQ9HjPPQ+0MDq23wRvWb82Q42HT0iy++WJ07e7ZJEM5K38FPGArX2X70wAdbRJeVOO2T/ZMnT7UdZ+KYE5oZJ1smAU6WBqPjkLGDaQcdJO0PxJHmJwiqjBsv4Jm+BREcGrKDTgjXQBp9M29toG9ImTl+lvvI5lRk6Y9TJ7GAFl3EaOA5dsx8YImkKNo1qRTnveddhVbaFvz53LWVj2BMt62F7vTB6hb/QBsCADxjE/oUCvVmkTO+UAeet/7wkRyzK/pDJ/NthY+Ea2yUucEMb1WfnDcQQk/eZV6PHz+svMNeSQPtwgR6IVmI5+YINzw2mGzBNfplGzcawES6q6KMnWA/XCNxZc7mA9P4ZHjLHvkMXYxjAiHbZCZh5nM60AMzM4ZHj5zh5+D3bdVTcrS270DcGfjDiT/UyljyevSoQxlV9Ez1Mnndu4//pOJu/BDB47Ldw9zIuie+Vd7Sn2u86VmTc2kHn8ikvgTMqoPRi56SW/rGHkimwCS/mwdZQjNjq/2Pf6NfNt9crAw/iQ8745vV+tOnT1c2+En0uVhUP2bO7pmk+iQEbzsgPLgjgKQP5FTwxC8xz+oVCaqN1nfsdn6SUzRiMwi9OUhikc8Z+yxu8tfGjoysdltDIjfJFb5dq8ijT2w8GbUYCPeMV0IBH/FcMs/BwvC7/m70uuf7REeM70X6nkRxDEDl24+ptDNOi0yLrhmH5FUD3MyFzyoxvOiWQM21TcREFlSjCbLZlS5uZix8ezEI35rMSfKQN/TlN5EV40EH7frZ+SfgM18/jXNtLXJYnYnvmutgLnhBD9/Tf/NjP103C7Sq5GdLh3bICR4bs7HgDRkjD+5RAY8c+qVb7NxzlQf53d98S/SSoNCGt/HCKEny+oe5zgt6kCP+wzxkYBLU++JrOOtEG2jJd/MYfEmlynjaTzNDg8xVskXALDnyIP65hum6au/HTx61bXOBO7bnGDvsMQ4+NXsHX82BHSST6NcgOC/XFweiM/zMxi75zBjRh58izhDzNNGXMfJN2Rd41MP42RATjjdErxwrAIfhFHw1ZskI5+t4ZLxFIBXLZGG2dYY/kVO0qG8RPpBP8iAhAiu6UyHYRAYF9LviI0msoSmfUKzAvxZLSCw5B5Rs8W/xBYZ60ReyviSI2TvjE5APPy0mzdY1ca3xLPLue23BF7JAf/EC3sN6thGWsHvmwm+eSo7ofNq6l5hq53aJPInaN7WxcBWP+Dxegn3yylcQe6n+gU3shBffgd+eTrrYJLn7NnTBAPbEWI/GD4UFmzNX/VtotL3UmUBoY+x8XTrtpRIc+yQzJBLZCt+jkUIF/gxaSi6SY5jZvvI5+TZmsrH4zfxIciHBATvc05xAxuvgXgvIfHC62Pgi9EGv2oDInRjyxXOxR7Au4xK3aIf9Wnw2fh2sZ5vJAV0jB+ydpBN8gGv8Qb/zJSSRq+OYZb4ZE3sptuPjk9kWHaBLxkof9Ks6XqXnF+fPV/bIxq7oRhcff/3rC996UoPAFfElTrwQ5ze/+cs+jthhkJxnr2YnM4ANVSBBnRW4F9073O8zSavJFLagUmcwjm33qDlzYPPKgXJAnzMiw+/dksT0jziyY4DL/mvCJJkgIMJo10UsA3QBA3TI/wikihKgCXAwhNAAhhI+UkPYjKP7LTPHJwkaDgU8OR/Xb9wsMZWsAXOEERTINsscU0wJEMql7Jez5B6BAgbJNhsKxUFDwvw8xhd4//xn36zuRHg5bNp2j4x3Lk17UTIzyXg5cYBI5l5CCKjbk0rYKQNaGyNgE9D4nNCZt8TBWmhFiBklNGZIPJ5sw4ZxPgiqEmoWguDq2/gAqM+BlvvNxx7hsK2fNZDJNZxiSCNovvzjldLctfMo81ESyrNx4+Y66/qTjWbEtMMpZWid8SBAPHhw9gRKlkhkLA68MbxM/zXkUYYxmjH0AVDAwWD4CajJBYfDKjX6lN/52W0rUfJDARLbjW7cuNXPfV8+5R9g3hP5wxPBlMTJo8g4hbVdZkr17SeMg5P29Ge9C905zjLkyvvIF+UFnF01Pri/+0U5hcAWYANAECUTC1TRQhKQQfFyHRDamYDPGQyMnPE2oM89nogkm/04BhFIcUA6j/ASYKCv9j2dSGLHVpXybTCr9CAjtsr1Rv/LuBhCDvviDGhLAoYzL5iw9Ycu2NYl29ykYb6pc5d24YbkgINsGWk8XMphrV5YOSAbaASEGQ16vOmz2QZCDiXEJuFqYAHq9E9fGWPzRBtyhcY+7Wp/ftouok9PO4NNDVRyr77JNV11j2QzuZO8IEccHvzoimJ+AtDFcNYhDe3pmfYcdiwodGA03hqbEmEygLBNVoU+Pvc7mZMgmse6nis9ncFjfhwkwT9ddM2NW7frjOAL8G61TGSOPAsg0Nd3dKSJsbzJhGBVwmW213wsrlghIdX6gwnAXnWjvjwFAp99B4sZkxrgXO8gQ/pFVj25xKqJlTbzIe9+ejJZA7mMC12GT/BrnGyJ9T6tK59tC05asZL4+OKL85N8Cv/hBDyX7GMr4B26GDbZLW3zGVlSkQg7jE0wZ7UBn9GhAXnugk/wkk5wQivjkSVbJpzLJYiHMZHUyhxj24P/Mm+BCFzSFL1gEF+9nCRQK0vyOd3B466CGEt0xHde9PlIcMUjOeuUpiFbA22fRW9b8Gwlevjwyepp7V80M45wmgqdVWZxXsZZNYap8rHtVgWnLQ1r7Ufw1PEl+JFkkLAwfuaF3nDi9q1NlaGEhgPvObxzTex42pjkzJ463xxZ9wn2rq4foPokuH/p0o+dw6IDxuFvdCYbxbC0yUGlO2jpCR+2Dtj+IYHC0eqKeOQYtmqLHqGhn7au0sPlOy/89LvP0FTAi9Zs6wRhs5WmSeS8YLHxc3KOHjlafujXii8ZsmpH9shM7YozZsITMtOElD4ylgbuebnHfASv5ivJzTkT6LpWP5J6xscGcGg5mP5e+qEfdBnOccTRfvQsV4WE2oZ7X371Zcfvxakkq5wy9gv9zNOYyR36NnkX+2K+GX3nQR/pL76YgcAWT7XLfuG5xQQJFwtW5sTBp8/GuqyW832saAr6VAiQIePWvnlL/LPtqgAkCtCF/ktS2aZQDAnmebsOz9kFv0/CZAIV4+zi2rMnodfwBC7y6fhh+bqy7X5+XxNfCUTgLhyFG4Jw9NQXnMEzci85Cq8WepP9Oruhn/arh6EpPBhuT+Djd5ggeJTEJ0MeW+pcqzrv4Rd7O7IpOQOfbZ20rVcVybPKdPXp1TxwAI/QWt8OSJbkJeJWp9kttMaXkYnBYbwwR7aV0+/+dLluDybZaLB+L19CLzaB3+GNXr5nv1RWsXkXLlzoHNAKvsMUAbRkDbtKhwVsb1Qjph9+nKSDBFerN/IyF08SNTb2jLwvgTOa9kyb2Bw2RLvwmj9rEVMV7gSjgrjofnhnPGRdskciyrtPPsxnjjAgg3BzGY4AAF79SURBVOTMmNlA84bDXps28bUEeQLrTZ23Jx3ST5WZXrDPE1Rgh774TeiIbg3KMw68IDcSh/BU8t1TynyG/mwTFGIX+BHOTZlYJ8FpsBNGSZKiCTr4np/Kz4IPklSwlB/pezJJBlR3opmFrdIyeM7u0FeyfS32j96cOHEyfW3oI3yNRaJhac/4vfl2FrnImOBUIjYTrF3sPZFDDxkoT0NH/bK1+McemfeSzOtCRfr3lswgn+w/WtBhcyUH5A1NvWAL3VQpwDLoc1kM4K+I7boo9sSDPbbMYkDuEYNoWyzTqqfq9hw+T4fwvDgVP9r1eGbRrMlneJv7xhedMfA34aldEPSbHNHfLkoHE9AWJor/6ruQpeqys5fmsfNkStte5I1Msgu2ndsi7OWRz/BZZRv6wy+4OJUWkYHQsdifz/n0xi4Rgo8+p99xNus7LTpNBtCmSdfQHo3Rlw0Qg/odtrHB419GKmFGWuVPoI3ERYsj8jmdsd3I+PpEwcxBTEE3uzCfecMssQZczyCL58bsHnSwsC+x7OV8Q2OXQMEn9EYveC+Rh9/86XcfJFFnd4Ex0HP9KOw4mDgBdho/bEVfY57YwEMFDlafW80eWZJzwEM6QofhB9lFH4v9Js8vrCxF1sjwVBeh9Dzx11ht3bVViC1efBAxK1uoAppN4n/ywxvPNQE2T8zDP9WSZERbbBgbpB19dgEjemqcPmNLVcWbG9xY/Bm6YI7GJXzhm/JNvPRLxvCcb4PXdFF13cT24qn4QblfPxu//urIt1aTMJ7QzarzyziC+1b/9K//up3/b//r/16BB0Yf06MqET3LXOmMU1KnL0JnUO4xoeXQXkbEZ5hxd/3RkadOnagAys4SQGVY7t2yeWv30TskkiFleICLLyVWKGq67M/JaCU4jjBV8EiwhEeEiSNBuT0+dp5y8DJ/z+qUciUVB0ooGWTbXxAX4Ds/YRIQVsDuF1QAgwN5rOBb8SNk9lf38caZ26mTJ/oZoRecoCXlkUCQoKL4gMKLYBEYCscgcR6XTKYnNDFA3gSWsDg80dxdv3FzlAkYhRcEbcqdt7dCAOOd3cH5PXr0eOcjG63qwr3o7yehNidB3anTJ1tCJcssiKZ4JJ4jaF7msjVKx2hLlBF8jxPsXCOclPFQHG5PZFoy9Ll19fB+6BkjRFAZcUqGt3gkOCZjZ8+d6RgIJ1qnu9JWdYW5HDtypADy05/+ZHUu13I8/uyXP69scqa79zed2XuI3+SBfDrBH/AxwoJVhp8SqtIBUPquAjFeUTZVTefPnu01EkQSSpwwRBe4i5wWhTUJskh+OatUsAFV2pHk4biSV+NHP0rs5V6OIJmwqkbP8N5KooRFs7dp2/kAdIUD0LxEeEHHPGnoTpyYxbHEe4ZYEANsbFWTCJRIapAeWXv08Gn6e9zg0ZgdxGceDGGbzryAs+qeglNoojpK1jniHt4qb3/X9OfeOFIOhrX6UgOyGJHIHh3Ad0ZM0mHPbmXjmyJTSg7Nz6ptnMQ4Qz3RPzq7OTJojMYxK7fvYlRiYDIN5d8mfyAgzyAAbxn9cRY2r678mCDykxUGJfnm+r464GyXw4cO9KkCEoTA34q/zP6uOK628QFgNJNgsNVHEMbg0Cf0UxlAN/AAb9figAl4mygJzuCzJxqRM86o7Y+cCg6NN7kb+sbBSBu3gxEMjhWTBizp23VNyIUn+bjnjriPvHCkVNzRU49s7EGf8CgGM91U/ui6pMTSxqbSZmerHgQ5J457fPOByjIaGI8VaDpGXxsgRdfMs4YuuAPDBRkNNDMvSU5G1ROJJMY6z4yJ7MFPNNeWRCg5hhho6AqyQO4dxgyPBAG2G3GeR+6Ukc45R4w8bIDT9kUrUWeLul1i/UVOF3oTcyl5CwcwiI7YsqoNTpkguPP5bPOKK4toyzWCj+dxujiDEtsCFHLsHv3BP86MecIIfNInh8B8ngVHGNCuYGbsEpb42TOLgivPo3vPnr3s1rjn+Ulf4O/btyp84mRHd2BF8TDt4Z3POaTvY7/oIqPNGYEtcJ58wBOBwFQZReaiE/hlFZ29xXvtsVHkBqaiBydnKg62Fgc4EsbO1tBbVUASVu07AoE35JyNW7AUvdHFdlULJ+yssXTFDLaHlxwzjpd22DANcdSWqh3OvTmwMbZA145lrubgethI7tAHBmunj/JOu9qHpdrEI/gJe41NhZmD8zi7Aklt4akXOSWfeIcuEqt0WyWKhN3/2969dleRZGcCTgHifkfifqeqq7rb3bbb9njNN88/q3/nZa81Y88sL7uqqygKEAgkQFwECAFi3ucNZXf/An9SUqfO0TmZkRH7+u4dOyLHDPdI3j969Li+S7WaABRf6JzN+wVnrre8F+3IOB9JrumXGV82km8X6AmQ2Tw8xHsAE10BsfOxj2gmcPe3BBw7Q65WHtrn7EMrRozPfS5dvlRwD7AJZM3s0Vm8atDEduX6eYkYGrcCKtfzDYhAftgxtON/6JJxWHrzyMRYPgvcPdpTBYf7Ca7QUtvjGE9Tw5f10BsWgGHYFfrBFvc+oQtswRZLGNn83EwyHtrPDy7RpqWNcJ9KW/ySjGHL2Rg+nm+kE7DYm/TZTL1+0Qm+nq30G5mTaAXk+Qk8Rmz2nI0j5yPJrso0wVrkF4hXQm/5Ex0RALonO4BPqCXw5JNG0kSif6d2oZXMGY9xspVkmHzjMVvkkLSRjDFmsqoP9Jis+M5Yqch4wtaYxCCDA588ra7CHvwcnWaL/3SEyNWv3c8O1wtSyZ/ggX7yDewKX+VFz64En9InfZVMocMSy2OJkz1ORhIHdlC1zG5o021GJZTZagGuClI856fhTfb0z4+NNji4T1DuT3xEB36InuMHjPTTTz8VB9Ev/as9Cg3IAXknH25Hh9un8J5dwxMVuoLRGzdv9t4qsdkyssjGO4yTMMAYeMqPsq/Otz8GGWfn+a8NCfqM5WDwPZlWmUmPtIdfzhFw97G34b3ryKAK6+EfJLJ9TowQupEZSSoJCfvo8CUwAgxmrF0SHrlgb6rnly4nThIYSyS/Kv/ZplC+NMRff+t/dTP2xTJmS5pdj1/04sOHT7v99VSa2AvJl/T90EFLp+JHKleWiqimGjpLZvgVOJloSVbwKfgEK6Ghir1+n7/pCdtLR/mi8d1IBMJ1/IJJWX1YiH7BPho+GruI/6oV0Bt/yD3eSm6RHzbMkktBqT6iMdxDllUpkw82yOP96YHxEMSofuWVDOO3+5BVSSwxApvEHw1bOirOtONv8Rk6o61xkUfXFsOnbX4TXqTrxmrC8WLsmoOdUw1NT03ew7z0VdWpSUsJDzRmd/kQMSVf5eBPjY3eOzqenK9vfLA26RPfS6dHwltiW7JyVGc59/KlS304gyTI0L99tXFwmD2i+BR9Un2kGEG8RMbZbP1hJ9HGvcd5fGLweXhA1yQq3ZMPb4I8NEMjifZWQ6Z/dJZuvoxPxDt8Yi+8GmeFnnwvbOo7WJGdo/Owl8nK9LyJdvRwzWwbM6COUxv1P7Hd7CTC1ibld3LqGv1nY52Hn2i0b0FVWrBk2kLjYom882fGDYsOfDLagBfgQ9hPcqsVjflbYsceMo+fPpk2QzOFCOhNB8gv/aB7dKfJxHyPFirNTeLqpzhvTryhqcP2CvrFry+FRmRKf/bfuH76O46NYhBUjtuJOmkt+L//n38rcTSG+RwTIcMQBKDgY5OnaboSIVEKxegw8pyVbDYlR9g5410HnkFwYnMVi0HgjmCQ0lMI59s4sckiYCCDQQili4iOmASO4lL4ClPuS6GBEUwa4N36/7EBGAeBoIA6o8AxmTEUfDqfgfF69izOJH02Zs7b+FVuICzDwlEwSAg7G6ouP8jfrickMy0kN1RlADMMUk7rMa8pvpQxckaSEnhAECkHI6Md9zJeBoaR4AzR3KwyYOPRXO6jH+hMgQiXMTAK2kJzDphCILQSsqtXrlQ57v9yv/dEbwAHf9FJsOQRjH6jsBRBP63NBHSU1l27fq3gzu8CIudkwJUNRgzIBHIAFIKpL4AQY4M3TT4ds1HnCOYI942ACOtl9dW5ALjgr9eFHnbXxk/jZYTQZYCOMbOztGTDXlVIwyiO2dIh04DUKAv3VBmgeaEl+3iBzvjNsGiP7hgvPqAdmQbQzPbXkaevxmHM+NggKH0ydveaHUQVLwqqbUkKv2ubXpBZOiTpcOH8co0OMOVcCQFB0oP7DzszCMg/W7OnjxkmwYrs9fHIrdlcFSkHA1YF8gLHURYKFOJNwUTGoV/o4RhG9sX0PG3qk/4PvfGr2TW81NM4qsqNhFGMEJlP//AL2GDczgUkCAZym4IjCRrrmV3PFu5P35pVTx/QSvk6XuIPgbExFv0je00+oVnuQ1abzI2eml1Dc09c8NQrAE81GUBunwCJnO6vE3kAXlSUfP/9jwWWSsCBpVdxHmiK7+4tKGoQG3kAVi15wjNPVDADy4lwRK6R7CGf7McwysMJGDMe0m1BmbYBsnEfuhYep90BFv0+9fG+HCQQRp/RymdjIXN17qFBA4bcgO0AZNDFeT5LpnFsHJNqCmCMnWILBVnG1+R1HLLlC5zn7GCNg12rXcgY3m1JBBzujAeZoF8q+gr4YnuBEjqhXbRyPX1xLXqZ4QPyCjbSP3aavDRIJQtxjGTd+PGYHPINZEgSWz+M7d7de51lZBM4T8EacM6hslmAHz1QvQRku3+X/cUO0huJLeOQcKIXbDZbSH7YGy/9Q7eup8/9BUlNrEU+jG0Awvi5oFWyUdARgIIG6GFvKjbP3+RZIEbeR5JGVQ89GbTw4l9bXZF3POHL0Id80vtR8XGxdgQoI2dkCo36Cq3dl2zjAV3Xr+XIEF1ef7ZeOlSfYpvwtU/qMo6czw7Vduc69wSSgFol1bdu3c79TzRR4FGuZne80AUowRN9HUDH0yJe1deRR+PQNtkmI+SBrdc34ATwq9/M7xIyEiKq7vhQPkXwowSYT3OuR04KBvuI3PzW5Hfo9WLjRbEB2uCpCaCZRu6Pl5YKz+vZHc4DyGzsiUYNhNI/ukRO0KO6FPvIh+q38/Rr6LPZTRVi4+kO5ME17MfOp5HcoKeSl2jBXgOSdIE+6pOX9skvPRRUzQkSussmq5yRnCRLbFv5FJ7DpBLB2tMnv812R7/pGpuDNwKC//z+v6af795tv6Ji5bV3eoUf+s8W0T1JJX2ck2t+Qxv0HbQbVYx+E1TjfWeU885nud4YyC0dHkB+sbigYDegn5yYXbeBsvEdORqslnHwQfoM57gngP/qdQLjfJdhlVYjUSlwTFAYO6Q/7tVqq8rBdv2wyh2/8UH8Fj0fdBmAOqTLGMZeKXSbTOjfSMawpaM6rLISe6sah/7yCcZv+Rl98zs+1XbnM7/r++p1/KE++F4FAZzjWraeDLUiIf11GLukCN/se+ejvWpiNBx+byQ/jJM+l394mYMceDXZmLbhF7h5tjMjUSugH7bDcrQTCXbQCj312Wf90zY96Cx0ZMEYYCm00jfXu5dkoHNtMDwv/dPHymju47e2FZqjhUBPRRSdEStow33hyStXLk0rK4/Kn45jYcgTj9iEV9pFB/ZiBMxDFtmS0ibvjR8iKHj48MHKLtYYy3aa5K4dhBnoCsw3Kvz8bjJAGwJmS9jED+1H7qPqx9hql0+f6T38xp54d9BF56AlWURzvt34xS2qHtyffbaECX1V1MOe+oj/gj3+yrlssfGaaNEGuguEaz/JQWSg9jc66zP9Qwdt+a7BeuhtaRAbZEKkY+aXch7fRIfYGXyWlEYjcuIge/rrfmRbH/gE2MINxVYDg4+tISoj6Z+DXet40hdYVBWLOEpc0iqd0H8E8Jv1DfrgcfTayKA6Lnrre2Px/WzL2Eq6VZpkzGwVvtFRy/4kvOfD+Wzw4MtIAo0gWZJt2GNxjf6bocFL1SG+L9/TNh6TPb/hBx1mS/js0j/9YCc8bpy/Ybfclx6hr0Tcg4cr8Q2bodrA+vgMy7Md8Kd4oRMeeddHY8ILfsM5aaavYb/HGNybrLG/8JC+sQX62QRZdMD9jUUbXfp7bjcBEpw3+4r6kLzICMzpM3mHd9FYuyrd8MDv7PQsx52kzrg9+AUNJCckwNge/lnfxGUHQgv3Iiv2r8RXsoo3aMbutOKnk2oSTsNuiJ+MB83IMxs0+jvi+sq1PufeJifco7zKOWRPIgQWRBft8Ve2ymicnfs43/2H/wtp82KjyJE28YE+4JfrHaOyLbKXNou14ttUbqdjXaZkc3N7TKGB96hcxzPjuzTYdmrLdhlbf5IXvUZbOIdP91mll/gWjcS6+3/97aXvEABhCL4BEwgXG4iZJA7R0xU4PstBbCbKIJkpEqjm7Kk74cdBA0tmRe0TwehYo8XAIziSKO2zPtAAAB5EGbO2I3DBiAbaueba1Svp6GbXrhEIhNJHSRn35QgQRl84U8ZuZKbHbKMqFIKJYQji/IL1fEfYAUFGQ9ZbnxgZ96hBDKG//vpOz7Wk6PzyuRJy9Ftlw3CWHMoM2tCHwnZJh+AnisTgzcEPIdE+I4FJggfLj5bTNkAs8MWUgtS01+AijOM8zBDYp8d6QNlRzATaVqP4su6y+aqNKPXDBw8aJLk34FxhiEABXa1IytgItBkz30uAdY0d40WaMmY8E5gJgBz4002Lo6RzCTNw7fc7t+9EuT42WWWsnHdnqzbflH4qlMxqnVs620TOofCPgVQJdOgQ2VMeGcGPcDJ8lxMUUF79ZBwZdwASqC04zLgom2CI4qh6kqFXoeD9YgzIjVs3qyB2OicDQKP+1ghHNj09iIEEDm2+ZCYZLQT0ZtM6q5KXNipDoQ1jgp76y0BwJnQHncgO4jG85JAToFO+RANGgpwO4ED5Iy353Tl+I1OM4mifAzg6/fXf/E0fD0jPzDwDcyv5G78XZIE3LSmxhMU+LxzM4Xw3dBIdaoQZzfAM0HA953AoNDt2NLyLflryhN8qCvwNuMR1of50686dBmjoxMmiz9t39Gzs+2KWCq8FrZ6sJABShgvAmcGRBNnKeDlpDk4ixuMmBZhPIrd4w3kCSWhkDAwn+tKvBhHRb/enzz6byToQXSKLBS/5zPib8fXkF4aQjAo66Ztk27Hogv6QI3TnALr/TL6j09oBkkYSLLKbMRI+v5NhfDcbgm8SIoy83/WZHArGVWK5l+8BI3Twe9f3RpcYei/jNYtRmxRgY6NkSRC2r+Wcu7aDLOlnl624JjLmN3ooachRsjdsl41bOWk6Kbn+7Pl6+hiwn6CQPn4ICFEdqBJF6bfPdI/NayVM6KptAIGzWlwku8P+40OTKWEM28K+0hE2ju6QiRG0WSqS0/ISSI3kG9tnzw9r5N9yx7V/zpfcIetmpVRKsMvoOvYgit0LDXLrAQwiHz1CT3YAf9lIMmWZFvpev3Yj5w8gW8eX39kpNk9Apg1Bu/5KugCVDeDTX7KQURRALDfQi3/YFkQDgR4znrbyXQO79AH4pccFaOmDGU5tOgqacg/yIkGijx8iT2QUPWyAKgkP1DeZGGDUtfGRDcHK7K98BohtSi+4z6DyPsqCVYPRDf5TxUOTUgns+Gk8nJMc5Jo9J1tsCrrRWz6VjxxBCVtasS3t9YM8CJL43HSn/emThmw4mLbwrbSjrzkBD/HcZ/aG72B7BFBsLT2yvAh4w0+PjNRv4Jduj+SHarOxOZ6boq3ryAY+OIfvNW7v1b3QBOAdSdcRSP7xhz82aaM/+sXPwgjadA4+stvaKU1ynnJ4/aRTxud7gM25bCY9cP/V4BA2JHf+izLksQRpJB/ZcDZBIh6GG5hF6f6cYLIZKVr4G60rL30NoC2gBa7JK921/Kj2fpfWqu4EziaAMBedF3ItzHT37ngMp5eAgO0hg3wo2dUX9q7BW/7RE3ZUYhAOmQNx46VnroPlZrzCLuG9Po9qn7GXwdraavRB+yoVeO6ReIdn2BXX4xFe6pv9WCRiPO1kfX08IQMoRY830bcmEdJXyQr3GXYvQUR8ILqKKdkVy0HMYuI3PeSP2C38tdePoMxGq+hEnsizF7vHn9OxBvMmOHI8S3toNOz9y9p0ujcwkOXVR5tMg1n1F6+Njf/mn9CYTSaf7EZYVf0ih176TBa7t0nuI2EKjxgfnSXTgnzYIV2O/krISo7ZxPJU+cnG+62v8I9v198GXZE336eBYr6IZMZmP7KMK3pGptipYZPHI3JNBMJGbEX1Nu3goYYEr2NyJ7oZWtFteu8c7cIzzkNzdod9oUfzkpLqa+7HNkne0fv233KI6sjY0PTSpSvp06j6M9FiawNxhLFYBuC8WVdqhyOfEumlbe63S430X9A62i4tch88kJyVvCDzxghX46lx1445Miay5lp+g48lQ+TbeN2bn5FgYJckDiXti4vzopNkwME3wCJjWwRV9mOJi743kZFzVQbUVuc7dpAtLgbYxQadWM64yQb95CPoIMvFx8PsbTttSKSwDXwvG2YZtKT2JhzOdkXmZizzJvrnXON0oFMD4vhvn0Ou9kUSciQGRhUD+pssaZ9CZ7ZBTLKxMeQcLhIb0h/ttK38QMfwy74sbIv740ftQuhPf/DDb4J29kF8hy/oI2BGi2K9vPB8bltFI7s5y7XvHGRgUTyXv/myT5/Y72C63f6QLZ/pMr6N/V5GnIZObIXrfMe2o78EiHH4nX64twQFHPvlSzBFiA9TS4rA9cbhYA+KZdEomKMbGEfn2NfijNAV7vc7HfXkWjJK59Ea/2Ys43sygG4uUAlFpozX+LXHhvAnra7MO9nVNv9Rvfb/fGEs7Kz9L/ULHfHBffDcJJ8+aANvVAdaHQLri+H4DjZQgkafYFcYmh3yveSdyRXxrPuxd2SD2JFPS97ZJe3CJFaU6AMbaq9RGJNcstP423GjS77zbij4iFfoy674W/+MF87wzl+hXxOR+bsy6ZrINj1yvWVDDn1ETzTomKKLhyKDqrefpa9kl+5Wl3N9qZnP6K763r0sCcRPywxdj87uSafIsN/aH/KVsUhK6QM5wG/n7P/qztJ3LirheoFEx3iqCaJQFMb36199XSIWXOUGN2/cmP42QePrl28mO03bSHTsdD9K3ZTuGKDlFXXCYRLFn0sHR6XExwoFRUMIAHYYiWEoOJaf7/3S3wYFRj8xPW8tgRXojWB8zN5iJoP6aOVxBVrA5wxjUkqkUiLdCmEXCtIZUEtYAA7EYawYBEtJvvnmmyrX6QihzDpjIqh1jioVggnU2RB2KF4MbsZlrxztyTQDTQAJgqMHiVeO1zHmN+sTX73amG7fuVWamLWzXOdZjHo3pQ1zPVJSdcC79OV66O5pVWhw79693UBvgKka5AgloGX9Hn4CgZyp+2XIPQT8kaVp9fFq974hwAyQd4aQscIHSuSeDdpyD4Kvj9qlbIyVxNW98KjLsGL0PZXLjK5yOQmUpXNnWoptfAyEjbjMfhsbh7yzA2x7zF7GkGtUF128dKFVNj5TAsGI5J7g15I48sc46lf3AXq/3eUDyxfG/hlmRYGqX9Iv/rqysjseY8ADMi2jDPC/zhjJA7Bi3IyEhI8yZ0YV/X1HcebZQfQmBwwgBaaQyusE2PomWVFwlXuZQep+Irmekyfb+uBfy+nTVoOZ0LhKmRfDrbpj49WbfD41ff/9T3He7xoEnFu+EKM+grXnz16kny8rxx6HbKyMWI1prtdPgFDCxQa29ssRiNpQ2B42xrT1dqvOh5EABDlYgOPKlasFVKsrj8Lf19PLgFbLL7RJF1SuMGzGwsB7KW83c9CgPG1J2NJDM2LoxPCbVZI0aICZ7wENMjV0RHALDIwZCrbEjJ/vLEVUCg/8S+xwYnRudmy1K+4bMHb58tXI6MtcPx457XvBEZsC4LSCLfcAqowbL22atvXObu4DcOOV5SlNLsXo2gjOfYCo7quTc/wmSMM3IBTIQo/1BG/0vvYhMkc+2BkOBbiTnBpO9lCTU5xGHWhGKmhgp4AT3wML2rJPlqSlgMy9Grw1cLcp6e7mkKFZl3vlvmaqPTWHbcp/u/o9qm04Vjcjq2wqkOA+9QOhFT0nTOyGceoHWbc0AaBCB+9ABvvehEXOE+QIZjwFAO3IkD2y1taeleb4JSnFdnDi1UfcjT1ip82o209KcOI3ctwnJKXPKsToPjvt/nyHqyxZuBhgb+x0xzUAuEBa/88s2W/lTGV7DlRL64iayjp7Nl27eq1ycO6sPa9Olqb0hlNlL8mWYIwcdxLhQIA2G5B/ApGCxtDTMsD9Cwe6t9nlCxeny5cuT1cuX47c3pxu3bze6iuBkKSM8bEr7CXbQUbpHnldXvYYYFWEAxzjtQS9v/EI+Ln3yy8dSx/nn2Aej/TX+NkS9piOstWeeofX7iOIGonBxf6Glq6VmJak47vQj312b0uXBCPlXWwOGXWPBps5l88dOhQdTbuedIEe9E0VD1s8AOfYO4XfwSs8YPeGT5f0eNL+F3SFrvwQe+ueqjDOLi3VP3kCzki8jRl3+8MBpcZGz+oPtZt/bCHasO3uqW26LJm5+vhxH0cpoUHn+U66DSgWrxhz/vFLDtd7eoinFvIdwHgGEfszlnIM34g69G1gkvY/uoho5AdNJdjpH7wDT1l6Z0JCHxZDSwlKm/Da+8fSLHLCdh7YP2ba2NhHq4/6bswj0FEpe6iVSPSKbaX0MJsACv1VHBkb+a2tDM8l5/R5yFaCitAZvfAXDmK/0AxA1762fC/pQHZgDQE4XqKPg6x00iXtaQcdyR47zQa83xrVYk1sfLH5rZlNe2aNwLdLLWID2Rb64H78tXuiK5uuXeMnM15kzJ4wXiF/x0fB2QD0t/eYz8YMR5AXr04YpG1YUpuSEN4tcxGssS1kR8Kwdjc2FoalT2wyv6tfBfihseCfLOgzurGL7KZ28YJPDlsy/iHnZKS0IDvxudWh6L33vnIP19IRSVh00j/65R1eqZ+MXWSn8GBg2hHgoLfJDLRv4JbfyQYdYbfsTyiQwS/+hs0ZMmHrAEkO9xiVMXSJ/rH7/DS+86f1B7Fdxc8EfRdnDuwxltnBBvwEHTAWSS5HaRfZ6NKa/K1/DraZzPHP+me89MMeeMNeCGY+971+N7RHCzTVHxXD6VJpJpnALhk3PM2GdolCXsW+GQPZg5ktA6Z/bCS5ZBO0x8ah5wgOE7zns4SI74wGbYyfTaJfJo+Kb3KOPbA64tCBHcfvY6EzXOQzOhkDX0A4xC/aci/3hnNtNDp+HxUuaOCBEbZgOBe76G8BrPMtYWPj6rerA2OCwbIL/kvA3oRaDnJhs35+RFwi3pEEtmQeRoPr2Xm0NRlnZQBa4pngWeZP/8mL8QwbwCePRBaZGvZrMbx+WRnwvXiGj90VlfYd3ekUjMJuFpPmuwawME3uC1Pj1+XgCn4bnekaumoDbU4mdkgHWq1H17xCoN6rjxwP7ZtAjH3yoziFLeKHfXY/47BXC0yE93AF2URLYEUMg6fGbO9OPGAf4DpjILfDxklUK0a4WNr7XlJWAh/udx+6hH764uEZ8xPBbKKLjnjXmFo/Mn6YA9/ERK6n3/pPH9DIb5JFP/44Ht2Mf2QJn8aqFPoxcC786B6S7x7R/BJGjgx1uW8wirZMRJio5mfwQ3v6Skf4lU5Ohz6wvPiC3SKPEletxguhKsc513XoWL/KrkQWjMELffAPYdHWcjb3oqMOdkBlPFppE93om2RMxxNdVEVlnKjUJGjuCbeIfXzv5bA9RvcgjOzAiPrtN7ahCe700z+0l1ziX+iP8ZOzym3O0V/xvxf59cTPJXIbeqOBzZgloNi5Yvpcq//spTbQRQIUf8kJO7f/0oWj32HOMHhm6sb+LoRDtofRkV00m/T40UqDtMePHqeTrzo7bo8FxNpK5z1BRxLmXQE5o8iRjBlFxCcAOkRJ/eY+lFNZ2jCyBJ0zGpsSMXyyvMd3S7fGbHECO4b1xBB+ztf6wSpN2nTkq65dXjobgJGAmhCMZNBOBbsczatBv77kdyV/PuunhIvPwBohBwoZ5ypAdOcf/uHvywwMslSkQhgKM0faNwPOCFXZ0pk/AzVEj8GPY67g5UUQJKsuX75UZVRua2Nl5VKqimSprflWMWH9KuG4e/duFHY8tsz1+jzTRoaeMDDyqj0IlYRDM9DpL4MEwAEI+boHns9BjOob1REMFGU/debU9PU3X/dRbsp7zVxw2gTZdTKE62tr4dPHgJ2AmwMCPiDa0xTOZ9SjXf3zKG5Z6wpmwJjsgPJl68Zbxi1Rc1y5qFLKEWgfSWB5ok5qGE28ELCNWZqRpQSgADQgShn7D3/8scAIXTgT/aQExhgWVBELIqPAm6/fdhPhwwePRP5lpJ0Tw597UBDOk8yvJ6ikI74bCjc20qS4QBDgJgPMEXM2niKmj84DQLxz5py+9o/ld99xMhTSuuhx8m557ekz3QzODCGwpuzZ9cbTZVoBHcaoLf2TaHDvmzclv4YjlBCpvOWaxXwnEQOsyNTWGAKRoWmBFaOf9i19QVPJx+frz6cnCaAauETfLQkq+AkNdwDcfFZ14fuCgtDGi1ihi/bI5/uACbKtyguotbu78TtHcoNe2csGAA6L6iTQxNgOh99AtEOwKinwOjxbS+CP5tGg2g37qEg8eUQlmgk4u4FYxq9qj9Nhy/pY0nxvryUb+WrDeFVy0KkndI8dTN+UAPseXzkDxpre4wGHIWHoWrRhqO0PI6AVXOOh/nAqA3SPjD5H5vql8wFSaZ+xlsBjvzjOaWHsLzPbSddydtpng9wfgEJh56t6oPPsKb2sjYq8D+EafDDj5554Thboj1/QaGwEORLpxjKCJ2XwKnYk0CzDPBadPt1zvuzQzaEj9ksZoHIxPAWgABH+QqJMVdHYjFy1pbYkIwCROuXdexW0pJ+CfzaFjQQE0MtBhlThkSH013/B75vYXZvS4aM2tfPHH3+KHXhfG4APDWbSON1nm/gUywC//eZXtSfoC2Tye/hCnzn3VrdkHIIOzhzI7mZ66Z/gRB/IDRtvTPZnoENst7XBv/nm2z6t4GzsgNeZOGO+1P5dgIPZFDryOr5TkKF0GLskos0oHubPMlb8Qgf7Gdhri/2z5GoxfeLC9P3X335bORD8kHNjAjjJtqfeNSkRP2KDdcG2pZrd4yN+hU80tqH7AfS5hn2VYEFPYOfShQvlMdBhLbyEizHSd2XDPtN5oIa/MC66/P333093ww9tCxDM3Dqa8Av/Bceu4y8F++zDtatXO9nDRkoOCBhb5h8a0g8yxH4YF98vWQI/2JeB/AhA6QPZYuNn3GHvGT4UX8kBwO+35wFb/CSd8veoYhgz5vaA6VhDuz6hEQg+fXL6zW9/U2wj6dwZw8iCCgA6SHbdF1bh34ZMwyajr6VjaAr43bh+ozTUH2OkN3TeUmSY5/nz9elF7Ip9C2xarcpKW86pjkRm8NCMJjui3fwQW2Hz12P1K2TI+PAEvdzPq/3Dh/BgBH4JPMInMsIe83PsCTrSCeMwqcBe0GcKOydS2OSxXEHlx8fI4Zi55/MabC+aWBlJbjbBd9oZSfrYmLzsx2ODXvvttMI349QH+2aoEFEVADvUPoX/EmdDzo9OV65eaeUwmZFASqfbNzxlhwF6Pk01DX9lck2Sl+9XWYOX7Lh+SZihn+QVm4vOuWXxDTvEv7LBAmTY1DkmJyQc4Dyy4zUnL/p39KvthD6dYc15nfkODfk5tlSghxZ85bhm4Frt8m2+exWZnyd04EB+UpIFxkD72p/YIzzNTSoXTkJzSWbX8f3Dx/gvMhQ50/9i4rTn/sMnCypH8OEzOiaEGuOIa3E/ci9hxg+4B6yhr+ymZWWwdboRuR8yO08M0OEx7gS+4YF7OPgu1ZP4ho/u5UBH9CSH6M8mkztJnPYr97BP4fP47q2t4Ue1Xfrkdzonae1atq4V5WlLn4xDp/zmM1wsaclePXz4oPhKYhEGT3OTikj3kxyhV8ZL1ugTm0H3JXv02fIlcgyv628rT3J/ONzY/nJ89Xv7BGhwJd+pKkkV1Kgy01ffoRF6zk9mgxUkrlWpwRDkdm1dAPiydPJdl8PmWr6qkzfhp3v7m173wS65J7qTH1h2+Mb4qfCSzKE9HRRH8H2wNluqWogcF9/mfWCbgXWNdcQmo7qKj6Wz7i0O0Sa7RR+Grx97EZlwNtYmynM+Xvac0Fol1KDFmHzAFL5DF9hnsu188oKO7VoOdoMsGJtr67ujz2JYeg8n6De75XeYqHYqsoSHJj89tajYNoxyb/fiI/wGe9JVPkHlEEwHb6rec2+6rR26RQ9nW+Eo9UInesFu6+P9+w/TB3Zu7Nmkr3hF1+dl6ehIdlR3a8XfcBhZq06GXuSV3cNHtp1twwcVuvURGJX/+HnJS3pJ1tlh49ImW4df7jHjw42Mr/6qfYdR6FL4ktfL6IN3SbKTwb/0xwSz5eWexmWcZHrYutw+fWCj2fJWNaY/xqXAg06imfd+Tn8kYSTE0WfYeEmpyNFf6LNxOGZfOfDa4IH78v98uc8wC71CL/JdO7F7nvGaqOp9cg45Rjed1C5BZ9c/sAWRP+OAiST4y9n813wAHycRmOvnCR7jYlXJPn3y4ifFG/t/9dW578bjoaxblu2KIcjf1g2Px5/Jdntqw+YwErkxY6o00EAwE1EQ02yCATQYCiE4cArQ9zCDUAMrswJZR6+jyuwoIKcu+yrorXCFSAI5iQSMJGyIReGU3yOeygw8qHzlf5yJ7Cww/Lvf//X0hz/8IYY/oF3gHwNmc1t/M1aCdAGf/sisCQopQAPhKCcQC6B6nLVxdn1+XmY9zWL9dPfnMEAlzKCFx+Wq3KEIZpFaKRDS1NGWDf6fv3MOwMMpGo93j9ZaffJ0evpkrcZCPwAQu+oz1k9Wn7ZP+o3e2oAYGuilfUsYtA4cAtaARzNFeQks8Ifj+NWvvs59HpfelMDu6xB+N4Ii2BGSPqWplwbgJOi2wd/zFwEw4a8stvvjs3Ftbb+PIqa/hxdz/peA5POVEwHTwr4x0+5Flsz+MS6WUDCeeDwMb5x8OkjuFsJbgYoMvc0/JUwADkooAba0fCGCbO+YOAyzXAEafrMRMzp5she6db3lDuesAmuU0baPUQX0ZkQ8b/6TR5KHR57B32Asxle1ExkEiHGNE3ZPu7JbGsVwMzAeEylwB47IUQ1PjMswvAOQSNDJidqfJV9Fhj5Nt+7cLv1OxQmNYPNA9zARbDJOgAPDBjRuA7z5Pozu+NwbuGwWP9co9zU7J+llw2VKb/8M4xVkAQPVu/zNkGjjYwwqhZH8YsAkPSW/5ke94hGa4wvDTm7JNzk6BcCEb4ymdsmZgHDebNg/92Y3OvORa/xtyYXMdEtOIzcqr4yrm3dnPPRMAqnBRNq1rIqNGeDPjOmROj8O1MwXUIbWnHWar4NczHdkhB3ZCp0lrxi7ObFSMJtuCnL9bQPirr8OrW2EXKcXRyggEXxzRsajr8bNgAt80Zzso4PkJrqayVEJwGgLrlWqWKqCzh5f6770TN7pYHTI8hzJaH0XkJDH4Uy326bAgzNFY8CDneAYJCGM80yuYbcAbWCCU5AAH+2k12mrzh+fIl+uR0vgyXhfmwmOAwZQu/Qo3VN+bSmPmbqWLKdzzkXntfUX/a2zzGmXnXaNpzsAhkq4jRGNgTtVOg0MyFxsP7msQ4psVYbTbv6IPI6ljWgNwHKE+soG04v9kUN9LrgJv9i77a2xrnsn/4Bo1QaSMZJiqonM8AGtbLVECfnLZcN5hr6H0795Y2l7M9ifyPf8nyflmS2z5Ev5vqSycdkngx0roMiFKgS0acluRKH6M0DF7kbvATM23t6I7ZRQUXGIn5b02GSannHo/CAdtWmfAIXfDIHLS1VX7I4kHJDtaW/00HttcHjvOqrHP+kn/0y/yAD6AxnsIX+ENuxOTuv96Z0guGAi55l1tXac/rOFnl6hSpGtGTPGAaIJlC+ev1TbwnapLOPvPL2B35dg0q4kM580qp6G/SFfZANQ4UsLRCWB8p3lzxIsZucaJKaXvmdH2Dc6gU6WlKoO4cuazEzftD+DtALn9N/9+Bc+XgAlGAJGVS4BZSpnVVpdunypm2MLojxNSmKIXTYLzhZ1r6rzY+nt8WAOT317arlO2kZINgz9yIFEkkfMC04erz6eHqys7OKAEaxYLsw/67u/9fn6jevVdXIDK7UK48Xz6cH9ldpKyTd6Tga8GyufiR4CzlmGjDWN1AbRH9878No16DgHhoIzdorNlaRkr2Z751ry4174yA9ItJA5dtnMn+/Rna9S+SXRzW7ye7Be7Uz6XZ2t35O07xDTz2CtGEG+Ub+06Tpj93dOKe+6H0X8M5zg0d+CX/wzRnyZA0q+nM30WGl/vw/GsKk0LMi2uOmorhgzqGg2L/3oJIPAMu/61uRS+uxFudlP9KNLAiR+XmLSWAXwZMhY2URjMDmi2sIgfD+PrQoae+w7/tD3+F87F/qyt3NShY3pTXNvTwrz3eEE4cUY4YmqQ9iH/jahH72sX8h3bLXzPJzB5AW95ZvRgS9Hy9JOXyKT6FzcHbukqm0s435T3Z/xVTfoj27zVfgjsW3yla4PPDsmX9wLlueLJNLsd+V+n4PP2TV7YoxkC4IOmW6SITTAS5/RpDKQsQv6OlGc88ww6ycZh43xjry0coP9THwwgqngu1w744gmGPIyVvchW/jGDqE7vmp37enTJgHexEbQM4Ev2XUP49GOxB6ciHfwBF8Fw+szDM1/GO/Q9YWcY0LUeRtdmjEq8cc57BN9tLxOTOL8sf9JKOq3XT/DH4m7YH6fw7byzCSLdtg0CQy2yL3Yk9qEnGO86G4cHsZxxoTVrm1mG9DJ5ID++xtfyGckqP3jT720baJKshuWqr6ZdIl5IRtiHA812N4dVxqpvtNvbbYf+ew188nY9J88jL6EsOkPfSOnfh/yEQ+f/i8s+NtyxpFoN05JI0ts4XmTUDCI9u2dh/f0YNgYNu3PdsZLu3RFJZ6xkDWVtARzyNaYKNCfVgalXbKoT2SG74KvJDtb3RH5MDGsHXooXpDYoRd0wZjRGZ5lZ/GIffOd8c4Vn0MXTEiOp/QYr/uOJM7+yROA58R1E6I5l246ZyQKRwVVq/EyGrqD53RRMhqd8F/S0bWHgpH0xXjcg88T8/KX/lZlQy+iQGkt/qp2QbVhsEfGzP6xnWjZPRTDF6aTjc/lpY02YWyVj5U1HMv1xj2we2gcOhk7PMM/wZ7nzi0X8/NR+MHO0GNKLM9gfARMXzoJmcP/jQuP6Irz5QLE6P7mTMmvQgNbi7ju3XsrGmDUQ7Ub+kb/6D7dsgfW8+f2PBvJNTbPeTCaG+IpDKOC/VTkofYrnVOhpm8Om4ifD75QRWXcvqWbqiDZH3qMdvgAC+y/dfXkdwahhE2Qx4gLvoCNOvrcANiUnaUYHIGsIIKP7O1Qpip5mO0mBkuonTOEcQRqSr72J1AfxouR/DLdf3C/REcsAnL8hI2PBqFrrAOCxg7gqGo4Yz0cZi3GkBGyzx8p7zB0gAXAStnNChrHtWtXpwcPHyQIfz39+ttvymyzTCp9thOUEyr9VgIK1BFk2T1C2TXLIRgQogfa/4//+M9+R2nQSxUFgIph+kUZGG6SCdRWSPrCxD87xOFABhPdn0EARMzCC3o5ycsBTRTu2dP1touOaIF+FcZc7L4Agb1HAGTOQlv6K+HmmsuXLky//vW309rqk17ne/1XWq8PhF3/KDlQyBhfvHJ5+h//8x+mzfeqZiJMaceGXrMcCHxkBZcunJvebb2tkb1x61rkZjeRECXw9CCKyklZ14mn9iYY2XiVSVH4tKu9UxxURmNJF+fJgPq+IP5DFDj0OpYg8O7dezV6jCDAbjz2y/AOpHgHQPGZIWWEOL3DRwNOIoOSgIAM8LETEceHji/vw9BQ6PQrtOWQ0ZKhGzJ3sMoGEIwS9xEISBY4txlfRiiGhvK8e6uf26WvdtDw5s2bBQCfQmtG3w0tMwMg8PHUiVPT05XVzoqTG9ewKq5nyARAnDAdE9ACjHhn5tYMzw8//BBQdrpGnGOiWwArGpitl+jSDmdwJMYyl4YvjKnKDMmKUa4Z1SuAU+1BXzgCCU18N0MqiDJGlVX0gsPBz9m5cNiV0/QfoHYOvZFQUZFlbAOUjBkk+wqN86PzMZrLF5YbIDOYHKNx3Lv3oLJpXGMz3RGsvItDIis1bNGblliG6GwUh+lerukMV853TwNnRGvYc8/5PvY84shUaPksESNZaEwALrkiu0/XnuQOMeihB3lxD1UJ2l9/pmT6ROQk4Paj/XRyjwAeScxuuJcgwlKwNNu27K1A99HHeAaY3P+nBBAZJUPz2AFVPERvTpxNzM99rzMLrYctFGSQ51GJxE6S2VGVxGYO2aX3nGIT3/tGVULtSF7k2h5M9IqTQytPybKXE6dLHiwhkCDXCckXOiDwwx86P3zB2K/Cvezzg3Yt/42tXV8f++pY9gRcmDXjYCWwyL3S6sPRKbKEPvsODAB76MjBOtnf/v6vCoDQsP4hYydbnB/9l6QVWNO1129eTqc9CjhjWV19FHqZRVFCrlrKpr9kRFVclEIizSsfAePuZZRXq/liPIxZtZ82nAfUm2/mMzljMuVdsKzy4kLssCUm/NGbAMjybntrepn7NkjJmAT+C2k/A2yyno3jKyV0XkuMRV7Q0KaKnDwZIceW8aiSEVTTI/aqSdGM2az+vOkqvw7I+b4gAd3TlhJlNlGiThsO7bofv3I+/R8B+Os+NdESTwl75b1P1taqn4JI8sW+siHlVeh456uv8tvBls7TD1iBvvC55Ly8D/AXFG4ECAKtZN2TSchQRDX8sO/K8enW7VvtO/sLoJksAGoclg7XJ+Szc4HAUbkxbBmATEYlxkbSZyzTwR+8MF5rzLUvkabKxkSF5NLLV574tF45BrIunL9Qf6RkWaKD3glw2SA8MQnRhOOufloO6x5dMhK75v61IwkKJTrZc/rv3t1vKzIMnNeuZuxsz+z7jQP9JN5u3LhRHsA9wCS7hi7su7GOcnP0G3tnwRcqk/gLe43RQ9UG/C3/JVhh8zyZz2aqlnXy38Pfjb1CzIBaKiTBQb4tLaOb+g5YNlhOIFBgmu90APhmF9iZYkZMyveuocsS1RlU23F9Z+Tzci7gTA5aWRvZQYucWj+oiqaTdgYbO8sOXLp8MTJ/ODb6aZN36L8VPUNvskm2ICf6aoaSnErWC6rJonPYHd/b2N8yYXpDtmFevHY77UjK0bWx/9rYX6ZLHgEfY08/81/5hXcddcc5AhTtdhY1vxkTzfNUk4GZTSYdLq/IhwAWNU1okvWT4f8JgV9ovRC7hFbK7Neiy5KxbDaswc5GASq73rVLTtmTJsk7XkH7p7bFdsI4+t8x5xy0IwedFE1/vcMMfAb7BLOii35KaltmzKdLyFhqoYKh/jb3MW73Is/6BMNqh4zwa6WCIDYYgk7AOJ68oy+WJqsGXl19WpnlW+iJyQ0BnUQ2vhWTxc7RbUkvNGfv8Iz/1Bc0dtBLfZcg47cr39EBLzPzfCAfwSeRj63Qwr4l9MmToCTL0KD8j5xKIqKXNs2GG6d7k9sZZ9nHaSwRzWgjd2FL6MVnHKxMNTiOT+EPtMfes3Wd4FhE86m4SfzRSUx2NzJrbOwDXWZbtYPmRBFdjEXM5RrjNiY2mZCKV1TRzHJJN8fYVUTYx83mzTArWVY1DlPrY/BNru/y7fxHllVXkmv0wEN7khgnusAWrVgMbdzDzWf+jA2Gj/RaMQoekCk6xrabZDWO+rZcyU46dzyOfqfbOgzeihXxYFR0KSZwPpliU/HCeMmxyWbveCHegN/ZDGI4LydzbWUrtNSegJwN4avIBF0TA5GT4uC8JPr5hsH3sWqkvjVjlVhFJxiB/0UH/JBgGkk5CccTtbv03/hUGJH37j1VS7HQPsHC88QXOeCf3Uvsuxxfh8cOY3BvdCKz7EATCOk/XMn32xvSEwf9tg/NE2tZvfHufXQ9/bW3Fp8qJrJ9hCeN8eMmC7Vfu5Z3mFN7eE6Gaw+Lp2qppwORHf7KtWRLHE4U8FjSk8y/DSajr/oCGxhfl4CT8cgPu1Zb4pUx0LM031exBVuX790TTflxE6ZyBzCe+0rwpVvhy0jcOuiVp6fuTyzkIRxoPWNm+YYm84Ot820rWU1g6dsY27Dr7K+/LTOcJ7l9P15w1y7dQ1P67lzH/r/65sJ3ZrTHE3BGGTNDxaFXuHJBLq0RQWozohIhNWARjgLJEF17smeElVAXjLpRicLIGi4mj+QEQKI9Sqm8UPCl4sJ1gK7lMBIylh/pR+UvVxAgTpThQkmA24y4QCJwOYT63CVVSPPv//bv08kI+A//9UPLG4Ghf/7nf63jqgDkrDqGEHtxX0D80ZPT0QgcEGNmyHqk33z7mxrelYcrVVizdICtJJYSzc5e1miNGU9OxR47wIpNIyk34jMQFAjjnSO7xlhI3hg7enBGDKmSVokxjzU+EdD38P7DViwUZHOqu5JDUABISRBf4pFqB84RjYFtDMcr/AX49f/q1Uul7UiqEZTPacMaU8s4NqvI//S//mn6fQIdM32UW1BzfvlCHxNsJrgleZGVOpP0iVM3S7UZwM5oEnLf2/sDACWoFAZ/T54+WcBFaBkiRupDPm8E+KhKOHnyeIGdEVJSpdObb98HnBzNdR+m9fCSIfI7Puq3wJCsAsX4UMARpTazzoB75fTKG8fSGeg3Me7bs5IMouLBa0AtPLXvAIPQgDt9LFjL/RgNs2MNGhcDJPPOUJEve4nY6BaQU41BVik+oIYWwIXMLTpLIkiW0LsHv9wvfQQ/AiM6o1QQCPIo3+2ANDrhfM6bznEiDIqZQGX/gNCjlYfluyUcnKuAQnDJWbCUlhZGCkOPjC1yOmYJOSXlitpUNmsWNeAoTuzAAUETh/y5gTR58uhXus7xWzowAymyzbCEnOU9RzS/ZOAlZjhobdRORIY4Hvcnt5ZtANkqpFTCkSVj8uhrIOmpCqCcq30zHBwupmpHe+7DYeGPZCanYYbPEjT8J8eMOJlFk50vY7mepO/m29cx9qenr7++FccjmcqJ7m7clevEyE30xe4AG/YoUBXQSgL2ye+xNe799OnqsCvhp5kyvwngBdpmMCWcyLclUWZ5NzeVpJJ3VSLDlmoTkOWg6Ui+ajtkVbv7wxe6xEFxSIAOkOOlKq0n50WOreOmR5wnnRimiDyzv8NRkAdVLmQd0MJTOgRofPkyZgDZELJHBrdDm63wRfWQSkaAWzJXT4EkDpG+oAe+mBUQlJJ7T3RzP8s0Kk+RK/qhZJacCKqaSMWjdNYY0nDGPB4hDJiqyssQpn3RJZ0ym/zTz3ebmBCo0guVbt9+822fWIYaZtMFbefO2kh1bHgcaZr2Hxw+zpJY/sq+Nmh7IN8DiF4SOGauOXmfgdoXLzwlyn4XNsQcT+Ohs1evXZuu3rg2nU+QJgFz/vxyxvuxCSOJvJ9/uddKimETFwq2JWjYKokE7XDw6IevdIMN52eaiErf9PXW7ZvThUsXe092xgFsjn3WIiuYnkOwiwc2BmxyIDadrQJk2U2vOYFlRhRQEDCw6YL7Lk+NjyEbI2lrBgqwHVVcfT8SHc94yQL8gN/4pV82PwQMJSPpquXO+G3Cg40i3/TS9+QD79vf3K/ymH4LAMiuz+yITeWB4Y4vsgrUDFpttSLvxvXr05XLVxp01wdEh7tGPf1F979MSgHwEhYzKPJ/Va++34nMSGQL8AU39jG4uHxxOirR8SkthUaCz8crK02Im2W3EbmgGn2B6uKq2Dn7DtgDoaXjuZf+ur/+4IvqUrot+UaPBZre6RZbK5HCrs5JN214R9ORPBp75hirWW6+hCBIYhAFMkWfJXxn3uOvPgDBHkVO35oMiG2TUNZ3+wygl79VSvDvgnIgF78EZQIkcsj/CuCBbYl8E1xDDOmOZP3ABENmx3ICZK9cR6dgFJ2G4+BSwHkE8bEXJnvyPd2WnOEbVdE0gSohscsLcgtf+Z6MoO+sD61sTRv8wRvLmjIemAL9+enavPAenQRx7DifCWPil86isQQnO4OvbKWgDu96Tg6f9cM9yRE+HYjdgI3RXULlaHwcP+A8nyV9O/b8k+B1H7adLfV0Q4mIkSiIHU577jUHYwJHfauvyL3JPR+HL/pCz4rl6aYO4lm+x1+YXBv6tqSqIn0zfnxhgwShaJnTc85ibIdtAeJ3Pgt4D02/+uar3HckdZzHFqpMz7AzzlO1m3Qaz9hy/QPbLB0jw2xWK1ozFryQkBtBGn58iE6p4LHfB5n51IAMD8kqPpJ1OLp+gXznO/eQ8NCWz2xUB9QX/DRwcbEd3uR35/mNLTJxVzwUUrFV3k1a4zV7w16IG2ChaGPai97xUz1/N6mfNt1fsOswVi9+AP7W743IL5/DfvoOf0wcGq+lIyoOyeO8hBxmc2/fq+7Gw1zSYfGXQz7Gxrle8DRcpmpU3AIbsod0lFyys+gw6OnpYJZGSw4s9nu2Cualz/6WBMud0udR+UA/BPeiqT6BJ/+0U4wQfpAjvuXp+lplDPZhx/lr/gG/VBmjAXvC17IJBsQ+FH+HD+7bpEH6UzsRGsyJF9/DS/djf/UbD0fMiNdjiQifxf+Tp04I5De6oo+2iiAH8OQs72wWXtU+5drA5PpV/SILxo5OsNbb+sT4n9Di7LlRZUk22Wn2Gx9m2pJlY4YbWxWRftq/xWSFGAtelMCiSwOzbneJkmWaEo74xA+x17C088ik/nQVQ+5LTtgUm/Pzx7pdu0I30p7fuh1a7u2pp8Uz8YviEv108A9sV24XWXwXGiV+yj1gxOpvfusYI/fuj1a+o5uqefg6yU28KO3SZu1vxtQ8QdqAz+zrQ8/SeG1dmsxt+KlxTU4sbxSmSDaRMbyBWz1h0jn00990jR3EQ7xld0wYkAV0ljM4kdhSklaf6ITtNkxMwKDkqTKdfqDx2vrz4u+QK3LIbrIPGb9P6aPldOSQDsib0DPy5np+xIQa+Ye1fKdfaKDPld/YPbJCfo3RvSW59v/9397sRr8MP4EfQETmzaPzFgv6u4t3hBfxMMCSDCCBsLkRhrgZgVcCfefrr2pkS9QMYGY0IhkXQhEU5zj+7u/+MK09W28JJQID8gyrw+zidpRK0MdpqMyosUyTMucyWRym5/Fz5NsByJSOsFrv3z1P1p/V0VD4tWfPKhQec6UaA0HNdDVIChgXCL5+ZeNAhl05+L5ugGTWy5Iuy2R+lfFp722cNSVrUkdSJgzMsMqQDHq6fftGDLxsWQQMZxMQVKXTef2zn8dGAhkVO8cjKJZyeKzvKBGWUVU2+zr9X2uJsWoQ1wN8boRX3iUPRmnZeCwpvtU45VyO6WIABAetrXPLZ8Krz8NQRQiU+wGcQAk+Hcx51sW9zbkSBT9+/2OM/+Hp4MJigxt7ecwBZ0NF2p0hHVqMAY+jMKPkQFsyRKgFf4QSLxmtDLOZV3KHr4CcL8kdcO17hpEjeFtHHEcSPq+HTpJrru+4cy3ZI+YAXIheOgCxyu44cQ6WgnFkKjRsCvxxa2faehvnFpBz8uiJKqdlcvNsKcCJlzFBAZYnuheLgIGRHcuiInzpRJ1b+mlW1KbXSt8tW+hSghyyyYCihIgknU2AzeDpF/rLoCtRlyVXaeXeHLWAh3EjW84FfBkxY8RzYI3Dd5+VBAOnYmguJSASFOin8wRVQNucbDPGZ8/WwjtyGMMSvkkAAlM1jgGxhnXt2vV+T0/JqGSCYHxz83Xaia6Hxp8Cxna8cm26lfPcR0mhAN45Hit5MjRHJvZhp21YJvUh+tBzY7xiPkpPfPOY81e5B1rZb6XgLrJpaYkS6MePV6p7iwmUAYnFGFM6KSFl76Iof3ju6V8qOWzIfCzBg2oiCQKgSICpmkkpsAROaJA+dKYq/egTidK/5YBNOjsSZ3GgU5xermezBO/ovpPxfDCG2LOFxTjuBU4uMng0di39ehcbtB2aeJkhIKvAxQBEkap4nKOHBj3wR385xuPHxywjoOtFh9FOwMLYozWZO7DIDgdk5FrBiEDkYPqGtv42ljOh/5UrF9POwen8eU9KORk98zShF5EPywvMxKq0kQSih2QWtBKgvUhAaDkG+U3glPsIGPZljNrusrf0CQhcTtvuITGhAsV3ZM8TlJaXzvSedIDtw5v83Hvu3y94MOPMF0TwKiOqmwJYAi6WzsSRRb+3QreCiPzOhngCDpti3y/LD6yft6xNebYnctB9FTUOeky/AK8x6z1AM3sk8S7ZS8dUEy0v2SA1vI++8S0crAQfW+MFsNlPh44eOexpGMd7PRsk0Wr2n53SR0kQ/JbgkDwwk6+6xEyP4JZuq6i6eeNm980g80AMAAcsShSygyriPkVvD8Z2sUOW0lgLrbKGjbhgZj608XRCOsE/sptewyqOf3jFfvBnQBG70HHE3jVIT18LZEL7Asj869M70n+VQ/ay0aZgXGItDKse6IPZKuZYVZ4kgv6oTKAbxmVZ0EhcjQ03u1Qg9k6AyE4BJMbqYKPYa4Eb/1KAnP5aBiUZoIpQ9eoP33/fd1UU7B2w+yY20jjMElsKdTK29+HKg/pQwYTKAj4b+JG0oNszOAfY0QGjTXLcvnJ9CsqYjof/xw4dnd6+yngiwmdPnJuOHzgyvQtIbeI8vHZPfhOdW80Q2VUJqQ9jDwcb0o5loWbL8Mn5EiZo0mVkGSdb7p1td7DTaGTscBla1XbEFKDXHOi5Dt0kWvBOmXrbYGNixyXC2B38RxO2CHYTfDsf7gHijQPQV3FjidWzYA56c+fW7faFPzwZ4MpeejcGAPhM7AQ81k0dYyfwT9+a9Mq/+mf0gbJzuA4vvXs1GIz+sT/ubWm1yoSBx440kByPUqWTI/EOG5LPkUhhn1SzDjtLZsh3k405VwDsYnI53697ioV/wDXsMQAzHsKoAxybACuYpzexj+wTGbfXomS5iaUGdrm2AWDurS/0gm75bdgbSRnJxZwb+Zp9t3PRXL/cuNg256EhnCqAQHN8VM19YenCtLOd/m99nL58+jK9jwy+eflmevf67bT9LjSPLSSXH/P7sWBhcntwIcB/h4P+Mm29eT+9zblH89uhBFJH8v7pw3jCGzriE5uIHjamtNcMGwg36hfbwSeYMOPT+R/LdkxomEQZyT3jUcmpusCm6p68ZuNjT0KVRBtJl2NHj1cn6C9+kS9LrtkWEwhoQBbxyO9oS/bxr8FWPrPJvkfnESSN5JPP6Cp53ORIZME5eCy5IUlMNk2IkQ0xCFtuWRTMaAKxMqFfeJODDeJX+OOdne1iEMGdLpBNVW3ahHfRjM0zWcekeJqlpU+SKJZ6/ymGos/pl6SgCFHVhWsl3ozPZ3Zr+B2JpmCqxClnY8NmOyFw1h7e0QuTxyYAVLn6DR28muyoPI+gk943TkgbfA7Z8ze/Dof0yaSx93SoPAwt2Ufnsc2uR3xxmf7xUx4acepY9OPscje8F7oiEOy6b9/itHzubG0RWcJHyQKBrfvq69ARwTP8P/YCMs5hZ0eQ7Z8++568jQl5+hK+5BrJHkmSOfHuGrRxGLt2yLX4cp5MIF/GgJ58nLZ1vTYgeuwodsu12tJ/fo886Wdj48gLfTUOWw+4JRtFt9hQMmLCWhKFrhU7pT+wklix4wgtVajAM+SKL5k3OvabfrEh9VM5jFn/nWuZtUS3Ja1oQN6Xg6FNhMCLc1/J8XvYNHqvH9pwkK+Zp8aNF0P2F6qzKlfH0n/JTcs0PQnscOVsJOmgjVH1bIJAooFcui9isIcjqcaejMoaSXOJCbE4bAZH0A/xG1753ARGBtgkDTvYc8k++yrpKKloz7Jg2dBcXqK+MvyRFEYvNrSTWOGNxJffCWZlKHyrn/q00xULdFx/xbcmrtBLfoFI8LP64F+Jvnv4iJ99YmlwLS8C55lwJDdsi1cTUmloyOyIn+EvOjZ8ueThKF7Z/4c/fPXddhQ+dAnBE5DGcTcQrhE4Nx0K8RBqU2AbhizEoB8KKN13QKWKTlBOWXJZsBgPI8j3lrks7hKMw0NETER8gibzhu8XL12uIK8+flKGtuSJggfQWF/uEb/Kp2Qszebb3+D06XPTmQDxfQuqaqYa/YhTCe3gSJSoASGEAyOAEstIzN4QQCVHiE5YOGAgiQAD2IgGRNiUsY/uDYMYSpv+LZ87X0N37979CmzuFkMxHnOmD0rvGRSCaKaOUaLQhIvyc1Jjj5IEBHEMzf6lv8qFCcaZU2cC5IdAEGAKqUrgYgw9gRgzSwx7lCHvHxIIvA/IkNWTzQMwgS4M59TMKpq55RwoiWsFD2cSgJw5bb3/2BCT83oTg3D+bEBgAsKXz1+0dOxsgtSTp09Mawnom8kPjWXZ0bqBjuzzJ0YpdEww8SlO2fp6AF7/OzuTc4GbpShFhtAZUgfj3OAlNJe0Oh9Qj1eMFyE2PgZExcabAIrxuOYAm11DIFhkeCmhGYHO4oaHaIuufsNL/DIDbXaZETW7DlD+7q9+l3Mo4U4rPjgFCb7O/OWzkm57zAi4POKWDJuJIOeuIdf4wYDYaPDxY4GCZML7tg8UAwFmCz19xnKVO7dvtY8A49UrV6anq09KS4EkRTUuSSAOGQ313e99WlKU29glIuy5wqDbAFA1gCy6zaDdF/8ZMkbSjBn6dk10SAosdAlWaHTm3OnoI6MVpxynMRJoZCn8iZEr4M/9vd+4cX26dv1q5dmMF54CzhyB353vBgDAhYvn+/Qy/ZAILDAysowbCHJvQLp0yDi7njvBfo1xbATac9b4j85m1Myi0VHjBEDIVcuzIzecl3btLaJNzo686SvHqF/0kXwAG5wZOyPoZtTxuHoVQMRukElLoAQ4AjlPkqu8p9/0y1gkHY0HEAMQWj2Q/lfW07cCoPS/wD335yBOnj1VZ/cqNLl05XKNPMfABtHLVtQR+7SLf+MzACqxzWhrW9Jp2AHAVRWF/hgz50B/JLrogO8l/DgYgbEGAVG0QweO2mv+7AKzc+SQ8+/+CaEDegCJkhAjYB600zfJPBeyaey3wNO9jNOsGB6Z/SEjliUKVOmrgIuM4+XTJ2NJJZ6hnUTYufMBi4cT3G2OhK3KQeWiO9FPTzWydGRnYXs6s3R2un3ndhy9PZniI/YfnQ4fCGCIXdt+v93EuaqHsd9J9DUve9K83PDI+7f5WxD3Kf3yFJKtbiDcfaUEbmxm7rlfFeXxBGLxGcePmoywLMxm8tfqm+yxcuHipdwjbUXfQ5jKdUFJeEgPgNVzCbD5n7N5p/vGjtZdDx45Ohq/avxozf9sfXw7xY3Hbh2ali+ciW4b15GMK4BDRVt0+Xnsihl/bXuqj825gQwJZ+/2pBJ8sdkfY5t8JnOu2Vh/Ma2urE6rjx5Pa0/i59LWiwRFL59tjOq8nB8HH9pHLwQL6St9McvpkZDGKLlEztgUwd5G/Majhyu91gu/Htx/mNf9Jp6BFTICrJLhuYqEv0MHctJAp8mBtelJ7CP5cY4A3VMJTwQU8u3n48NssszPKu0m+5ZVIrokhc0ZrfM2BtUOZsSAMOP0N7ssoNDPsRdOZDAB+JEj8QOfge3X0737d5sw/uu/+X2rkl69D41erxUjbUQ36JZku8Ds2vXrDcgk3QR3EnFkt0sRQzs2wd8O4x22KsFI3ju+XbvPt5sMM4NKv+hmA9JcN2zDsG+uAST5YdewjYIN37Mf7Dl9G3cUKHtM53jstgAcQJSA0ZcGrrFdgtXcrHywDxgb6J4NJMMr1dH6iW/Ap5lLujcDT76bHYC3Zns0loIMW8vWCz7YDuAfTWr7gi0E+2wH8F66pA26I1D50/jznf7CUuzWnPwhhM5BCy/BieSMo4GjYJwvzrWtgM34uhSDrmV85NmMvT6jHXvuQHu2VULZpED3G8x3rp2Dd+MArOdZ5AbX6T/5YguMW3VFg+3YbxUOgnDyZuxe2h2f46NjH9lX/PTF++iKwNhjxI8ePxJ6m5WPngSffVlQcQEvjaSqiPjTDnsOn5mpHVWOR44dDgby2OJX0+d8p+qWz5ckkXytX48882f8FbkagTx7NKok7akU8vTV5UD5vhgutByJsVFdb/bZONhQNnV7W5RAHqQ6R4UmXUdnFe6W0di30W+qUfDvWGIACQN/lx+hl8gLL+FVGAsPqrOhKXqzUehMHPhM1/Dn6WJxEF9AXmJaey9+lO56981QzfHuxe6Re0GoKjsVGnjTI+OjWw79FeSSBViAX0bLJvjzO8zoiZ30krzzz/TF5IRD8IzeaOjlKYPaYx8dAkPJZu0YH7kvBgqt4TM8gGlgHbo6JzT4+epK9IA/nv28mMI5jRNyjZjEBBedo6sjaSr5NTAIPuCdcfKJ797Bw2+KDWAqWOP4mWPTiVNjgmtl5UHtor4YM8xKBmFjfphsewjClctXIxuWEbKHbJyJuoGbPsZPw+4wER8Mk+sf/+E8tIfxfe7kAj+da/GVjLhX9S/fSK5UFtIP8qgdPNUP1/Bdrpv57u9iQ7Yt8tf+Z/y+wwOyiRbsyE7kTCWE6kyJFDqBL6pb2CWJrBGr5b/Qg+2AsQmpf3Au20RuJIvonkrhYuHYDW3ZSJ4/oaeqkVX/qcjEN4E+20DmYHHtSs6xo+jiHu5HTkZljUqgkbhuNXN4ZyzVxdAFfvfud7rxKnHPF3Zr106rPu8ELp9EuDMw4yrWyaEdbY5EE7w4kmfuPZ5sFbkMPegrXGnCR+w8lkza33As1WYj5AXIdphXO+Wzog3nGA8brwv296Q/dMIXxbKxhfA4vTub+KBVc/nb+WhMFyofwVHjHX/GkmfYY+XRSmzi2AqD3Li/5dViMmPpK59dKDEtURvyNFGpuMR95iewoR0ZkIAxxhn38m/oR3eNlayUxv/4j7//bvsTwC9wWEygdn56GbC6uHhkunX7q2l/nMX7gJv8GodwMq8Yl0PWaksIUBwElE20ISTHLPsXBxElOHjQbuSEIHSNYTkYgb527UacRoKFGEhr0G7cvB1h+5Cgf6PnLp+/GEDiyQcX2p4yOX2YYiDff/jUjV7PX7gSZsdJ57uNCM3lq9enpaXzIVoClNz3SICzpS6Mmfs+e/FqevJkPcz8UCNP84RWp055dOfhCPOrEEnyaTsK8DxEjGOIsu18iTOIgi4uJlDMdzZ2XTx4ZLr/4FH7fvDgsdxL8HCs93n46EmASsBexivA+5zrrQd++cojBwmEdWxobaZ9J4KibApoCmPSr5MJDI6fPD09T8CwtRWHluABPU+dOdc+PXv+KsAhTlnpYvrx8fNC+iwhcmw6GzD69a++nTyCVh/M5mpPv376+f70Im2i+1YEUCLnSvgw88qmn5/yftrMR5xOK4hixLcT9Lz8tDk9eHp/+uHeg+n1u5cBsXE0kWEbuwlA7SXz/N3G9GQjADqvN+8D6gIULi4tT8+eWOv6qplY4E5wblbuTYCfp3o8ebRax9Enk7z7MJ1kSCKswHcTCRuvO5NsserbGFOHRI9NJq3hA6iJ9bkEzmaX9U01keVrtEIgp233kDT6dODj9OTV8+n9Tgzz4chzxnvl4vU4mk/TxYtX40xWp8er1k7axyEOJLzyhBn72djg6tAhe6rIfnNw6Vbol7sE6ATwR5bQ/Zf7K+XJcuRU5RY6CW7VFV29cmm6vrvGVLD6KkbvXcZ5MQGF2YVuFJ0XGpyM8pJR1VNAsID2eIyhZXNHolcSnoeiT/j729/+rns92BXdBlkHIyOVsfR7fx1MHGYCytNxHAJ71SNxdRn/0cjI8Zxjw+atyPLh6cn604zDUwdORLcDuKJnkp7aQB/fbUUujRsNAC+y3bWX0T2fDyQoRhv6e+bMUnV4M/zz3fvQtXYiPNW/d+G7JYAeG8n522hVoIDffarWu3EvjxSkL8Y7nvojWfclRvR0bIAy9jcxdmZfzJoAkSdjVCVhJJs5t0Mdh6eBfI7eWKblWuNpUjfXOffq1RsJTF9Nz54+m85GNw+FfhuxCWYkG9Tnvs/Xnk/rq+vT4kKcS3jEsO/LeA6mb3H90/6d6JWAPrTbFzsigDl2JrJ99vD0cf+naXVjffoQJXr54nVk/UQAwsk/yRQAom8LoeP88kQptDAeNmQ7NtdndslvaE720Lo0DY3RAU1eRIfQiuw6z1jxiq9zn8/pt3vjC55IerM12vEd2nu5T/uY8ezfbzaEA3WNWd60nX5pG+3n65137LjkN1Bl9uZS5PN87bP+4Zd7kgH2DI/OnF2e3m6nzwsb08s3G9O5fcuTwsBD6TN6H86YF3LN+w/vpocv7k8Hjh+Y1l+uTytPH00r9x9NR/cdmT5/CGAIr8KV9Dz/T58Ox5+dDJ0BHoCJsxW4qECyAS5w6RHJwMzVa1cmT8MDWL0kkFzHkc5Ll1QXAp702KwUYNWA2DlxshLhnTULvc6dPDudip84EPp/yFgByQcP74d+Y7Z4bfXpdDb2gw6bwT5U/QkA+fRi2ni/Pj3fXJ9+fnA3gcvGtHT84nRwX+6zL8FHun/3h7uxCYdjA5ea+FmPn/M9OnVGPXLyMXySiJKkUin4JbQJBKu8Vj5D9yPh4ZFcc6iv8DfvlvTq88H4MpVdp0+daVCu3FvgB3xIbryJHL9//W46Hn4+XXkyrT5cbTLEWN++spRhBNGAngoHT6YQJAFH+V9kPDIQkMNuS6wBchKw6AS4qDqRQAdKJWR+++1vp6uXrmYEAcrpK6Bs7TvwJuEOaOv3ifTn5JGTlZeff/w5tjb6k7F/if7cDu44d/pc6f05/XO+mHbrw+b0n7/83+n5+6fT080n048r96btfen3x5fT/ecr0/+7/7+nN59Va0oKCzpV9o4Ej32kHq2sTP/6L//SZcL8jj55hPdy/N0hfi5g0HKJU5K9kRWAkpyYkRbM26vGOvwQpXtVLeacT5EFIFXSA+j3AmotR2vJdgJmNtu1EuqSDPNMsqf4AeljX4HxdCigWmLE3mOdxAlgdfCtklsqnuw1Z98d/DY+gBVglEACbvXZl6trTzvGpfPx07GF9hjCT8nfVgynr/pC1r0kEiyTUk3lekkdPKZTS8s2/D7QcXb2MO+COpMLAhYgHxgHeOki+ek+MAlcAGgJJf0E8gFroF9b7t+gOcbK3xKeDXjz35gIDC3ThsDA8nj9dw/nCSAkp5royj/2TqD4IfhsVDUEW0SG4BQbIgta5+X0aaq/e3odmquWGDQUCC5GB973PPIqUSPpwD/RFx0QIL8IXll/m9fm2vRq69W0+XlzWnu9Ni2eWIxdeD69/fx2evNxM++btYUf90fPp/A+/xKaTh/3fZw+L0ZOd95NR88dnd5/eRc893B6ufVyunzDo5rtg/Uu9Dw8fXXnTn2w4OHs0gjsmqgKPfBlTpigi4CVvLb6JLpNb1WpmKASSMIx2q28Z8yWgAhujoRG6OI8iahjCXAluU/GFwvyl4Jf2EEJKcFxk705F/2aHIlduXjhUpOvkuSdtAu9nGcLAdeaxdc2u+BlckwSHf3xQnvOx5txbvrMZqQfXt0KIS/naU8f/S5ZQMbZMUlrk559bHv8g/F5F9A2oRc59C6BLWizjFUg6HfJMEk0+i8gU0HCr3hyEpsqmdvK98jSvBHtSEDwWRGM6JuK806IfhzJIF1zvxGk2+z6edsm29W9+DcTV3RBUsb9LKETREp6Uhz8pBcmKugTvpm4RXc8M0n54rkYQAWLpMfnVo8dP3t82vjwIjK6Pj1+sTo9e73RcaoCvJh47pPgPHyCYT7H9tI5CQ5JF3yQUBGb0RtYH/3JkslQ9LWlRJNQ4Y1+eFKq79eDy7aDMySakeVd9Mk1Jl46aZqxeD8QP0cevCTK4FRjqlxFHvi+TvhG/yRn6OJIgI17LsY/0g/ne0k86Dt91TdPWnV/PgAuMLGoSs4eOhIiaOE1J+XENngpYJcsMLaRjI8d2E3IOpe8sNflb/jTTbbjb0yGepcYGEs4X5bGAn9Bv2udY0Lefdg+yR9JaXGd/pu8ZeNcR6bYYPjFfcg6bKOfbFNxYc6X3JBIlDywxJZc6zc7oXrQlgn21eokec7Rd3r86ZNYShI9ODR9c97YK1E1of1XVV+P+6MPWsFT8/f6l27lXh6VrkpHpZIlsiq8bDo+ZHpUwdGHj20LPSVrTEKw720kbRk3P2JsYiq2WF+N683m607u0k1+0LImvpf+eBiOexbnta/R9frU2JPcy+HhMZJFVuIYBx7oP96guy6gMXobq+/5GD5VX9nfnNI+7h17x96xd+wde8fesXfsHXvH3rF37B17x96xd+wd/42H1O/esXfsHXvH3rF37B17x96xd+wde8fesXfsHXvH3vHffOwlZfaOvWPv2Dv2jr1j79g79o69Y+/YO/aOvWPv2Dv+249p+v+/UyLQBJi4HgAAAABJRU5ErkJggg=="/>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961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5009128" cy="523220"/>
          </a:xfrm>
          <a:prstGeom prst="rect">
            <a:avLst/>
          </a:prstGeom>
          <a:noFill/>
          <a:ln w="9525">
            <a:noFill/>
            <a:miter lim="800000"/>
            <a:headEnd/>
            <a:tailEnd/>
          </a:ln>
        </p:spPr>
        <p:txBody>
          <a:bodyPr wrap="none">
            <a:spAutoFit/>
          </a:bodyPr>
          <a:lstStyle/>
          <a:p>
            <a:r>
              <a:rPr lang="nl-NL" sz="2800" dirty="0">
                <a:solidFill>
                  <a:schemeClr val="bg1"/>
                </a:solidFill>
              </a:rPr>
              <a:t>Vliegprestaties en vluchtplanning</a:t>
            </a:r>
          </a:p>
        </p:txBody>
      </p:sp>
      <p:sp>
        <p:nvSpPr>
          <p:cNvPr id="2" name="TextBox 1"/>
          <p:cNvSpPr txBox="1"/>
          <p:nvPr/>
        </p:nvSpPr>
        <p:spPr>
          <a:xfrm>
            <a:off x="683568" y="1052736"/>
            <a:ext cx="2808312" cy="369332"/>
          </a:xfrm>
          <a:prstGeom prst="rect">
            <a:avLst/>
          </a:prstGeom>
          <a:noFill/>
        </p:spPr>
        <p:txBody>
          <a:bodyPr wrap="square" rtlCol="0">
            <a:spAutoFit/>
          </a:bodyPr>
          <a:lstStyle/>
          <a:p>
            <a:r>
              <a:rPr lang="nl-BE" dirty="0"/>
              <a:t>Instructeur van dienst</a:t>
            </a:r>
            <a:endParaRPr lang="en-US" dirty="0"/>
          </a:p>
        </p:txBody>
      </p:sp>
      <p:sp>
        <p:nvSpPr>
          <p:cNvPr id="3" name="TextBox 2"/>
          <p:cNvSpPr txBox="1"/>
          <p:nvPr/>
        </p:nvSpPr>
        <p:spPr>
          <a:xfrm>
            <a:off x="4615606" y="1124744"/>
            <a:ext cx="2088232" cy="369332"/>
          </a:xfrm>
          <a:prstGeom prst="rect">
            <a:avLst/>
          </a:prstGeom>
          <a:noFill/>
        </p:spPr>
        <p:txBody>
          <a:bodyPr wrap="square" rtlCol="0">
            <a:spAutoFit/>
          </a:bodyPr>
          <a:lstStyle/>
          <a:p>
            <a:r>
              <a:rPr lang="nl-BE" dirty="0"/>
              <a:t>Startleider</a:t>
            </a:r>
          </a:p>
        </p:txBody>
      </p:sp>
      <p:sp>
        <p:nvSpPr>
          <p:cNvPr id="4" name="TextBox 3"/>
          <p:cNvSpPr txBox="1"/>
          <p:nvPr/>
        </p:nvSpPr>
        <p:spPr>
          <a:xfrm>
            <a:off x="805954" y="1688237"/>
            <a:ext cx="2880320" cy="1754326"/>
          </a:xfrm>
          <a:prstGeom prst="rect">
            <a:avLst/>
          </a:prstGeom>
          <a:noFill/>
        </p:spPr>
        <p:txBody>
          <a:bodyPr wrap="square" rtlCol="0">
            <a:spAutoFit/>
          </a:bodyPr>
          <a:lstStyle/>
          <a:p>
            <a:pPr marL="285750" indent="-285750">
              <a:buFontTx/>
              <a:buChar char="-"/>
            </a:pPr>
            <a:r>
              <a:rPr lang="nl-BE" dirty="0"/>
              <a:t>Briefing</a:t>
            </a:r>
          </a:p>
          <a:p>
            <a:pPr marL="285750" indent="-285750">
              <a:buFontTx/>
              <a:buChar char="-"/>
            </a:pPr>
            <a:r>
              <a:rPr lang="nl-BE" dirty="0"/>
              <a:t>Begint vliegbedrijf</a:t>
            </a:r>
          </a:p>
          <a:p>
            <a:pPr marL="285750" indent="-285750">
              <a:buFontTx/>
              <a:buChar char="-"/>
            </a:pPr>
            <a:r>
              <a:rPr lang="nl-BE" dirty="0"/>
              <a:t>Overig zaken</a:t>
            </a:r>
          </a:p>
          <a:p>
            <a:pPr marL="285750" indent="-285750">
              <a:buFontTx/>
              <a:buChar char="-"/>
            </a:pPr>
            <a:r>
              <a:rPr lang="nl-BE" dirty="0"/>
              <a:t>Toezien op veiligheid</a:t>
            </a:r>
          </a:p>
          <a:p>
            <a:pPr marL="285750" indent="-285750">
              <a:buFontTx/>
              <a:buChar char="-"/>
            </a:pPr>
            <a:r>
              <a:rPr lang="nl-BE" dirty="0"/>
              <a:t>Beëindigt vliegbedrijf</a:t>
            </a:r>
          </a:p>
          <a:p>
            <a:pPr marL="285750" indent="-285750">
              <a:buFontTx/>
              <a:buChar char="-"/>
            </a:pPr>
            <a:endParaRPr lang="en-US" dirty="0"/>
          </a:p>
        </p:txBody>
      </p:sp>
      <p:sp>
        <p:nvSpPr>
          <p:cNvPr id="5" name="TextBox 4"/>
          <p:cNvSpPr txBox="1"/>
          <p:nvPr/>
        </p:nvSpPr>
        <p:spPr>
          <a:xfrm>
            <a:off x="4644008" y="1688237"/>
            <a:ext cx="4176464" cy="4524315"/>
          </a:xfrm>
          <a:prstGeom prst="rect">
            <a:avLst/>
          </a:prstGeom>
          <a:noFill/>
        </p:spPr>
        <p:txBody>
          <a:bodyPr wrap="square" rtlCol="0">
            <a:spAutoFit/>
          </a:bodyPr>
          <a:lstStyle/>
          <a:p>
            <a:pPr marL="285750" indent="-285750">
              <a:buFontTx/>
              <a:buChar char="-"/>
            </a:pPr>
            <a:r>
              <a:rPr lang="nl-BE" dirty="0"/>
              <a:t>Startlijst / toestelverdeling</a:t>
            </a:r>
          </a:p>
          <a:p>
            <a:pPr marL="285750" indent="-285750">
              <a:buFontTx/>
              <a:buChar char="-"/>
            </a:pPr>
            <a:r>
              <a:rPr lang="nl-BE" dirty="0"/>
              <a:t>Startvolgorde bepalen</a:t>
            </a:r>
          </a:p>
          <a:p>
            <a:pPr marL="285750" indent="-285750">
              <a:buFontTx/>
              <a:buChar char="-"/>
            </a:pPr>
            <a:r>
              <a:rPr lang="nl-BE" dirty="0"/>
              <a:t>(Laten) bijhouden wie gevlogen heeft</a:t>
            </a:r>
          </a:p>
          <a:p>
            <a:pPr marL="285750" indent="-285750">
              <a:buFontTx/>
              <a:buChar char="-"/>
            </a:pPr>
            <a:r>
              <a:rPr lang="nl-BE" dirty="0"/>
              <a:t>Geeft toestemming voor de start</a:t>
            </a:r>
          </a:p>
          <a:p>
            <a:pPr marL="285750" indent="-285750">
              <a:buFontTx/>
              <a:buChar char="-"/>
            </a:pPr>
            <a:r>
              <a:rPr lang="nl-BE" dirty="0"/>
              <a:t>Verwijst solisten door naar een instructeur</a:t>
            </a:r>
          </a:p>
          <a:p>
            <a:pPr marL="285750" indent="-285750">
              <a:buFontTx/>
              <a:buChar char="-"/>
            </a:pPr>
            <a:r>
              <a:rPr lang="nl-BE" dirty="0"/>
              <a:t>Organisatie vliegtuigen op de startplaats</a:t>
            </a:r>
          </a:p>
          <a:p>
            <a:pPr marL="285750" indent="-285750">
              <a:buFontTx/>
              <a:buChar char="-"/>
            </a:pPr>
            <a:r>
              <a:rPr lang="nl-BE" dirty="0"/>
              <a:t>Wacht met starten indien start niet veilig kan verlopen</a:t>
            </a:r>
          </a:p>
          <a:p>
            <a:pPr marL="285750" indent="-285750">
              <a:buFontTx/>
              <a:buChar char="-"/>
            </a:pPr>
            <a:r>
              <a:rPr lang="nl-BE" dirty="0"/>
              <a:t>Let mee op dat staartwielen weggenomen zijn, cockpitkappen dicht zijn, ..</a:t>
            </a:r>
          </a:p>
          <a:p>
            <a:pPr marL="285750" indent="-285750">
              <a:buFontTx/>
              <a:buChar char="-"/>
            </a:pPr>
            <a:r>
              <a:rPr lang="nl-BE" dirty="0"/>
              <a:t>Wijst mensen aan om kabel of tip te lopen, vliegtuigen te halen</a:t>
            </a:r>
          </a:p>
          <a:p>
            <a:pPr marL="285750" indent="-285750">
              <a:buFontTx/>
              <a:buChar cha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1527175"/>
            <a:ext cx="5715000"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63687" y="4077072"/>
            <a:ext cx="3003575" cy="923330"/>
          </a:xfrm>
          <a:prstGeom prst="rect">
            <a:avLst/>
          </a:prstGeom>
          <a:noFill/>
        </p:spPr>
        <p:txBody>
          <a:bodyPr wrap="square" rtlCol="0">
            <a:spAutoFit/>
          </a:bodyPr>
          <a:lstStyle/>
          <a:p>
            <a:pPr marL="342900" indent="-342900">
              <a:buAutoNum type="arabicParenR"/>
            </a:pPr>
            <a:r>
              <a:rPr lang="nl-BE" dirty="0"/>
              <a:t>Normale positie</a:t>
            </a:r>
          </a:p>
          <a:p>
            <a:pPr marL="342900" indent="-342900">
              <a:buAutoNum type="arabicParenR"/>
            </a:pPr>
            <a:r>
              <a:rPr lang="nl-BE" dirty="0"/>
              <a:t>Te hoog</a:t>
            </a:r>
          </a:p>
          <a:p>
            <a:pPr marL="342900" indent="-342900">
              <a:buAutoNum type="arabicParenR"/>
            </a:pPr>
            <a:r>
              <a:rPr lang="nl-BE" dirty="0"/>
              <a:t>Te hoog met korte kabel</a:t>
            </a:r>
            <a:endParaRPr lang="en-US" dirty="0"/>
          </a:p>
        </p:txBody>
      </p:sp>
    </p:spTree>
    <p:extLst>
      <p:ext uri="{BB962C8B-B14F-4D97-AF65-F5344CB8AC3E}">
        <p14:creationId xmlns:p14="http://schemas.microsoft.com/office/powerpoint/2010/main" val="3225477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1325331"/>
            <a:ext cx="5660056" cy="4263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348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773906" y="1412776"/>
            <a:ext cx="2861990" cy="369332"/>
          </a:xfrm>
          <a:prstGeom prst="rect">
            <a:avLst/>
          </a:prstGeom>
          <a:noFill/>
        </p:spPr>
        <p:txBody>
          <a:bodyPr wrap="square" rtlCol="0">
            <a:spAutoFit/>
          </a:bodyPr>
          <a:lstStyle/>
          <a:p>
            <a:r>
              <a:rPr lang="nl-BE" dirty="0"/>
              <a:t>Fases sleepstart</a:t>
            </a:r>
            <a:endParaRPr lang="en-US" dirty="0"/>
          </a:p>
        </p:txBody>
      </p:sp>
      <p:sp>
        <p:nvSpPr>
          <p:cNvPr id="3" name="TextBox 2"/>
          <p:cNvSpPr txBox="1"/>
          <p:nvPr/>
        </p:nvSpPr>
        <p:spPr>
          <a:xfrm>
            <a:off x="1312669" y="2143528"/>
            <a:ext cx="2736304" cy="1200329"/>
          </a:xfrm>
          <a:prstGeom prst="rect">
            <a:avLst/>
          </a:prstGeom>
          <a:noFill/>
        </p:spPr>
        <p:txBody>
          <a:bodyPr wrap="square" rtlCol="0">
            <a:spAutoFit/>
          </a:bodyPr>
          <a:lstStyle/>
          <a:p>
            <a:pPr marL="342900" indent="-342900">
              <a:buAutoNum type="arabicParenR"/>
            </a:pPr>
            <a:r>
              <a:rPr lang="nl-BE" dirty="0"/>
              <a:t>Voor de start</a:t>
            </a:r>
          </a:p>
          <a:p>
            <a:pPr marL="342900" indent="-342900">
              <a:buAutoNum type="arabicParenR"/>
            </a:pPr>
            <a:r>
              <a:rPr lang="nl-BE" dirty="0" err="1"/>
              <a:t>Grondrol</a:t>
            </a:r>
            <a:endParaRPr lang="nl-BE" dirty="0"/>
          </a:p>
          <a:p>
            <a:pPr marL="342900" indent="-342900">
              <a:buAutoNum type="arabicParenR"/>
            </a:pPr>
            <a:r>
              <a:rPr lang="nl-BE" dirty="0"/>
              <a:t>Sleepvlucht</a:t>
            </a:r>
          </a:p>
          <a:p>
            <a:pPr marL="342900" indent="-342900">
              <a:buAutoNum type="arabicParenR"/>
            </a:pPr>
            <a:r>
              <a:rPr lang="nl-BE" dirty="0"/>
              <a:t>Ontkoppelen</a:t>
            </a:r>
          </a:p>
        </p:txBody>
      </p:sp>
    </p:spTree>
    <p:extLst>
      <p:ext uri="{BB962C8B-B14F-4D97-AF65-F5344CB8AC3E}">
        <p14:creationId xmlns:p14="http://schemas.microsoft.com/office/powerpoint/2010/main" val="4116301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4" name="TextBox 3"/>
          <p:cNvSpPr txBox="1"/>
          <p:nvPr/>
        </p:nvSpPr>
        <p:spPr>
          <a:xfrm>
            <a:off x="1043608" y="1463457"/>
            <a:ext cx="2304256" cy="646331"/>
          </a:xfrm>
          <a:prstGeom prst="rect">
            <a:avLst/>
          </a:prstGeom>
          <a:noFill/>
        </p:spPr>
        <p:txBody>
          <a:bodyPr wrap="square" rtlCol="0">
            <a:spAutoFit/>
          </a:bodyPr>
          <a:lstStyle/>
          <a:p>
            <a:pPr marL="342900" indent="-342900">
              <a:buAutoNum type="arabicParenR"/>
            </a:pPr>
            <a:r>
              <a:rPr lang="nl-BE" dirty="0"/>
              <a:t>Voor de start</a:t>
            </a:r>
          </a:p>
          <a:p>
            <a:pPr marL="342900" indent="-342900">
              <a:buAutoNum type="arabicParenR"/>
            </a:pPr>
            <a:endParaRPr lang="en-US" dirty="0"/>
          </a:p>
        </p:txBody>
      </p:sp>
      <p:sp>
        <p:nvSpPr>
          <p:cNvPr id="5" name="TextBox 4"/>
          <p:cNvSpPr txBox="1"/>
          <p:nvPr/>
        </p:nvSpPr>
        <p:spPr>
          <a:xfrm>
            <a:off x="1691680" y="2013947"/>
            <a:ext cx="2880320" cy="1200329"/>
          </a:xfrm>
          <a:prstGeom prst="rect">
            <a:avLst/>
          </a:prstGeom>
          <a:noFill/>
        </p:spPr>
        <p:txBody>
          <a:bodyPr wrap="square" rtlCol="0">
            <a:spAutoFit/>
          </a:bodyPr>
          <a:lstStyle/>
          <a:p>
            <a:pPr marL="285750" indent="-285750">
              <a:buFontTx/>
              <a:buChar char="-"/>
            </a:pPr>
            <a:r>
              <a:rPr lang="nl-BE" dirty="0"/>
              <a:t>Juiste haak !?</a:t>
            </a:r>
          </a:p>
          <a:p>
            <a:pPr marL="285750" indent="-285750">
              <a:buFontTx/>
              <a:buChar char="-"/>
            </a:pPr>
            <a:r>
              <a:rPr lang="nl-BE" dirty="0"/>
              <a:t>Trim (voor) neutraal</a:t>
            </a:r>
          </a:p>
          <a:p>
            <a:pPr marL="285750" indent="-285750">
              <a:buFontTx/>
              <a:buChar char="-"/>
            </a:pPr>
            <a:r>
              <a:rPr lang="nl-BE" dirty="0"/>
              <a:t>Wind checken</a:t>
            </a:r>
          </a:p>
          <a:p>
            <a:pPr marL="285750" indent="-285750">
              <a:buFontTx/>
              <a:buChar char="-"/>
            </a:pPr>
            <a:r>
              <a:rPr lang="nl-BE" dirty="0"/>
              <a:t>Afstand tot obstakels </a:t>
            </a:r>
            <a:endParaRPr lang="en-US" dirty="0"/>
          </a:p>
        </p:txBody>
      </p:sp>
      <p:sp>
        <p:nvSpPr>
          <p:cNvPr id="6" name="TextBox 5"/>
          <p:cNvSpPr txBox="1"/>
          <p:nvPr/>
        </p:nvSpPr>
        <p:spPr>
          <a:xfrm>
            <a:off x="1177103" y="3933056"/>
            <a:ext cx="1944216" cy="369332"/>
          </a:xfrm>
          <a:prstGeom prst="rect">
            <a:avLst/>
          </a:prstGeom>
          <a:noFill/>
        </p:spPr>
        <p:txBody>
          <a:bodyPr wrap="square" rtlCol="0">
            <a:spAutoFit/>
          </a:bodyPr>
          <a:lstStyle/>
          <a:p>
            <a:r>
              <a:rPr lang="nl-BE" dirty="0"/>
              <a:t>2)   </a:t>
            </a:r>
            <a:r>
              <a:rPr lang="nl-BE" dirty="0" err="1"/>
              <a:t>Grondrol</a:t>
            </a:r>
            <a:endParaRPr lang="en-US" dirty="0"/>
          </a:p>
        </p:txBody>
      </p:sp>
      <p:sp>
        <p:nvSpPr>
          <p:cNvPr id="7" name="TextBox 6"/>
          <p:cNvSpPr txBox="1"/>
          <p:nvPr/>
        </p:nvSpPr>
        <p:spPr>
          <a:xfrm>
            <a:off x="1835696" y="4509120"/>
            <a:ext cx="3888432" cy="1477328"/>
          </a:xfrm>
          <a:prstGeom prst="rect">
            <a:avLst/>
          </a:prstGeom>
          <a:noFill/>
        </p:spPr>
        <p:txBody>
          <a:bodyPr wrap="square" rtlCol="0">
            <a:spAutoFit/>
          </a:bodyPr>
          <a:lstStyle/>
          <a:p>
            <a:pPr marL="285750" indent="-285750">
              <a:buFontTx/>
              <a:buChar char="-"/>
            </a:pPr>
            <a:r>
              <a:rPr lang="nl-BE" dirty="0"/>
              <a:t>Vleugels horizontaal</a:t>
            </a:r>
          </a:p>
          <a:p>
            <a:pPr marL="285750" indent="-285750">
              <a:buFontTx/>
              <a:buChar char="-"/>
            </a:pPr>
            <a:r>
              <a:rPr lang="nl-BE" dirty="0" err="1"/>
              <a:t>Propwash</a:t>
            </a:r>
            <a:r>
              <a:rPr lang="nl-BE" dirty="0"/>
              <a:t> opvangen</a:t>
            </a:r>
          </a:p>
          <a:p>
            <a:pPr marL="285750" indent="-285750">
              <a:buFontTx/>
              <a:buChar char="-"/>
            </a:pPr>
            <a:r>
              <a:rPr lang="nl-BE" dirty="0"/>
              <a:t>Balanceren op hoofdwiel</a:t>
            </a:r>
          </a:p>
          <a:p>
            <a:pPr marL="285750" indent="-285750">
              <a:buFontTx/>
              <a:buChar char="-"/>
            </a:pPr>
            <a:r>
              <a:rPr lang="nl-BE" dirty="0"/>
              <a:t>Uitbreken = ontkoppelen!</a:t>
            </a:r>
          </a:p>
          <a:p>
            <a:pPr marL="285750" indent="-285750">
              <a:buFontTx/>
              <a:buChar char="-"/>
            </a:pPr>
            <a:endParaRPr lang="en-US" dirty="0"/>
          </a:p>
        </p:txBody>
      </p:sp>
    </p:spTree>
    <p:extLst>
      <p:ext uri="{BB962C8B-B14F-4D97-AF65-F5344CB8AC3E}">
        <p14:creationId xmlns:p14="http://schemas.microsoft.com/office/powerpoint/2010/main" val="1308741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1115616" y="1556792"/>
            <a:ext cx="2088232" cy="369332"/>
          </a:xfrm>
          <a:prstGeom prst="rect">
            <a:avLst/>
          </a:prstGeom>
          <a:noFill/>
        </p:spPr>
        <p:txBody>
          <a:bodyPr wrap="square" rtlCol="0">
            <a:spAutoFit/>
          </a:bodyPr>
          <a:lstStyle/>
          <a:p>
            <a:r>
              <a:rPr lang="nl-BE" dirty="0"/>
              <a:t>3) sleepvlucht</a:t>
            </a:r>
            <a:endParaRPr lang="en-US" dirty="0"/>
          </a:p>
        </p:txBody>
      </p:sp>
      <p:sp>
        <p:nvSpPr>
          <p:cNvPr id="3" name="TextBox 2"/>
          <p:cNvSpPr txBox="1"/>
          <p:nvPr/>
        </p:nvSpPr>
        <p:spPr>
          <a:xfrm>
            <a:off x="1583668" y="1956510"/>
            <a:ext cx="3240360" cy="1200329"/>
          </a:xfrm>
          <a:prstGeom prst="rect">
            <a:avLst/>
          </a:prstGeom>
          <a:noFill/>
        </p:spPr>
        <p:txBody>
          <a:bodyPr wrap="square" rtlCol="0">
            <a:spAutoFit/>
          </a:bodyPr>
          <a:lstStyle/>
          <a:p>
            <a:pPr marL="285750" indent="-285750">
              <a:buFontTx/>
              <a:buChar char="-"/>
            </a:pPr>
            <a:r>
              <a:rPr lang="nl-BE" dirty="0"/>
              <a:t>Loskomen van de grond</a:t>
            </a:r>
          </a:p>
          <a:p>
            <a:pPr marL="285750" indent="-285750">
              <a:buFontTx/>
              <a:buChar char="-"/>
            </a:pPr>
            <a:r>
              <a:rPr lang="nl-BE" dirty="0"/>
              <a:t>Positie achter sleepvliegtuig</a:t>
            </a:r>
          </a:p>
          <a:p>
            <a:pPr marL="285750" indent="-285750">
              <a:buFontTx/>
              <a:buChar char="-"/>
            </a:pPr>
            <a:r>
              <a:rPr lang="nl-BE" dirty="0"/>
              <a:t>Kabel slap </a:t>
            </a:r>
            <a:endParaRPr lang="en-US" dirty="0"/>
          </a:p>
          <a:p>
            <a:pPr marL="285750" indent="-285750">
              <a:buFontTx/>
              <a:buChar char="-"/>
            </a:pPr>
            <a:r>
              <a:rPr lang="nl-BE" dirty="0"/>
              <a:t>Bochten maken</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313" y="3573016"/>
            <a:ext cx="57150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4313" y="4941168"/>
            <a:ext cx="5715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473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1115616" y="1556792"/>
            <a:ext cx="2088232" cy="369332"/>
          </a:xfrm>
          <a:prstGeom prst="rect">
            <a:avLst/>
          </a:prstGeom>
          <a:noFill/>
        </p:spPr>
        <p:txBody>
          <a:bodyPr wrap="square" rtlCol="0">
            <a:spAutoFit/>
          </a:bodyPr>
          <a:lstStyle/>
          <a:p>
            <a:r>
              <a:rPr lang="nl-BE" dirty="0"/>
              <a:t>3) sleepvlucht</a:t>
            </a:r>
            <a:endParaRPr lang="en-US" dirty="0"/>
          </a:p>
        </p:txBody>
      </p:sp>
      <p:sp>
        <p:nvSpPr>
          <p:cNvPr id="3" name="TextBox 2"/>
          <p:cNvSpPr txBox="1"/>
          <p:nvPr/>
        </p:nvSpPr>
        <p:spPr>
          <a:xfrm>
            <a:off x="1583668" y="1956510"/>
            <a:ext cx="3240360" cy="1200329"/>
          </a:xfrm>
          <a:prstGeom prst="rect">
            <a:avLst/>
          </a:prstGeom>
          <a:noFill/>
        </p:spPr>
        <p:txBody>
          <a:bodyPr wrap="square" rtlCol="0">
            <a:spAutoFit/>
          </a:bodyPr>
          <a:lstStyle/>
          <a:p>
            <a:pPr marL="285750" indent="-285750">
              <a:buFontTx/>
              <a:buChar char="-"/>
            </a:pPr>
            <a:r>
              <a:rPr lang="nl-BE" dirty="0"/>
              <a:t>Loskomen van de grond</a:t>
            </a:r>
          </a:p>
          <a:p>
            <a:pPr marL="285750" indent="-285750">
              <a:buFontTx/>
              <a:buChar char="-"/>
            </a:pPr>
            <a:r>
              <a:rPr lang="nl-BE" dirty="0"/>
              <a:t>Positie achter sleepvliegtuig</a:t>
            </a:r>
          </a:p>
          <a:p>
            <a:pPr marL="285750" indent="-285750">
              <a:buFontTx/>
              <a:buChar char="-"/>
            </a:pPr>
            <a:r>
              <a:rPr lang="nl-BE" dirty="0"/>
              <a:t>Kabel slap </a:t>
            </a:r>
            <a:endParaRPr lang="en-US" dirty="0"/>
          </a:p>
          <a:p>
            <a:pPr marL="285750" indent="-285750">
              <a:buFontTx/>
              <a:buChar char="-"/>
            </a:pPr>
            <a:r>
              <a:rPr lang="nl-BE" dirty="0"/>
              <a:t>Bochten maken</a:t>
            </a: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4846" y="1844824"/>
            <a:ext cx="4354849" cy="202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2113" y="4149080"/>
            <a:ext cx="4277225" cy="195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4377622"/>
            <a:ext cx="4269399" cy="172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028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773906" y="1263650"/>
            <a:ext cx="3006006" cy="369332"/>
          </a:xfrm>
          <a:prstGeom prst="rect">
            <a:avLst/>
          </a:prstGeom>
          <a:noFill/>
        </p:spPr>
        <p:txBody>
          <a:bodyPr wrap="square" rtlCol="0">
            <a:spAutoFit/>
          </a:bodyPr>
          <a:lstStyle/>
          <a:p>
            <a:r>
              <a:rPr lang="nl-BE" dirty="0"/>
              <a:t>4)  Ontkoppelen</a:t>
            </a:r>
            <a:endParaRPr lang="en-US" dirty="0"/>
          </a:p>
        </p:txBody>
      </p:sp>
      <p:sp>
        <p:nvSpPr>
          <p:cNvPr id="3" name="TextBox 2"/>
          <p:cNvSpPr txBox="1"/>
          <p:nvPr/>
        </p:nvSpPr>
        <p:spPr>
          <a:xfrm>
            <a:off x="1403648" y="2060848"/>
            <a:ext cx="4032448" cy="923330"/>
          </a:xfrm>
          <a:prstGeom prst="rect">
            <a:avLst/>
          </a:prstGeom>
          <a:noFill/>
        </p:spPr>
        <p:txBody>
          <a:bodyPr wrap="square" rtlCol="0">
            <a:spAutoFit/>
          </a:bodyPr>
          <a:lstStyle/>
          <a:p>
            <a:pPr marL="285750" indent="-285750">
              <a:buFontTx/>
              <a:buChar char="-"/>
            </a:pPr>
            <a:r>
              <a:rPr lang="nl-BE" dirty="0"/>
              <a:t>Sleper waggelt vleugels</a:t>
            </a:r>
          </a:p>
          <a:p>
            <a:pPr marL="285750" indent="-285750">
              <a:buFontTx/>
              <a:buChar char="-"/>
            </a:pPr>
            <a:r>
              <a:rPr lang="nl-BE" dirty="0"/>
              <a:t>2 X ontkoppelen</a:t>
            </a:r>
          </a:p>
          <a:p>
            <a:pPr marL="285750" indent="-285750">
              <a:buFontTx/>
              <a:buChar char="-"/>
            </a:pPr>
            <a:r>
              <a:rPr lang="nl-BE" dirty="0"/>
              <a:t>wegdraaien </a:t>
            </a:r>
            <a:endParaRPr lang="en-US" dirty="0"/>
          </a:p>
        </p:txBody>
      </p:sp>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0245" y="3861048"/>
            <a:ext cx="57150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1812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773906" y="1263650"/>
            <a:ext cx="3006006" cy="369332"/>
          </a:xfrm>
          <a:prstGeom prst="rect">
            <a:avLst/>
          </a:prstGeom>
          <a:noFill/>
        </p:spPr>
        <p:txBody>
          <a:bodyPr wrap="square" rtlCol="0">
            <a:spAutoFit/>
          </a:bodyPr>
          <a:lstStyle/>
          <a:p>
            <a:r>
              <a:rPr lang="nl-BE" dirty="0"/>
              <a:t>Sleepstart met zijwind</a:t>
            </a:r>
            <a:endParaRPr lang="en-US" dirty="0"/>
          </a:p>
        </p:txBody>
      </p:sp>
      <p:sp>
        <p:nvSpPr>
          <p:cNvPr id="3" name="TextBox 2"/>
          <p:cNvSpPr txBox="1"/>
          <p:nvPr/>
        </p:nvSpPr>
        <p:spPr>
          <a:xfrm>
            <a:off x="1115616" y="1988840"/>
            <a:ext cx="4032448" cy="1477328"/>
          </a:xfrm>
          <a:prstGeom prst="rect">
            <a:avLst/>
          </a:prstGeom>
          <a:noFill/>
        </p:spPr>
        <p:txBody>
          <a:bodyPr wrap="square" rtlCol="0">
            <a:spAutoFit/>
          </a:bodyPr>
          <a:lstStyle/>
          <a:p>
            <a:pPr marL="285750" indent="-285750">
              <a:buFontTx/>
              <a:buChar char="-"/>
            </a:pPr>
            <a:r>
              <a:rPr lang="nl-BE" dirty="0"/>
              <a:t>Limieten zijwind </a:t>
            </a:r>
          </a:p>
          <a:p>
            <a:pPr marL="285750" indent="-285750">
              <a:buFontTx/>
              <a:buChar char="-"/>
            </a:pPr>
            <a:r>
              <a:rPr lang="nl-BE" dirty="0"/>
              <a:t>Controleer windrichting en obstakels</a:t>
            </a:r>
          </a:p>
          <a:p>
            <a:pPr marL="285750" indent="-285750">
              <a:buFontTx/>
              <a:buChar char="-"/>
            </a:pPr>
            <a:r>
              <a:rPr lang="nl-BE" dirty="0"/>
              <a:t>Windhaaneffect</a:t>
            </a:r>
          </a:p>
          <a:p>
            <a:pPr marL="285750" indent="-285750">
              <a:buFontTx/>
              <a:buChar char="-"/>
            </a:pPr>
            <a:r>
              <a:rPr lang="nl-BE" dirty="0"/>
              <a:t>Afdrijven</a:t>
            </a:r>
          </a:p>
          <a:p>
            <a:pPr marL="285750" indent="-285750">
              <a:buFontTx/>
              <a:buChar char="-"/>
            </a:pPr>
            <a:endParaRPr lang="en-US"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412" y="2109788"/>
            <a:ext cx="3680852" cy="3997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603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3" name="TextBox 2"/>
          <p:cNvSpPr txBox="1"/>
          <p:nvPr/>
        </p:nvSpPr>
        <p:spPr>
          <a:xfrm>
            <a:off x="1043137" y="1708522"/>
            <a:ext cx="3168352" cy="1200329"/>
          </a:xfrm>
          <a:prstGeom prst="rect">
            <a:avLst/>
          </a:prstGeom>
          <a:noFill/>
        </p:spPr>
        <p:txBody>
          <a:bodyPr wrap="square" rtlCol="0">
            <a:spAutoFit/>
          </a:bodyPr>
          <a:lstStyle/>
          <a:p>
            <a:pPr marL="285750" indent="-285750">
              <a:buFontTx/>
              <a:buChar char="-"/>
            </a:pPr>
            <a:r>
              <a:rPr lang="nl-BE" dirty="0"/>
              <a:t>Turbo</a:t>
            </a:r>
          </a:p>
          <a:p>
            <a:pPr marL="285750" indent="-285750">
              <a:buFontTx/>
              <a:buChar char="-"/>
            </a:pPr>
            <a:r>
              <a:rPr lang="nl-BE" dirty="0"/>
              <a:t>FES</a:t>
            </a:r>
          </a:p>
          <a:p>
            <a:pPr marL="285750" indent="-285750">
              <a:buFontTx/>
              <a:buChar char="-"/>
            </a:pPr>
            <a:r>
              <a:rPr lang="nl-BE" dirty="0"/>
              <a:t>Jet</a:t>
            </a:r>
          </a:p>
          <a:p>
            <a:pPr marL="285750" indent="-285750">
              <a:buFontTx/>
              <a:buChar char="-"/>
            </a:pPr>
            <a:r>
              <a:rPr lang="nl-BE" dirty="0"/>
              <a:t>Zelfstarter</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882425"/>
            <a:ext cx="3386000" cy="184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New Product Test | Jonker Sailplan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3839826"/>
            <a:ext cx="3514725" cy="12954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S 8 e neo - Nordic Glidi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896" y="2535407"/>
            <a:ext cx="3032256" cy="15892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SG 29 Es – the turbo with a starter | ASSegelflu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8104" y="1506543"/>
            <a:ext cx="3208749" cy="120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746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12" name="Tekstvak 11"/>
          <p:cNvSpPr txBox="1"/>
          <p:nvPr/>
        </p:nvSpPr>
        <p:spPr>
          <a:xfrm>
            <a:off x="0" y="692696"/>
            <a:ext cx="9144000" cy="523220"/>
          </a:xfrm>
          <a:prstGeom prst="rect">
            <a:avLst/>
          </a:prstGeom>
          <a:noFill/>
        </p:spPr>
        <p:txBody>
          <a:bodyPr wrap="square" rtlCol="0">
            <a:spAutoFit/>
          </a:bodyPr>
          <a:lstStyle/>
          <a:p>
            <a:pPr lvl="0">
              <a:buClr>
                <a:srgbClr val="FF0000"/>
              </a:buClr>
            </a:pPr>
            <a:r>
              <a:rPr lang="nl-NL" sz="2800" b="1" dirty="0"/>
              <a:t>6.3 Thermiek- en </a:t>
            </a:r>
            <a:r>
              <a:rPr lang="nl-NL" sz="2800" b="1" dirty="0" err="1"/>
              <a:t>begvliegen</a:t>
            </a:r>
            <a:endParaRPr lang="nl-NL" sz="2800" dirty="0"/>
          </a:p>
        </p:txBody>
      </p:sp>
      <p:sp>
        <p:nvSpPr>
          <p:cNvPr id="3" name="TextBox 2"/>
          <p:cNvSpPr txBox="1"/>
          <p:nvPr/>
        </p:nvSpPr>
        <p:spPr>
          <a:xfrm>
            <a:off x="798572" y="1700808"/>
            <a:ext cx="4176464" cy="1200329"/>
          </a:xfrm>
          <a:prstGeom prst="rect">
            <a:avLst/>
          </a:prstGeom>
          <a:noFill/>
        </p:spPr>
        <p:txBody>
          <a:bodyPr wrap="square" rtlCol="0">
            <a:spAutoFit/>
          </a:bodyPr>
          <a:lstStyle/>
          <a:p>
            <a:pPr marL="285750" indent="-285750">
              <a:buFontTx/>
              <a:buChar char="-"/>
            </a:pPr>
            <a:r>
              <a:rPr lang="nl-BE" dirty="0"/>
              <a:t>Veilig thermiekvliegen</a:t>
            </a:r>
          </a:p>
          <a:p>
            <a:pPr marL="285750" indent="-285750">
              <a:buFontTx/>
              <a:buChar char="-"/>
            </a:pPr>
            <a:r>
              <a:rPr lang="nl-BE" dirty="0"/>
              <a:t>Invloed wind</a:t>
            </a:r>
          </a:p>
          <a:p>
            <a:pPr marL="285750" indent="-285750">
              <a:buFontTx/>
              <a:buChar char="-"/>
            </a:pPr>
            <a:r>
              <a:rPr lang="nl-BE" dirty="0"/>
              <a:t>Thermiek zoeken</a:t>
            </a:r>
          </a:p>
          <a:p>
            <a:pPr marL="285750" indent="-285750">
              <a:buFontTx/>
              <a:buChar char="-"/>
            </a:pPr>
            <a:r>
              <a:rPr lang="nl-BE" dirty="0"/>
              <a:t>bergvliegen</a:t>
            </a:r>
            <a:endParaRPr lang="en-US" dirty="0"/>
          </a:p>
        </p:txBody>
      </p:sp>
    </p:spTree>
    <p:extLst>
      <p:ext uri="{BB962C8B-B14F-4D97-AF65-F5344CB8AC3E}">
        <p14:creationId xmlns:p14="http://schemas.microsoft.com/office/powerpoint/2010/main" val="197024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971600" y="1263650"/>
            <a:ext cx="2736304" cy="369332"/>
          </a:xfrm>
          <a:prstGeom prst="rect">
            <a:avLst/>
          </a:prstGeom>
          <a:noFill/>
        </p:spPr>
        <p:txBody>
          <a:bodyPr wrap="square" rtlCol="0">
            <a:spAutoFit/>
          </a:bodyPr>
          <a:lstStyle/>
          <a:p>
            <a:r>
              <a:rPr lang="nl-BE" dirty="0"/>
              <a:t>Zweefvliegtuig klaarmaken</a:t>
            </a:r>
          </a:p>
        </p:txBody>
      </p:sp>
      <p:sp>
        <p:nvSpPr>
          <p:cNvPr id="3" name="TextBox 2"/>
          <p:cNvSpPr txBox="1"/>
          <p:nvPr/>
        </p:nvSpPr>
        <p:spPr>
          <a:xfrm>
            <a:off x="1619672" y="1988840"/>
            <a:ext cx="4179932" cy="1200329"/>
          </a:xfrm>
          <a:prstGeom prst="rect">
            <a:avLst/>
          </a:prstGeom>
          <a:noFill/>
        </p:spPr>
        <p:txBody>
          <a:bodyPr wrap="square" rtlCol="0">
            <a:spAutoFit/>
          </a:bodyPr>
          <a:lstStyle/>
          <a:p>
            <a:pPr marL="285750" indent="-285750">
              <a:buFontTx/>
              <a:buChar char="-"/>
            </a:pPr>
            <a:r>
              <a:rPr lang="nl-BE" dirty="0"/>
              <a:t>Buitenzetten</a:t>
            </a:r>
          </a:p>
          <a:p>
            <a:pPr marL="285750" indent="-285750">
              <a:buFontTx/>
              <a:buChar char="-"/>
            </a:pPr>
            <a:r>
              <a:rPr lang="nl-BE" dirty="0"/>
              <a:t>Klaarmaken</a:t>
            </a:r>
          </a:p>
          <a:p>
            <a:pPr marL="285750" indent="-285750">
              <a:buFontTx/>
              <a:buChar char="-"/>
            </a:pPr>
            <a:r>
              <a:rPr lang="nl-BE" dirty="0"/>
              <a:t>Dagelijkse inspectie</a:t>
            </a:r>
          </a:p>
          <a:p>
            <a:pPr marL="285750" indent="-285750">
              <a:buFontTx/>
              <a:buChar char="-"/>
            </a:pPr>
            <a:r>
              <a:rPr lang="nl-BE" dirty="0"/>
              <a:t>In piste brengen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4725144"/>
            <a:ext cx="5849374" cy="186905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2019045"/>
            <a:ext cx="2082957" cy="162080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539552" y="1124744"/>
            <a:ext cx="3168352" cy="369332"/>
          </a:xfrm>
          <a:prstGeom prst="rect">
            <a:avLst/>
          </a:prstGeom>
          <a:noFill/>
        </p:spPr>
        <p:txBody>
          <a:bodyPr wrap="square" rtlCol="0">
            <a:spAutoFit/>
          </a:bodyPr>
          <a:lstStyle/>
          <a:p>
            <a:r>
              <a:rPr lang="nl-BE" dirty="0"/>
              <a:t>Veilig thermiekvliegen</a:t>
            </a:r>
            <a:endParaRPr lang="en-US" dirty="0"/>
          </a:p>
        </p:txBody>
      </p:sp>
      <p:sp>
        <p:nvSpPr>
          <p:cNvPr id="3" name="TextBox 2"/>
          <p:cNvSpPr txBox="1"/>
          <p:nvPr/>
        </p:nvSpPr>
        <p:spPr>
          <a:xfrm>
            <a:off x="683568" y="1628800"/>
            <a:ext cx="3507631" cy="3139321"/>
          </a:xfrm>
          <a:prstGeom prst="rect">
            <a:avLst/>
          </a:prstGeom>
          <a:noFill/>
        </p:spPr>
        <p:txBody>
          <a:bodyPr wrap="square" rtlCol="0">
            <a:spAutoFit/>
          </a:bodyPr>
          <a:lstStyle/>
          <a:p>
            <a:pPr marL="285750" indent="-285750">
              <a:buFontTx/>
              <a:buChar char="-"/>
            </a:pPr>
            <a:r>
              <a:rPr lang="nl-BE" dirty="0"/>
              <a:t>Dezelfde draairichting</a:t>
            </a:r>
          </a:p>
          <a:p>
            <a:pPr marL="285750" indent="-285750">
              <a:buFontTx/>
              <a:buChar char="-"/>
            </a:pPr>
            <a:r>
              <a:rPr lang="nl-BE" dirty="0"/>
              <a:t>Invoegen en ‘</a:t>
            </a:r>
            <a:r>
              <a:rPr lang="nl-BE" dirty="0" err="1"/>
              <a:t>oplijnen</a:t>
            </a:r>
            <a:r>
              <a:rPr lang="nl-BE" dirty="0"/>
              <a:t>’</a:t>
            </a:r>
          </a:p>
          <a:p>
            <a:endParaRPr lang="nl-BE" dirty="0"/>
          </a:p>
          <a:p>
            <a:endParaRPr lang="nl-BE" dirty="0"/>
          </a:p>
          <a:p>
            <a:endParaRPr lang="nl-BE" dirty="0"/>
          </a:p>
          <a:p>
            <a:endParaRPr lang="nl-BE" dirty="0"/>
          </a:p>
          <a:p>
            <a:endParaRPr lang="nl-BE" dirty="0"/>
          </a:p>
          <a:p>
            <a:pPr marL="285750" indent="-285750">
              <a:buFontTx/>
              <a:buChar char="-"/>
            </a:pPr>
            <a:r>
              <a:rPr lang="nl-BE" dirty="0"/>
              <a:t>Boven/onder elkaar vliegen</a:t>
            </a:r>
          </a:p>
          <a:p>
            <a:pPr marL="285750" indent="-285750">
              <a:buFontTx/>
              <a:buChar char="-"/>
            </a:pPr>
            <a:r>
              <a:rPr lang="nl-BE" dirty="0"/>
              <a:t>Niet binnendoor draaien</a:t>
            </a:r>
          </a:p>
          <a:p>
            <a:pPr marL="285750" indent="-285750">
              <a:buFontTx/>
              <a:buChar char="-"/>
            </a:pPr>
            <a:r>
              <a:rPr lang="nl-BE" dirty="0"/>
              <a:t>LOOK OUT!</a:t>
            </a:r>
          </a:p>
          <a:p>
            <a:pPr marL="285750" indent="-285750">
              <a:buFontTx/>
              <a:buChar char="-"/>
            </a:pPr>
            <a:endParaRPr lang="en-US" dirty="0"/>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753" y="1230201"/>
            <a:ext cx="4683719" cy="198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6753" y="3284984"/>
            <a:ext cx="4704085" cy="350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045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863588" y="1196752"/>
            <a:ext cx="2232248" cy="369332"/>
          </a:xfrm>
          <a:prstGeom prst="rect">
            <a:avLst/>
          </a:prstGeom>
          <a:noFill/>
        </p:spPr>
        <p:txBody>
          <a:bodyPr wrap="square" rtlCol="0">
            <a:spAutoFit/>
          </a:bodyPr>
          <a:lstStyle/>
          <a:p>
            <a:r>
              <a:rPr lang="nl-BE" dirty="0"/>
              <a:t>Invloed wind </a:t>
            </a:r>
            <a:endParaRPr lang="en-US" dirty="0"/>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264" y="1844824"/>
            <a:ext cx="5462340" cy="467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372200" y="2204864"/>
            <a:ext cx="2257450" cy="1200329"/>
          </a:xfrm>
          <a:prstGeom prst="rect">
            <a:avLst/>
          </a:prstGeom>
          <a:noFill/>
        </p:spPr>
        <p:txBody>
          <a:bodyPr wrap="square" rtlCol="0">
            <a:spAutoFit/>
          </a:bodyPr>
          <a:lstStyle/>
          <a:p>
            <a:pPr marL="342900" indent="-342900">
              <a:buAutoNum type="arabicParenR"/>
            </a:pPr>
            <a:r>
              <a:rPr lang="nl-BE" dirty="0"/>
              <a:t>Lijkt snel</a:t>
            </a:r>
          </a:p>
          <a:p>
            <a:pPr marL="342900" indent="-342900">
              <a:buAutoNum type="arabicParenR"/>
            </a:pPr>
            <a:r>
              <a:rPr lang="nl-BE" dirty="0"/>
              <a:t>Afdrijven</a:t>
            </a:r>
          </a:p>
          <a:p>
            <a:pPr marL="342900" indent="-342900">
              <a:buAutoNum type="arabicParenR"/>
            </a:pPr>
            <a:r>
              <a:rPr lang="nl-BE" dirty="0"/>
              <a:t>Lijkt traag</a:t>
            </a:r>
          </a:p>
          <a:p>
            <a:pPr marL="342900" indent="-342900">
              <a:buAutoNum type="arabicParenR"/>
            </a:pPr>
            <a:r>
              <a:rPr lang="nl-BE" dirty="0"/>
              <a:t>Afdrijven</a:t>
            </a:r>
            <a:endParaRPr lang="en-US" dirty="0"/>
          </a:p>
        </p:txBody>
      </p:sp>
    </p:spTree>
    <p:extLst>
      <p:ext uri="{BB962C8B-B14F-4D97-AF65-F5344CB8AC3E}">
        <p14:creationId xmlns:p14="http://schemas.microsoft.com/office/powerpoint/2010/main" val="4066670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467544" y="1340767"/>
            <a:ext cx="3723655" cy="646331"/>
          </a:xfrm>
          <a:prstGeom prst="rect">
            <a:avLst/>
          </a:prstGeom>
          <a:noFill/>
        </p:spPr>
        <p:txBody>
          <a:bodyPr wrap="square" rtlCol="0">
            <a:spAutoFit/>
          </a:bodyPr>
          <a:lstStyle/>
          <a:p>
            <a:r>
              <a:rPr lang="nl-BE" dirty="0"/>
              <a:t>Terug op het vliegveld geraken</a:t>
            </a:r>
          </a:p>
          <a:p>
            <a:endParaRPr lang="en-US" dirty="0"/>
          </a:p>
        </p:txBody>
      </p:sp>
      <p:sp>
        <p:nvSpPr>
          <p:cNvPr id="3" name="TextBox 2"/>
          <p:cNvSpPr txBox="1"/>
          <p:nvPr/>
        </p:nvSpPr>
        <p:spPr>
          <a:xfrm>
            <a:off x="431069" y="1747522"/>
            <a:ext cx="4392488" cy="1200329"/>
          </a:xfrm>
          <a:prstGeom prst="rect">
            <a:avLst/>
          </a:prstGeom>
          <a:noFill/>
        </p:spPr>
        <p:txBody>
          <a:bodyPr wrap="square" rtlCol="0">
            <a:spAutoFit/>
          </a:bodyPr>
          <a:lstStyle/>
          <a:p>
            <a:pPr marL="285750" indent="-285750">
              <a:buFontTx/>
              <a:buChar char="-"/>
            </a:pPr>
            <a:r>
              <a:rPr lang="nl-BE" dirty="0"/>
              <a:t>Type vliegtuig</a:t>
            </a:r>
          </a:p>
          <a:p>
            <a:pPr marL="285750" indent="-285750">
              <a:buFontTx/>
              <a:buChar char="-"/>
            </a:pPr>
            <a:r>
              <a:rPr lang="nl-BE" dirty="0"/>
              <a:t>Windrichting en – sterkte</a:t>
            </a:r>
          </a:p>
          <a:p>
            <a:pPr marL="285750" indent="-285750">
              <a:buFontTx/>
              <a:buChar char="-"/>
            </a:pPr>
            <a:r>
              <a:rPr lang="nl-BE" dirty="0"/>
              <a:t>Daalgebieden</a:t>
            </a:r>
          </a:p>
          <a:p>
            <a:pPr marL="285750" indent="-285750">
              <a:buFontTx/>
              <a:buChar char="-"/>
            </a:pPr>
            <a:r>
              <a:rPr lang="nl-BE" dirty="0"/>
              <a:t>ervaring</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725" y="2393853"/>
            <a:ext cx="6184825" cy="4296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253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683568" y="1263650"/>
            <a:ext cx="3168352" cy="369332"/>
          </a:xfrm>
          <a:prstGeom prst="rect">
            <a:avLst/>
          </a:prstGeom>
          <a:noFill/>
        </p:spPr>
        <p:txBody>
          <a:bodyPr wrap="square" rtlCol="0">
            <a:spAutoFit/>
          </a:bodyPr>
          <a:lstStyle/>
          <a:p>
            <a:r>
              <a:rPr lang="nl-BE" dirty="0"/>
              <a:t>Bergvliegen</a:t>
            </a:r>
            <a:endParaRPr lang="en-US" dirty="0"/>
          </a:p>
        </p:txBody>
      </p:sp>
      <p:sp>
        <p:nvSpPr>
          <p:cNvPr id="3" name="TextBox 2"/>
          <p:cNvSpPr txBox="1"/>
          <p:nvPr/>
        </p:nvSpPr>
        <p:spPr>
          <a:xfrm>
            <a:off x="899592" y="1772816"/>
            <a:ext cx="4464496" cy="3416320"/>
          </a:xfrm>
          <a:prstGeom prst="rect">
            <a:avLst/>
          </a:prstGeom>
          <a:noFill/>
        </p:spPr>
        <p:txBody>
          <a:bodyPr wrap="square" rtlCol="0">
            <a:spAutoFit/>
          </a:bodyPr>
          <a:lstStyle/>
          <a:p>
            <a:pPr marL="285750" indent="-285750">
              <a:buFontTx/>
              <a:buChar char="-"/>
            </a:pPr>
            <a:r>
              <a:rPr lang="nl-BE" dirty="0"/>
              <a:t>Bestudeer literatuur</a:t>
            </a:r>
          </a:p>
          <a:p>
            <a:pPr marL="285750" indent="-285750">
              <a:buFontTx/>
              <a:buChar char="-"/>
            </a:pPr>
            <a:r>
              <a:rPr lang="nl-BE" dirty="0"/>
              <a:t>Uitgebreide briefing</a:t>
            </a:r>
          </a:p>
          <a:p>
            <a:pPr marL="285750" indent="-285750">
              <a:buFontTx/>
              <a:buChar char="-"/>
            </a:pPr>
            <a:r>
              <a:rPr lang="nl-BE" dirty="0"/>
              <a:t>Voldoende </a:t>
            </a:r>
            <a:r>
              <a:rPr lang="nl-BE" dirty="0" err="1"/>
              <a:t>checkstarts</a:t>
            </a:r>
            <a:endParaRPr lang="nl-BE" dirty="0"/>
          </a:p>
          <a:p>
            <a:pPr marL="285750" indent="-285750">
              <a:buFontTx/>
              <a:buChar char="-"/>
            </a:pPr>
            <a:r>
              <a:rPr lang="nl-BE" dirty="0"/>
              <a:t>Van de berg wegdraaien</a:t>
            </a:r>
          </a:p>
          <a:p>
            <a:pPr marL="285750" indent="-285750">
              <a:buFontTx/>
              <a:buChar char="-"/>
            </a:pPr>
            <a:r>
              <a:rPr lang="nl-BE" dirty="0"/>
              <a:t>Tijdig uitwijken</a:t>
            </a:r>
          </a:p>
          <a:p>
            <a:pPr marL="285750" indent="-285750">
              <a:buFontTx/>
              <a:buChar char="-"/>
            </a:pPr>
            <a:r>
              <a:rPr lang="nl-BE" dirty="0"/>
              <a:t>Rotor, turbulentie en thermieksnelheid</a:t>
            </a:r>
          </a:p>
          <a:p>
            <a:pPr marL="285750" indent="-285750">
              <a:buFontTx/>
              <a:buChar char="-"/>
            </a:pPr>
            <a:r>
              <a:rPr lang="nl-BE" dirty="0"/>
              <a:t>Zonsondergang</a:t>
            </a:r>
          </a:p>
          <a:p>
            <a:pPr marL="285750" indent="-285750">
              <a:buFontTx/>
              <a:buChar char="-"/>
            </a:pPr>
            <a:r>
              <a:rPr lang="nl-BE" dirty="0"/>
              <a:t>Snelheid op hoogte</a:t>
            </a:r>
          </a:p>
          <a:p>
            <a:pPr marL="285750" indent="-285750">
              <a:buFontTx/>
              <a:buChar char="-"/>
            </a:pPr>
            <a:r>
              <a:rPr lang="nl-BE" dirty="0"/>
              <a:t>Zuurstof!</a:t>
            </a:r>
          </a:p>
          <a:p>
            <a:pPr marL="285750" indent="-285750">
              <a:buFontTx/>
              <a:buChar char="-"/>
            </a:pPr>
            <a:endParaRPr lang="nl-BE" dirty="0"/>
          </a:p>
          <a:p>
            <a:pPr marL="285750" indent="-285750">
              <a:buFontTx/>
              <a:buChar char="-"/>
            </a:pPr>
            <a:endParaRPr lang="nl-BE" dirty="0"/>
          </a:p>
          <a:p>
            <a:pPr marL="285750" indent="-285750">
              <a:buFontTx/>
              <a:buChar char="-"/>
            </a:pP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5391" y="1263650"/>
            <a:ext cx="2974259" cy="223069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1000" y="3645024"/>
            <a:ext cx="3003040" cy="2252280"/>
          </a:xfrm>
          <a:prstGeom prst="rect">
            <a:avLst/>
          </a:prstGeom>
        </p:spPr>
      </p:pic>
    </p:spTree>
    <p:extLst>
      <p:ext uri="{BB962C8B-B14F-4D97-AF65-F5344CB8AC3E}">
        <p14:creationId xmlns:p14="http://schemas.microsoft.com/office/powerpoint/2010/main" val="20792055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638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120" y="1057330"/>
            <a:ext cx="3828586" cy="531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2130" y="1052736"/>
            <a:ext cx="3617520" cy="5319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3104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263" y="764704"/>
            <a:ext cx="4129690" cy="3000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3645024"/>
            <a:ext cx="3669060" cy="302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31640" y="1412776"/>
            <a:ext cx="2232248" cy="923330"/>
          </a:xfrm>
          <a:prstGeom prst="rect">
            <a:avLst/>
          </a:prstGeom>
          <a:noFill/>
        </p:spPr>
        <p:txBody>
          <a:bodyPr wrap="square" rtlCol="0">
            <a:spAutoFit/>
          </a:bodyPr>
          <a:lstStyle/>
          <a:p>
            <a:r>
              <a:rPr lang="nl-BE" dirty="0"/>
              <a:t>Hellingvliegen</a:t>
            </a:r>
          </a:p>
          <a:p>
            <a:pPr marL="285750" indent="-285750">
              <a:buFontTx/>
              <a:buChar char="-"/>
            </a:pPr>
            <a:r>
              <a:rPr lang="nl-BE" dirty="0"/>
              <a:t>Windcirculatie</a:t>
            </a:r>
          </a:p>
          <a:p>
            <a:pPr marL="285750" indent="-285750">
              <a:buFontTx/>
              <a:buChar char="-"/>
            </a:pPr>
            <a:r>
              <a:rPr lang="nl-BE" dirty="0"/>
              <a:t>Verstoord stijgen</a:t>
            </a:r>
            <a:endParaRPr lang="en-US" dirty="0"/>
          </a:p>
        </p:txBody>
      </p:sp>
      <p:sp>
        <p:nvSpPr>
          <p:cNvPr id="5" name="TextBox 4"/>
          <p:cNvSpPr txBox="1"/>
          <p:nvPr/>
        </p:nvSpPr>
        <p:spPr>
          <a:xfrm>
            <a:off x="4767263" y="4581128"/>
            <a:ext cx="2613049" cy="1477328"/>
          </a:xfrm>
          <a:prstGeom prst="rect">
            <a:avLst/>
          </a:prstGeom>
          <a:noFill/>
        </p:spPr>
        <p:txBody>
          <a:bodyPr wrap="square" rtlCol="0">
            <a:spAutoFit/>
          </a:bodyPr>
          <a:lstStyle/>
          <a:p>
            <a:r>
              <a:rPr lang="nl-BE" dirty="0"/>
              <a:t>Vliegen of vallen?</a:t>
            </a:r>
          </a:p>
          <a:p>
            <a:pPr marL="285750" indent="-285750">
              <a:buFontTx/>
              <a:buChar char="-"/>
            </a:pPr>
            <a:r>
              <a:rPr lang="nl-BE" dirty="0"/>
              <a:t>Sneller vliegen</a:t>
            </a:r>
          </a:p>
          <a:p>
            <a:pPr marL="285750" indent="-285750">
              <a:buFontTx/>
              <a:buChar char="-"/>
            </a:pPr>
            <a:r>
              <a:rPr lang="nl-BE" dirty="0"/>
              <a:t>Turbulentie</a:t>
            </a:r>
          </a:p>
          <a:p>
            <a:pPr marL="285750" indent="-285750">
              <a:buFontTx/>
              <a:buChar char="-"/>
            </a:pPr>
            <a:endParaRPr lang="nl-BE" dirty="0"/>
          </a:p>
          <a:p>
            <a:pPr marL="285750" indent="-285750">
              <a:buFontTx/>
              <a:buChar char="-"/>
            </a:pPr>
            <a:endParaRPr lang="en-US" dirty="0"/>
          </a:p>
        </p:txBody>
      </p:sp>
    </p:spTree>
    <p:extLst>
      <p:ext uri="{BB962C8B-B14F-4D97-AF65-F5344CB8AC3E}">
        <p14:creationId xmlns:p14="http://schemas.microsoft.com/office/powerpoint/2010/main" val="1094711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1780000"/>
            <a:ext cx="5905314" cy="4481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973931"/>
            <a:ext cx="3456384" cy="369332"/>
          </a:xfrm>
          <a:prstGeom prst="rect">
            <a:avLst/>
          </a:prstGeom>
          <a:noFill/>
        </p:spPr>
        <p:txBody>
          <a:bodyPr wrap="square" rtlCol="0">
            <a:spAutoFit/>
          </a:bodyPr>
          <a:lstStyle/>
          <a:p>
            <a:r>
              <a:rPr lang="nl-BE" dirty="0"/>
              <a:t>Thermiekvliegen aan de helling</a:t>
            </a:r>
            <a:endParaRPr lang="en-US" dirty="0"/>
          </a:p>
        </p:txBody>
      </p:sp>
    </p:spTree>
    <p:extLst>
      <p:ext uri="{BB962C8B-B14F-4D97-AF65-F5344CB8AC3E}">
        <p14:creationId xmlns:p14="http://schemas.microsoft.com/office/powerpoint/2010/main" val="591458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132856"/>
            <a:ext cx="4378921" cy="320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8" y="2132856"/>
            <a:ext cx="4547747" cy="320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1052736"/>
            <a:ext cx="1728192" cy="369332"/>
          </a:xfrm>
          <a:prstGeom prst="rect">
            <a:avLst/>
          </a:prstGeom>
          <a:noFill/>
        </p:spPr>
        <p:txBody>
          <a:bodyPr wrap="square" rtlCol="0">
            <a:spAutoFit/>
          </a:bodyPr>
          <a:lstStyle/>
          <a:p>
            <a:r>
              <a:rPr lang="nl-BE" dirty="0"/>
              <a:t>Voorrangsregels</a:t>
            </a:r>
          </a:p>
        </p:txBody>
      </p:sp>
    </p:spTree>
    <p:extLst>
      <p:ext uri="{BB962C8B-B14F-4D97-AF65-F5344CB8AC3E}">
        <p14:creationId xmlns:p14="http://schemas.microsoft.com/office/powerpoint/2010/main" val="3135710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5854" y="1556792"/>
            <a:ext cx="4645217" cy="438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71600" y="2204864"/>
            <a:ext cx="3240360" cy="1200329"/>
          </a:xfrm>
          <a:prstGeom prst="rect">
            <a:avLst/>
          </a:prstGeom>
          <a:noFill/>
        </p:spPr>
        <p:txBody>
          <a:bodyPr wrap="square" rtlCol="0">
            <a:spAutoFit/>
          </a:bodyPr>
          <a:lstStyle/>
          <a:p>
            <a:pPr marL="285750" indent="-285750">
              <a:buFontTx/>
              <a:buChar char="-"/>
            </a:pPr>
            <a:r>
              <a:rPr lang="nl-BE" dirty="0"/>
              <a:t>Stijgen aan windzijde</a:t>
            </a:r>
          </a:p>
          <a:p>
            <a:pPr marL="285750" indent="-285750">
              <a:buFontTx/>
              <a:buChar char="-"/>
            </a:pPr>
            <a:r>
              <a:rPr lang="nl-BE" dirty="0"/>
              <a:t>Verleggen tegen de wind</a:t>
            </a:r>
          </a:p>
          <a:p>
            <a:pPr marL="285750" indent="-285750">
              <a:buFontTx/>
              <a:buChar char="-"/>
            </a:pPr>
            <a:endParaRPr lang="nl-BE" dirty="0"/>
          </a:p>
          <a:p>
            <a:pPr marL="285750" indent="-285750">
              <a:buFontTx/>
              <a:buChar char="-"/>
            </a:pPr>
            <a:endParaRPr lang="en-US" dirty="0"/>
          </a:p>
        </p:txBody>
      </p:sp>
    </p:spTree>
    <p:extLst>
      <p:ext uri="{BB962C8B-B14F-4D97-AF65-F5344CB8AC3E}">
        <p14:creationId xmlns:p14="http://schemas.microsoft.com/office/powerpoint/2010/main" val="1160418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1115616" y="1412776"/>
            <a:ext cx="2088232" cy="369332"/>
          </a:xfrm>
          <a:prstGeom prst="rect">
            <a:avLst/>
          </a:prstGeom>
          <a:noFill/>
        </p:spPr>
        <p:txBody>
          <a:bodyPr wrap="square" rtlCol="0">
            <a:spAutoFit/>
          </a:bodyPr>
          <a:lstStyle/>
          <a:p>
            <a:r>
              <a:rPr lang="nl-BE" dirty="0"/>
              <a:t>Navigatie</a:t>
            </a:r>
            <a:endParaRPr lang="en-US" dirty="0"/>
          </a:p>
        </p:txBody>
      </p:sp>
      <p:sp>
        <p:nvSpPr>
          <p:cNvPr id="3" name="TextBox 2"/>
          <p:cNvSpPr txBox="1"/>
          <p:nvPr/>
        </p:nvSpPr>
        <p:spPr>
          <a:xfrm>
            <a:off x="1475656" y="1826736"/>
            <a:ext cx="4680520" cy="1754326"/>
          </a:xfrm>
          <a:prstGeom prst="rect">
            <a:avLst/>
          </a:prstGeom>
          <a:noFill/>
        </p:spPr>
        <p:txBody>
          <a:bodyPr wrap="square" rtlCol="0">
            <a:spAutoFit/>
          </a:bodyPr>
          <a:lstStyle/>
          <a:p>
            <a:pPr marL="285750" indent="-285750">
              <a:buFontTx/>
              <a:buChar char="-"/>
            </a:pPr>
            <a:r>
              <a:rPr lang="nl-BE" dirty="0"/>
              <a:t>Soort kaart</a:t>
            </a:r>
          </a:p>
          <a:p>
            <a:pPr marL="285750" indent="-285750">
              <a:buFontTx/>
              <a:buChar char="-"/>
            </a:pPr>
            <a:r>
              <a:rPr lang="nl-BE" dirty="0"/>
              <a:t>Buitenlandingsvelden</a:t>
            </a:r>
          </a:p>
          <a:p>
            <a:pPr marL="285750" indent="-285750">
              <a:buFontTx/>
              <a:buChar char="-"/>
            </a:pPr>
            <a:r>
              <a:rPr lang="nl-BE" dirty="0"/>
              <a:t>Hoogtemeter </a:t>
            </a:r>
            <a:r>
              <a:rPr lang="nl-BE" dirty="0" smtClean="0"/>
              <a:t>QNH</a:t>
            </a:r>
          </a:p>
          <a:p>
            <a:pPr marL="285750" indent="-285750">
              <a:buFontTx/>
              <a:buChar char="-"/>
            </a:pPr>
            <a:r>
              <a:rPr lang="nl-BE" dirty="0" smtClean="0"/>
              <a:t>Opgegeven proef </a:t>
            </a:r>
            <a:r>
              <a:rPr lang="nl-BE" dirty="0" err="1" smtClean="0"/>
              <a:t>vs</a:t>
            </a:r>
            <a:r>
              <a:rPr lang="nl-BE" dirty="0" smtClean="0"/>
              <a:t> vrije vlucht</a:t>
            </a:r>
            <a:endParaRPr lang="nl-BE" dirty="0"/>
          </a:p>
          <a:p>
            <a:pPr marL="285750" indent="-285750">
              <a:buFontTx/>
              <a:buChar char="-"/>
            </a:pPr>
            <a:endParaRPr lang="nl-BE" dirty="0"/>
          </a:p>
          <a:p>
            <a:pPr marL="285750" indent="-285750">
              <a:buFontTx/>
              <a:buChar char="-"/>
            </a:pPr>
            <a:endParaRPr lang="en-US" dirty="0"/>
          </a:p>
        </p:txBody>
      </p:sp>
      <p:sp>
        <p:nvSpPr>
          <p:cNvPr id="4" name="TextBox 3"/>
          <p:cNvSpPr txBox="1"/>
          <p:nvPr/>
        </p:nvSpPr>
        <p:spPr>
          <a:xfrm>
            <a:off x="1331640" y="3861048"/>
            <a:ext cx="2016224" cy="369332"/>
          </a:xfrm>
          <a:prstGeom prst="rect">
            <a:avLst/>
          </a:prstGeom>
          <a:noFill/>
        </p:spPr>
        <p:txBody>
          <a:bodyPr wrap="square" rtlCol="0">
            <a:spAutoFit/>
          </a:bodyPr>
          <a:lstStyle/>
          <a:p>
            <a:r>
              <a:rPr lang="nl-BE" dirty="0"/>
              <a:t>Slepen</a:t>
            </a:r>
            <a:endParaRPr lang="en-US" dirty="0"/>
          </a:p>
        </p:txBody>
      </p:sp>
      <p:sp>
        <p:nvSpPr>
          <p:cNvPr id="5" name="TextBox 4"/>
          <p:cNvSpPr txBox="1"/>
          <p:nvPr/>
        </p:nvSpPr>
        <p:spPr>
          <a:xfrm>
            <a:off x="1619672" y="4230380"/>
            <a:ext cx="4752528" cy="2031325"/>
          </a:xfrm>
          <a:prstGeom prst="rect">
            <a:avLst/>
          </a:prstGeom>
          <a:noFill/>
        </p:spPr>
        <p:txBody>
          <a:bodyPr wrap="square" rtlCol="0">
            <a:spAutoFit/>
          </a:bodyPr>
          <a:lstStyle/>
          <a:p>
            <a:pPr marL="285750" indent="-285750">
              <a:buFontTx/>
              <a:buChar char="-"/>
            </a:pPr>
            <a:r>
              <a:rPr lang="nl-BE" dirty="0"/>
              <a:t>Meest gebruikt</a:t>
            </a:r>
          </a:p>
          <a:p>
            <a:pPr marL="285750" indent="-285750">
              <a:buFontTx/>
              <a:buChar char="-"/>
            </a:pPr>
            <a:r>
              <a:rPr lang="nl-BE" dirty="0"/>
              <a:t>Zwever bepaalt ontkoppelingspunt</a:t>
            </a:r>
          </a:p>
          <a:p>
            <a:pPr marL="285750" indent="-285750">
              <a:buFontTx/>
              <a:buChar char="-"/>
            </a:pPr>
            <a:r>
              <a:rPr lang="nl-BE" dirty="0"/>
              <a:t>radiocontact</a:t>
            </a:r>
          </a:p>
          <a:p>
            <a:pPr marL="285750" indent="-285750">
              <a:buFontTx/>
              <a:buChar char="-"/>
            </a:pPr>
            <a:r>
              <a:rPr lang="nl-BE" dirty="0"/>
              <a:t>Sleper neemt stijgen mee</a:t>
            </a:r>
          </a:p>
          <a:p>
            <a:pPr marL="285750" indent="-285750">
              <a:buFontTx/>
              <a:buChar char="-"/>
            </a:pPr>
            <a:r>
              <a:rPr lang="nl-BE" dirty="0"/>
              <a:t>Sleep voldoende hoog</a:t>
            </a:r>
          </a:p>
          <a:p>
            <a:pPr marL="285750" indent="-285750">
              <a:buFontTx/>
              <a:buChar char="-"/>
            </a:pPr>
            <a:endParaRPr lang="nl-BE" dirty="0"/>
          </a:p>
          <a:p>
            <a:pPr marL="285750" indent="-285750">
              <a:buFontTx/>
              <a:buChar char="-"/>
            </a:pPr>
            <a:endParaRPr lang="en-US" dirty="0"/>
          </a:p>
        </p:txBody>
      </p:sp>
    </p:spTree>
    <p:extLst>
      <p:ext uri="{BB962C8B-B14F-4D97-AF65-F5344CB8AC3E}">
        <p14:creationId xmlns:p14="http://schemas.microsoft.com/office/powerpoint/2010/main" val="288473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4" name="TextBox 3"/>
          <p:cNvSpPr txBox="1"/>
          <p:nvPr/>
        </p:nvSpPr>
        <p:spPr>
          <a:xfrm>
            <a:off x="692225" y="1078984"/>
            <a:ext cx="4086126" cy="369332"/>
          </a:xfrm>
          <a:prstGeom prst="rect">
            <a:avLst/>
          </a:prstGeom>
          <a:noFill/>
        </p:spPr>
        <p:txBody>
          <a:bodyPr wrap="square" rtlCol="0">
            <a:spAutoFit/>
          </a:bodyPr>
          <a:lstStyle/>
          <a:p>
            <a:r>
              <a:rPr lang="nl-BE" dirty="0"/>
              <a:t>GRONDTRANSPORT</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404" y="1078984"/>
            <a:ext cx="4348489" cy="2464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7584" y="1610821"/>
            <a:ext cx="3816424" cy="2031325"/>
          </a:xfrm>
          <a:prstGeom prst="rect">
            <a:avLst/>
          </a:prstGeom>
          <a:noFill/>
        </p:spPr>
        <p:txBody>
          <a:bodyPr wrap="square" rtlCol="0">
            <a:spAutoFit/>
          </a:bodyPr>
          <a:lstStyle/>
          <a:p>
            <a:pPr marL="285750" indent="-285750">
              <a:buFontTx/>
              <a:buChar char="-"/>
            </a:pPr>
            <a:r>
              <a:rPr lang="nl-BE" dirty="0"/>
              <a:t>Zelf duwen</a:t>
            </a:r>
          </a:p>
          <a:p>
            <a:pPr marL="742950" lvl="1" indent="-285750">
              <a:buFontTx/>
              <a:buChar char="-"/>
            </a:pPr>
            <a:r>
              <a:rPr lang="nl-BE" dirty="0"/>
              <a:t>Meestal achteruit</a:t>
            </a:r>
          </a:p>
          <a:p>
            <a:pPr marL="742950" lvl="1" indent="-285750">
              <a:buFontTx/>
              <a:buChar char="-"/>
            </a:pPr>
            <a:r>
              <a:rPr lang="nl-BE" dirty="0"/>
              <a:t>Duwen tegen dikke voorkant vleugel</a:t>
            </a:r>
          </a:p>
          <a:p>
            <a:pPr marL="742950" lvl="1" indent="-285750">
              <a:buFontTx/>
              <a:buChar char="-"/>
            </a:pPr>
            <a:r>
              <a:rPr lang="nl-BE" dirty="0"/>
              <a:t>Duwen dicht bij romp</a:t>
            </a:r>
          </a:p>
          <a:p>
            <a:pPr marL="742950" lvl="1" indent="-285750">
              <a:buFontTx/>
              <a:buChar char="-"/>
            </a:pPr>
            <a:r>
              <a:rPr lang="nl-BE" dirty="0"/>
              <a:t>Vermijd aanraken cockpitkap</a:t>
            </a:r>
          </a:p>
          <a:p>
            <a:pPr marL="742950" lvl="1" indent="-285750">
              <a:buFontTx/>
              <a:buChar char="-"/>
            </a:pPr>
            <a:r>
              <a:rPr lang="nl-BE" dirty="0"/>
              <a:t>1 </a:t>
            </a:r>
            <a:r>
              <a:rPr lang="nl-BE" dirty="0" err="1"/>
              <a:t>tiploper</a:t>
            </a:r>
            <a:r>
              <a:rPr lang="nl-BE" dirty="0"/>
              <a:t> (2 bij obstakels )</a:t>
            </a:r>
          </a:p>
        </p:txBody>
      </p:sp>
      <p:sp>
        <p:nvSpPr>
          <p:cNvPr id="7" name="TextBox 6"/>
          <p:cNvSpPr txBox="1"/>
          <p:nvPr/>
        </p:nvSpPr>
        <p:spPr>
          <a:xfrm>
            <a:off x="812899" y="4005064"/>
            <a:ext cx="4347893" cy="1200329"/>
          </a:xfrm>
          <a:prstGeom prst="rect">
            <a:avLst/>
          </a:prstGeom>
          <a:noFill/>
        </p:spPr>
        <p:txBody>
          <a:bodyPr wrap="square" rtlCol="0">
            <a:spAutoFit/>
          </a:bodyPr>
          <a:lstStyle/>
          <a:p>
            <a:pPr marL="285750" indent="-285750">
              <a:buFontTx/>
              <a:buChar char="-"/>
            </a:pPr>
            <a:r>
              <a:rPr lang="nl-BE" dirty="0"/>
              <a:t>Achter de auto</a:t>
            </a:r>
          </a:p>
          <a:p>
            <a:pPr marL="742950" lvl="1" indent="-285750">
              <a:buFontTx/>
              <a:buChar char="-"/>
            </a:pPr>
            <a:r>
              <a:rPr lang="nl-BE" dirty="0"/>
              <a:t>1 tiploper</a:t>
            </a:r>
          </a:p>
          <a:p>
            <a:pPr marL="742950" lvl="1" indent="-285750">
              <a:buFontTx/>
              <a:buChar char="-"/>
            </a:pPr>
            <a:r>
              <a:rPr lang="nl-BE" dirty="0"/>
              <a:t>Iemand bij de neus van het toestel</a:t>
            </a:r>
          </a:p>
          <a:p>
            <a:pPr marL="742950" lvl="1" indent="-285750">
              <a:buFontTx/>
              <a:buChar char="-"/>
            </a:pPr>
            <a:endParaRPr lang="en-US" dirty="0"/>
          </a:p>
        </p:txBody>
      </p:sp>
      <p:sp>
        <p:nvSpPr>
          <p:cNvPr id="8" name="TextBox 7"/>
          <p:cNvSpPr txBox="1"/>
          <p:nvPr/>
        </p:nvSpPr>
        <p:spPr>
          <a:xfrm>
            <a:off x="2955628" y="5517232"/>
            <a:ext cx="3056532" cy="369332"/>
          </a:xfrm>
          <a:prstGeom prst="rect">
            <a:avLst/>
          </a:prstGeom>
          <a:noFill/>
        </p:spPr>
        <p:txBody>
          <a:bodyPr wrap="square" rtlCol="0">
            <a:spAutoFit/>
          </a:bodyPr>
          <a:lstStyle/>
          <a:p>
            <a:r>
              <a:rPr lang="nl-BE" dirty="0"/>
              <a:t>NIET ‘ op het wiel draaien ‘</a:t>
            </a:r>
            <a:endParaRPr lang="en-US" dirty="0"/>
          </a:p>
        </p:txBody>
      </p:sp>
    </p:spTree>
    <p:extLst>
      <p:ext uri="{BB962C8B-B14F-4D97-AF65-F5344CB8AC3E}">
        <p14:creationId xmlns:p14="http://schemas.microsoft.com/office/powerpoint/2010/main" val="90054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58" y="1700808"/>
            <a:ext cx="8203604" cy="4607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1196752"/>
            <a:ext cx="2376264" cy="369332"/>
          </a:xfrm>
          <a:prstGeom prst="rect">
            <a:avLst/>
          </a:prstGeom>
          <a:noFill/>
        </p:spPr>
        <p:txBody>
          <a:bodyPr wrap="square" rtlCol="0">
            <a:spAutoFit/>
          </a:bodyPr>
          <a:lstStyle/>
          <a:p>
            <a:r>
              <a:rPr lang="nl-BE" dirty="0" err="1" smtClean="0"/>
              <a:t>Golfstijgwind</a:t>
            </a:r>
            <a:endParaRPr lang="en-US" dirty="0"/>
          </a:p>
        </p:txBody>
      </p:sp>
    </p:spTree>
    <p:extLst>
      <p:ext uri="{BB962C8B-B14F-4D97-AF65-F5344CB8AC3E}">
        <p14:creationId xmlns:p14="http://schemas.microsoft.com/office/powerpoint/2010/main" val="1000556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539552" y="1263650"/>
            <a:ext cx="2087761" cy="369332"/>
          </a:xfrm>
          <a:prstGeom prst="rect">
            <a:avLst/>
          </a:prstGeom>
          <a:noFill/>
        </p:spPr>
        <p:txBody>
          <a:bodyPr wrap="square" rtlCol="0">
            <a:spAutoFit/>
          </a:bodyPr>
          <a:lstStyle/>
          <a:p>
            <a:r>
              <a:rPr lang="nl-BE" dirty="0"/>
              <a:t>Zuurstof</a:t>
            </a:r>
            <a:endParaRPr lang="en-US" dirty="0"/>
          </a:p>
        </p:txBody>
      </p:sp>
      <p:sp>
        <p:nvSpPr>
          <p:cNvPr id="4" name="TextBox 3"/>
          <p:cNvSpPr txBox="1"/>
          <p:nvPr/>
        </p:nvSpPr>
        <p:spPr>
          <a:xfrm>
            <a:off x="971600" y="1916832"/>
            <a:ext cx="4104456" cy="1754326"/>
          </a:xfrm>
          <a:prstGeom prst="rect">
            <a:avLst/>
          </a:prstGeom>
          <a:noFill/>
        </p:spPr>
        <p:txBody>
          <a:bodyPr wrap="square" rtlCol="0">
            <a:spAutoFit/>
          </a:bodyPr>
          <a:lstStyle/>
          <a:p>
            <a:pPr marL="285750" indent="-285750">
              <a:buFontTx/>
              <a:buChar char="-"/>
            </a:pPr>
            <a:r>
              <a:rPr lang="nl-BE" dirty="0"/>
              <a:t>Boven 3500m AMSL</a:t>
            </a:r>
          </a:p>
          <a:p>
            <a:pPr marL="285750" indent="-285750">
              <a:buFontTx/>
              <a:buChar char="-"/>
            </a:pPr>
            <a:r>
              <a:rPr lang="nl-BE" dirty="0"/>
              <a:t>Controleer systeem</a:t>
            </a:r>
          </a:p>
          <a:p>
            <a:pPr marL="285750" indent="-285750">
              <a:buFontTx/>
              <a:buChar char="-"/>
            </a:pPr>
            <a:r>
              <a:rPr lang="nl-BE" dirty="0"/>
              <a:t>Systeem van levensbelang!</a:t>
            </a:r>
          </a:p>
          <a:p>
            <a:pPr marL="285750" indent="-285750">
              <a:buFontTx/>
              <a:buChar char="-"/>
            </a:pPr>
            <a:r>
              <a:rPr lang="nl-BE" dirty="0"/>
              <a:t>Hypoxie</a:t>
            </a:r>
          </a:p>
          <a:p>
            <a:pPr marL="285750" indent="-285750">
              <a:buFontTx/>
              <a:buChar char="-"/>
            </a:pPr>
            <a:endParaRPr lang="nl-BE" dirty="0"/>
          </a:p>
          <a:p>
            <a:pPr marL="285750" indent="-285750">
              <a:buFontTx/>
              <a:buChar char="-"/>
            </a:pPr>
            <a:endParaRPr lang="en-US" dirty="0"/>
          </a:p>
        </p:txBody>
      </p:sp>
      <p:pic>
        <p:nvPicPr>
          <p:cNvPr id="1026" name="Picture 2" descr="Health and Physiological Factors Affecting Pilot Performance (Part One) –  Hypoxi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5839" y="3717032"/>
            <a:ext cx="5162550" cy="27146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lc="http://schemas.openxmlformats.org/drawingml/2006/lockedCanvas" xmlns:a16="http://schemas.microsoft.com/office/drawing/2014/main" xmlns:xdr="http://schemas.openxmlformats.org/drawingml/2006/spreadsheetDrawing" xmlns="" id="{AFD1A811-6109-419D-9C58-8648F77E48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3315" y="1124744"/>
            <a:ext cx="2376335" cy="232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498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1187624" y="1700808"/>
            <a:ext cx="2304256" cy="369332"/>
          </a:xfrm>
          <a:prstGeom prst="rect">
            <a:avLst/>
          </a:prstGeom>
          <a:noFill/>
        </p:spPr>
        <p:txBody>
          <a:bodyPr wrap="square" rtlCol="0">
            <a:spAutoFit/>
          </a:bodyPr>
          <a:lstStyle/>
          <a:p>
            <a:r>
              <a:rPr lang="nl-BE" dirty="0"/>
              <a:t>Weersverslechtering</a:t>
            </a:r>
            <a:endParaRPr lang="en-US" dirty="0"/>
          </a:p>
        </p:txBody>
      </p:sp>
      <p:sp>
        <p:nvSpPr>
          <p:cNvPr id="4" name="TextBox 3"/>
          <p:cNvSpPr txBox="1"/>
          <p:nvPr/>
        </p:nvSpPr>
        <p:spPr>
          <a:xfrm>
            <a:off x="4800792" y="1820695"/>
            <a:ext cx="2520280" cy="923330"/>
          </a:xfrm>
          <a:prstGeom prst="rect">
            <a:avLst/>
          </a:prstGeom>
          <a:noFill/>
        </p:spPr>
        <p:txBody>
          <a:bodyPr wrap="square" rtlCol="0">
            <a:spAutoFit/>
          </a:bodyPr>
          <a:lstStyle/>
          <a:p>
            <a:r>
              <a:rPr lang="en-US" dirty="0">
                <a:hlinkClick r:id="rId5"/>
              </a:rPr>
              <a:t>https://www.youtube.com/watch?v=9SoUmWYRLhE</a:t>
            </a:r>
            <a:endParaRPr lang="en-US" dirty="0"/>
          </a:p>
        </p:txBody>
      </p:sp>
      <p:sp>
        <p:nvSpPr>
          <p:cNvPr id="5" name="TextBox 4"/>
          <p:cNvSpPr txBox="1"/>
          <p:nvPr/>
        </p:nvSpPr>
        <p:spPr>
          <a:xfrm>
            <a:off x="1475656" y="2109788"/>
            <a:ext cx="3672259" cy="923330"/>
          </a:xfrm>
          <a:prstGeom prst="rect">
            <a:avLst/>
          </a:prstGeom>
          <a:noFill/>
        </p:spPr>
        <p:txBody>
          <a:bodyPr wrap="square" rtlCol="0">
            <a:spAutoFit/>
          </a:bodyPr>
          <a:lstStyle/>
          <a:p>
            <a:pPr marL="285750" indent="-285750">
              <a:buFontTx/>
              <a:buChar char="-"/>
            </a:pPr>
            <a:r>
              <a:rPr lang="nl-BE" dirty="0"/>
              <a:t>Radiocontact</a:t>
            </a:r>
          </a:p>
          <a:p>
            <a:pPr marL="285750" indent="-285750">
              <a:buFontTx/>
              <a:buChar char="-"/>
            </a:pPr>
            <a:r>
              <a:rPr lang="nl-BE" dirty="0"/>
              <a:t>Safety first!</a:t>
            </a:r>
          </a:p>
          <a:p>
            <a:pPr marL="285750" indent="-285750">
              <a:buFontTx/>
              <a:buChar char="-"/>
            </a:pPr>
            <a:endParaRPr lang="en-US" dirty="0"/>
          </a:p>
        </p:txBody>
      </p:sp>
      <p:sp>
        <p:nvSpPr>
          <p:cNvPr id="6" name="TextBox 5"/>
          <p:cNvSpPr txBox="1"/>
          <p:nvPr/>
        </p:nvSpPr>
        <p:spPr>
          <a:xfrm>
            <a:off x="1177296" y="4581128"/>
            <a:ext cx="2414002" cy="369332"/>
          </a:xfrm>
          <a:prstGeom prst="rect">
            <a:avLst/>
          </a:prstGeom>
          <a:noFill/>
        </p:spPr>
        <p:txBody>
          <a:bodyPr wrap="square" rtlCol="0">
            <a:spAutoFit/>
          </a:bodyPr>
          <a:lstStyle/>
          <a:p>
            <a:r>
              <a:rPr lang="nl-BE" dirty="0"/>
              <a:t>temperatuur</a:t>
            </a:r>
            <a:endParaRPr lang="en-US" dirty="0"/>
          </a:p>
        </p:txBody>
      </p:sp>
      <p:sp>
        <p:nvSpPr>
          <p:cNvPr id="7" name="TextBox 6"/>
          <p:cNvSpPr txBox="1"/>
          <p:nvPr/>
        </p:nvSpPr>
        <p:spPr>
          <a:xfrm>
            <a:off x="1326102" y="5085184"/>
            <a:ext cx="2563556" cy="923330"/>
          </a:xfrm>
          <a:prstGeom prst="rect">
            <a:avLst/>
          </a:prstGeom>
          <a:noFill/>
        </p:spPr>
        <p:txBody>
          <a:bodyPr wrap="square" rtlCol="0">
            <a:spAutoFit/>
          </a:bodyPr>
          <a:lstStyle/>
          <a:p>
            <a:pPr marL="285750" indent="-285750">
              <a:buFontTx/>
              <a:buChar char="-"/>
            </a:pPr>
            <a:r>
              <a:rPr lang="nl-BE" dirty="0"/>
              <a:t>Afkoeling in hoogte</a:t>
            </a:r>
          </a:p>
          <a:p>
            <a:pPr marL="285750" indent="-285750">
              <a:buFontTx/>
              <a:buChar char="-"/>
            </a:pPr>
            <a:r>
              <a:rPr lang="nl-BE" dirty="0"/>
              <a:t>Aangepaste uitrusting</a:t>
            </a:r>
          </a:p>
          <a:p>
            <a:pPr marL="285750" indent="-285750">
              <a:buFontTx/>
              <a:buChar char="-"/>
            </a:pPr>
            <a:endParaRPr lang="en-US" dirty="0"/>
          </a:p>
        </p:txBody>
      </p:sp>
      <p:sp>
        <p:nvSpPr>
          <p:cNvPr id="8" name="TextBox 7"/>
          <p:cNvSpPr txBox="1"/>
          <p:nvPr/>
        </p:nvSpPr>
        <p:spPr>
          <a:xfrm>
            <a:off x="1284129" y="3044979"/>
            <a:ext cx="2016224" cy="369332"/>
          </a:xfrm>
          <a:prstGeom prst="rect">
            <a:avLst/>
          </a:prstGeom>
          <a:noFill/>
        </p:spPr>
        <p:txBody>
          <a:bodyPr wrap="square" rtlCol="0">
            <a:spAutoFit/>
          </a:bodyPr>
          <a:lstStyle/>
          <a:p>
            <a:r>
              <a:rPr lang="nl-BE" dirty="0"/>
              <a:t>Lokale </a:t>
            </a:r>
            <a:r>
              <a:rPr lang="nl-BE" dirty="0" err="1"/>
              <a:t>sunset</a:t>
            </a:r>
            <a:endParaRPr lang="en-US" dirty="0"/>
          </a:p>
        </p:txBody>
      </p:sp>
      <p:sp>
        <p:nvSpPr>
          <p:cNvPr id="9" name="TextBox 8"/>
          <p:cNvSpPr txBox="1"/>
          <p:nvPr/>
        </p:nvSpPr>
        <p:spPr>
          <a:xfrm>
            <a:off x="1313633" y="3501008"/>
            <a:ext cx="3528243" cy="646331"/>
          </a:xfrm>
          <a:prstGeom prst="rect">
            <a:avLst/>
          </a:prstGeom>
          <a:noFill/>
        </p:spPr>
        <p:txBody>
          <a:bodyPr wrap="square" rtlCol="0">
            <a:spAutoFit/>
          </a:bodyPr>
          <a:lstStyle/>
          <a:p>
            <a:pPr marL="285750" indent="-285750">
              <a:buFontTx/>
              <a:buChar char="-"/>
            </a:pPr>
            <a:r>
              <a:rPr lang="nl-BE" dirty="0"/>
              <a:t>Beperk daalsnelheid</a:t>
            </a:r>
          </a:p>
          <a:p>
            <a:pPr marL="285750" indent="-285750">
              <a:buFontTx/>
              <a:buChar char="-"/>
            </a:pPr>
            <a:r>
              <a:rPr lang="nl-BE" dirty="0"/>
              <a:t>In vlucht </a:t>
            </a:r>
            <a:r>
              <a:rPr lang="nl-BE" dirty="0" err="1"/>
              <a:t>vs</a:t>
            </a:r>
            <a:r>
              <a:rPr lang="nl-BE" dirty="0"/>
              <a:t> op de grond</a:t>
            </a:r>
            <a:endParaRPr lang="en-US" dirty="0"/>
          </a:p>
        </p:txBody>
      </p:sp>
      <p:pic>
        <p:nvPicPr>
          <p:cNvPr id="3076" name="Picture 4" descr="sunset, mountains, landscape, travel, hike, trekking, outdoor, sky, ridge |  Pikis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8832" y="3401999"/>
            <a:ext cx="3747633" cy="2495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962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2050" name="Picture 2" descr="Answered] Difference between Speed and Airspeed - Air Force Academy - War  Thunder - Official Forum">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6218" y="4797152"/>
            <a:ext cx="5143388" cy="14351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quivalent Airspeed (EAS) – Unistellar Industries, LLC">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6634" y="2276872"/>
            <a:ext cx="2554919" cy="19984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1600" y="1263650"/>
            <a:ext cx="2016224" cy="369332"/>
          </a:xfrm>
          <a:prstGeom prst="rect">
            <a:avLst/>
          </a:prstGeom>
          <a:noFill/>
        </p:spPr>
        <p:txBody>
          <a:bodyPr wrap="square" rtlCol="0">
            <a:spAutoFit/>
          </a:bodyPr>
          <a:lstStyle/>
          <a:p>
            <a:r>
              <a:rPr lang="nl-BE" dirty="0"/>
              <a:t>Maximale snelheid</a:t>
            </a:r>
            <a:endParaRPr lang="en-US" dirty="0"/>
          </a:p>
        </p:txBody>
      </p:sp>
      <p:sp>
        <p:nvSpPr>
          <p:cNvPr id="3" name="TextBox 2"/>
          <p:cNvSpPr txBox="1"/>
          <p:nvPr/>
        </p:nvSpPr>
        <p:spPr>
          <a:xfrm>
            <a:off x="1619672" y="2348880"/>
            <a:ext cx="2376264" cy="646331"/>
          </a:xfrm>
          <a:prstGeom prst="rect">
            <a:avLst/>
          </a:prstGeom>
          <a:noFill/>
        </p:spPr>
        <p:txBody>
          <a:bodyPr wrap="square" rtlCol="0">
            <a:spAutoFit/>
          </a:bodyPr>
          <a:lstStyle/>
          <a:p>
            <a:pPr marL="285750" indent="-285750">
              <a:buFontTx/>
              <a:buChar char="-"/>
            </a:pPr>
            <a:r>
              <a:rPr lang="nl-BE" dirty="0"/>
              <a:t>Verschil IAS – TAS</a:t>
            </a:r>
          </a:p>
          <a:p>
            <a:pPr marL="285750" indent="-285750">
              <a:buFontTx/>
              <a:buChar char="-"/>
            </a:pPr>
            <a:r>
              <a:rPr lang="nl-BE" dirty="0"/>
              <a:t>Handboek / </a:t>
            </a:r>
            <a:r>
              <a:rPr lang="nl-BE" dirty="0" err="1"/>
              <a:t>placard</a:t>
            </a:r>
            <a:endParaRPr lang="en-US" dirty="0"/>
          </a:p>
        </p:txBody>
      </p:sp>
    </p:spTree>
    <p:extLst>
      <p:ext uri="{BB962C8B-B14F-4D97-AF65-F5344CB8AC3E}">
        <p14:creationId xmlns:p14="http://schemas.microsoft.com/office/powerpoint/2010/main" val="65668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10" name="TextBox 9"/>
          <p:cNvSpPr txBox="1"/>
          <p:nvPr/>
        </p:nvSpPr>
        <p:spPr>
          <a:xfrm>
            <a:off x="0" y="684213"/>
            <a:ext cx="4539972" cy="523220"/>
          </a:xfrm>
          <a:prstGeom prst="rect">
            <a:avLst/>
          </a:prstGeom>
          <a:noFill/>
        </p:spPr>
        <p:txBody>
          <a:bodyPr wrap="square" rtlCol="0">
            <a:spAutoFit/>
          </a:bodyPr>
          <a:lstStyle>
            <a:defPPr>
              <a:defRPr lang="nl-NL"/>
            </a:defPPr>
            <a:lvl1pPr lvl="0">
              <a:buClr>
                <a:srgbClr val="FF0000"/>
              </a:buClr>
              <a:defRPr sz="2800" b="1"/>
            </a:lvl1pPr>
          </a:lstStyle>
          <a:p>
            <a:r>
              <a:rPr lang="nl-BE" dirty="0"/>
              <a:t>6.4 Circuit en landing</a:t>
            </a:r>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55" y="1844824"/>
            <a:ext cx="8146276" cy="225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528" y="1340768"/>
            <a:ext cx="2952328" cy="369332"/>
          </a:xfrm>
          <a:prstGeom prst="rect">
            <a:avLst/>
          </a:prstGeom>
          <a:noFill/>
        </p:spPr>
        <p:txBody>
          <a:bodyPr wrap="square" rtlCol="0">
            <a:spAutoFit/>
          </a:bodyPr>
          <a:lstStyle/>
          <a:p>
            <a:r>
              <a:rPr lang="nl-BE" dirty="0"/>
              <a:t>Normaal circuit</a:t>
            </a:r>
            <a:endParaRPr lang="en-US" dirty="0"/>
          </a:p>
        </p:txBody>
      </p:sp>
      <p:sp>
        <p:nvSpPr>
          <p:cNvPr id="3" name="TextBox 2"/>
          <p:cNvSpPr txBox="1"/>
          <p:nvPr/>
        </p:nvSpPr>
        <p:spPr>
          <a:xfrm>
            <a:off x="827237" y="4437112"/>
            <a:ext cx="3168352" cy="2308324"/>
          </a:xfrm>
          <a:prstGeom prst="rect">
            <a:avLst/>
          </a:prstGeom>
          <a:noFill/>
        </p:spPr>
        <p:txBody>
          <a:bodyPr wrap="square" rtlCol="0">
            <a:spAutoFit/>
          </a:bodyPr>
          <a:lstStyle/>
          <a:p>
            <a:pPr marL="285750" indent="-285750">
              <a:buFontTx/>
              <a:buChar char="-"/>
            </a:pPr>
            <a:r>
              <a:rPr lang="nl-BE" dirty="0"/>
              <a:t>Aanknopingspunt</a:t>
            </a:r>
          </a:p>
          <a:p>
            <a:pPr marL="285750" indent="-285750">
              <a:buFontTx/>
              <a:buChar char="-"/>
            </a:pPr>
            <a:r>
              <a:rPr lang="nl-BE" dirty="0"/>
              <a:t>Rugwindbeen</a:t>
            </a:r>
          </a:p>
          <a:p>
            <a:pPr marL="285750" indent="-285750">
              <a:buFontTx/>
              <a:buChar char="-"/>
            </a:pPr>
            <a:r>
              <a:rPr lang="nl-BE" dirty="0"/>
              <a:t>Checks</a:t>
            </a:r>
          </a:p>
          <a:p>
            <a:pPr marL="285750" indent="-285750">
              <a:buFontTx/>
              <a:buChar char="-"/>
            </a:pPr>
            <a:r>
              <a:rPr lang="nl-BE" dirty="0"/>
              <a:t>Rugwindcheckpunt</a:t>
            </a:r>
          </a:p>
          <a:p>
            <a:pPr marL="285750" indent="-285750">
              <a:buFontTx/>
              <a:buChar char="-"/>
            </a:pPr>
            <a:r>
              <a:rPr lang="nl-BE" dirty="0"/>
              <a:t>Gebruik hoogtemeter</a:t>
            </a:r>
          </a:p>
          <a:p>
            <a:pPr marL="285750" indent="-285750">
              <a:buFontTx/>
              <a:buChar char="-"/>
            </a:pPr>
            <a:r>
              <a:rPr lang="nl-BE" dirty="0"/>
              <a:t>Basis been</a:t>
            </a:r>
          </a:p>
          <a:p>
            <a:pPr marL="285750" indent="-285750">
              <a:buFontTx/>
              <a:buChar char="-"/>
            </a:pPr>
            <a:r>
              <a:rPr lang="nl-BE" dirty="0"/>
              <a:t>Aanvliegbeen </a:t>
            </a:r>
          </a:p>
          <a:p>
            <a:endParaRPr lang="en-US" dirty="0"/>
          </a:p>
        </p:txBody>
      </p:sp>
    </p:spTree>
    <p:extLst>
      <p:ext uri="{BB962C8B-B14F-4D97-AF65-F5344CB8AC3E}">
        <p14:creationId xmlns:p14="http://schemas.microsoft.com/office/powerpoint/2010/main" val="336967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656729" y="1221519"/>
            <a:ext cx="2645966" cy="369332"/>
          </a:xfrm>
          <a:prstGeom prst="rect">
            <a:avLst/>
          </a:prstGeom>
          <a:noFill/>
        </p:spPr>
        <p:txBody>
          <a:bodyPr wrap="square" rtlCol="0">
            <a:spAutoFit/>
          </a:bodyPr>
          <a:lstStyle/>
          <a:p>
            <a:r>
              <a:rPr lang="nl-BE" dirty="0"/>
              <a:t>Circuit met harde wind</a:t>
            </a: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4539" y="1211873"/>
            <a:ext cx="3289548" cy="5416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5656" y="2492896"/>
            <a:ext cx="3024336" cy="1754326"/>
          </a:xfrm>
          <a:prstGeom prst="rect">
            <a:avLst/>
          </a:prstGeom>
          <a:noFill/>
        </p:spPr>
        <p:txBody>
          <a:bodyPr wrap="square" rtlCol="0">
            <a:spAutoFit/>
          </a:bodyPr>
          <a:lstStyle/>
          <a:p>
            <a:pPr marL="285750" indent="-285750">
              <a:buFontTx/>
              <a:buChar char="-"/>
            </a:pPr>
            <a:r>
              <a:rPr lang="nl-BE" dirty="0"/>
              <a:t>Rugwindbeen inkorten</a:t>
            </a:r>
          </a:p>
          <a:p>
            <a:pPr marL="285750" indent="-285750">
              <a:buFontTx/>
              <a:buChar char="-"/>
            </a:pPr>
            <a:r>
              <a:rPr lang="nl-BE" dirty="0"/>
              <a:t>Sterk dalen rugwindbeen</a:t>
            </a:r>
          </a:p>
          <a:p>
            <a:pPr marL="285750" indent="-285750">
              <a:buFontTx/>
              <a:buChar char="-"/>
            </a:pPr>
            <a:r>
              <a:rPr lang="nl-BE" dirty="0"/>
              <a:t>Goed opsturen</a:t>
            </a:r>
          </a:p>
          <a:p>
            <a:pPr marL="285750" indent="-285750">
              <a:buFontTx/>
              <a:buChar char="-"/>
            </a:pPr>
            <a:r>
              <a:rPr lang="nl-BE" dirty="0"/>
              <a:t>Hogere landingssnelheid</a:t>
            </a:r>
          </a:p>
          <a:p>
            <a:pPr marL="285750" indent="-285750">
              <a:buFontTx/>
              <a:buChar char="-"/>
            </a:pPr>
            <a:endParaRPr lang="nl-BE" dirty="0"/>
          </a:p>
          <a:p>
            <a:pPr marL="285750" indent="-285750">
              <a:buFontTx/>
              <a:buChar char="-"/>
            </a:pPr>
            <a:endParaRPr lang="en-US" dirty="0"/>
          </a:p>
        </p:txBody>
      </p:sp>
    </p:spTree>
    <p:extLst>
      <p:ext uri="{BB962C8B-B14F-4D97-AF65-F5344CB8AC3E}">
        <p14:creationId xmlns:p14="http://schemas.microsoft.com/office/powerpoint/2010/main" val="32715415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7498" y="2636912"/>
            <a:ext cx="5782720" cy="372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73906" y="1052736"/>
            <a:ext cx="2357934" cy="369332"/>
          </a:xfrm>
          <a:prstGeom prst="rect">
            <a:avLst/>
          </a:prstGeom>
          <a:noFill/>
        </p:spPr>
        <p:txBody>
          <a:bodyPr wrap="square" rtlCol="0">
            <a:spAutoFit/>
          </a:bodyPr>
          <a:lstStyle/>
          <a:p>
            <a:r>
              <a:rPr lang="nl-BE" dirty="0"/>
              <a:t>Circuit met zijwind</a:t>
            </a:r>
            <a:endParaRPr lang="en-US" dirty="0"/>
          </a:p>
        </p:txBody>
      </p:sp>
      <p:sp>
        <p:nvSpPr>
          <p:cNvPr id="3" name="TextBox 2"/>
          <p:cNvSpPr txBox="1"/>
          <p:nvPr/>
        </p:nvSpPr>
        <p:spPr>
          <a:xfrm>
            <a:off x="1187624" y="1959223"/>
            <a:ext cx="1944216" cy="923330"/>
          </a:xfrm>
          <a:prstGeom prst="rect">
            <a:avLst/>
          </a:prstGeom>
          <a:noFill/>
        </p:spPr>
        <p:txBody>
          <a:bodyPr wrap="square" rtlCol="0">
            <a:spAutoFit/>
          </a:bodyPr>
          <a:lstStyle/>
          <a:p>
            <a:pPr marL="285750" indent="-285750">
              <a:buFontTx/>
              <a:buChar char="-"/>
            </a:pPr>
            <a:r>
              <a:rPr lang="nl-BE" dirty="0"/>
              <a:t>Opsturen</a:t>
            </a:r>
          </a:p>
          <a:p>
            <a:pPr marL="285750" indent="-285750">
              <a:buFontTx/>
              <a:buChar char="-"/>
            </a:pPr>
            <a:r>
              <a:rPr lang="nl-BE" dirty="0"/>
              <a:t>Coördinatie</a:t>
            </a:r>
          </a:p>
          <a:p>
            <a:pPr marL="285750" indent="-285750">
              <a:buFontTx/>
              <a:buChar char="-"/>
            </a:pPr>
            <a:endParaRPr lang="en-US" dirty="0"/>
          </a:p>
        </p:txBody>
      </p:sp>
    </p:spTree>
    <p:extLst>
      <p:ext uri="{BB962C8B-B14F-4D97-AF65-F5344CB8AC3E}">
        <p14:creationId xmlns:p14="http://schemas.microsoft.com/office/powerpoint/2010/main" val="2302528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971600" y="1412776"/>
            <a:ext cx="2160240" cy="369332"/>
          </a:xfrm>
          <a:prstGeom prst="rect">
            <a:avLst/>
          </a:prstGeom>
          <a:noFill/>
        </p:spPr>
        <p:txBody>
          <a:bodyPr wrap="square" rtlCol="0">
            <a:spAutoFit/>
          </a:bodyPr>
          <a:lstStyle/>
          <a:p>
            <a:r>
              <a:rPr lang="nl-BE" dirty="0"/>
              <a:t>De landing</a:t>
            </a:r>
            <a:endParaRPr lang="en-US" dirty="0"/>
          </a:p>
        </p:txBody>
      </p:sp>
      <p:sp>
        <p:nvSpPr>
          <p:cNvPr id="3" name="TextBox 2"/>
          <p:cNvSpPr txBox="1"/>
          <p:nvPr/>
        </p:nvSpPr>
        <p:spPr>
          <a:xfrm>
            <a:off x="1475656" y="2036319"/>
            <a:ext cx="4752528" cy="1477328"/>
          </a:xfrm>
          <a:prstGeom prst="rect">
            <a:avLst/>
          </a:prstGeom>
          <a:noFill/>
        </p:spPr>
        <p:txBody>
          <a:bodyPr wrap="square" rtlCol="0">
            <a:spAutoFit/>
          </a:bodyPr>
          <a:lstStyle/>
          <a:p>
            <a:pPr marL="285750" indent="-285750">
              <a:buFontTx/>
              <a:buChar char="-"/>
            </a:pPr>
            <a:r>
              <a:rPr lang="nl-BE" dirty="0" err="1"/>
              <a:t>Final</a:t>
            </a:r>
            <a:endParaRPr lang="nl-BE" dirty="0"/>
          </a:p>
          <a:p>
            <a:pPr marL="285750" indent="-285750">
              <a:buFontTx/>
              <a:buChar char="-"/>
            </a:pPr>
            <a:r>
              <a:rPr lang="nl-BE" dirty="0"/>
              <a:t>Constante snelheid (1)</a:t>
            </a:r>
          </a:p>
          <a:p>
            <a:pPr marL="285750" indent="-285750">
              <a:buFontTx/>
              <a:buChar char="-"/>
            </a:pPr>
            <a:r>
              <a:rPr lang="nl-BE" dirty="0"/>
              <a:t>Afronden (2)</a:t>
            </a:r>
          </a:p>
          <a:p>
            <a:pPr marL="285750" indent="-285750">
              <a:buFontTx/>
              <a:buChar char="-"/>
            </a:pPr>
            <a:r>
              <a:rPr lang="nl-BE" dirty="0"/>
              <a:t>Afvangen (3)</a:t>
            </a:r>
          </a:p>
          <a:p>
            <a:pPr marL="285750" indent="-285750">
              <a:buFontTx/>
              <a:buChar char="-"/>
            </a:pPr>
            <a:r>
              <a:rPr lang="nl-BE" dirty="0"/>
              <a:t>Uitrollen (4) </a:t>
            </a:r>
            <a:endParaRPr lang="en-US"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717032"/>
            <a:ext cx="8539286" cy="2609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98649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539552" y="1484784"/>
            <a:ext cx="4320480" cy="369332"/>
          </a:xfrm>
          <a:prstGeom prst="rect">
            <a:avLst/>
          </a:prstGeom>
          <a:noFill/>
        </p:spPr>
        <p:txBody>
          <a:bodyPr wrap="square" rtlCol="0">
            <a:spAutoFit/>
          </a:bodyPr>
          <a:lstStyle/>
          <a:p>
            <a:r>
              <a:rPr lang="nl-BE" dirty="0"/>
              <a:t>Turbulentie</a:t>
            </a:r>
          </a:p>
        </p:txBody>
      </p:sp>
      <p:sp>
        <p:nvSpPr>
          <p:cNvPr id="3" name="TextBox 2"/>
          <p:cNvSpPr txBox="1"/>
          <p:nvPr/>
        </p:nvSpPr>
        <p:spPr>
          <a:xfrm>
            <a:off x="1007133" y="1988840"/>
            <a:ext cx="3240360" cy="369332"/>
          </a:xfrm>
          <a:prstGeom prst="rect">
            <a:avLst/>
          </a:prstGeom>
          <a:noFill/>
        </p:spPr>
        <p:txBody>
          <a:bodyPr wrap="square" rtlCol="0">
            <a:spAutoFit/>
          </a:bodyPr>
          <a:lstStyle/>
          <a:p>
            <a:pPr marL="285750" indent="-285750">
              <a:buFontTx/>
              <a:buChar char="-"/>
            </a:pPr>
            <a:r>
              <a:rPr lang="nl-BE" dirty="0"/>
              <a:t>Bomen voor/naast veld  </a:t>
            </a:r>
            <a:endParaRPr lang="en-US" dirty="0"/>
          </a:p>
        </p:txBody>
      </p:sp>
      <p:sp>
        <p:nvSpPr>
          <p:cNvPr id="4" name="TextBox 3"/>
          <p:cNvSpPr txBox="1"/>
          <p:nvPr/>
        </p:nvSpPr>
        <p:spPr>
          <a:xfrm>
            <a:off x="467544" y="2924944"/>
            <a:ext cx="1656184" cy="369332"/>
          </a:xfrm>
          <a:prstGeom prst="rect">
            <a:avLst/>
          </a:prstGeom>
          <a:noFill/>
        </p:spPr>
        <p:txBody>
          <a:bodyPr wrap="square" rtlCol="0">
            <a:spAutoFit/>
          </a:bodyPr>
          <a:lstStyle/>
          <a:p>
            <a:r>
              <a:rPr lang="nl-BE" dirty="0"/>
              <a:t>Windgradiënt</a:t>
            </a:r>
            <a:endParaRPr lang="en-US"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76" y="3573016"/>
            <a:ext cx="8073717" cy="2058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643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10" name="TextBox 9"/>
          <p:cNvSpPr txBox="1"/>
          <p:nvPr/>
        </p:nvSpPr>
        <p:spPr>
          <a:xfrm>
            <a:off x="0" y="684213"/>
            <a:ext cx="4539972" cy="523220"/>
          </a:xfrm>
          <a:prstGeom prst="rect">
            <a:avLst/>
          </a:prstGeom>
          <a:noFill/>
        </p:spPr>
        <p:txBody>
          <a:bodyPr wrap="square" rtlCol="0">
            <a:spAutoFit/>
          </a:bodyPr>
          <a:lstStyle>
            <a:defPPr>
              <a:defRPr lang="nl-NL"/>
            </a:defPPr>
            <a:lvl1pPr lvl="0">
              <a:buClr>
                <a:srgbClr val="FF0000"/>
              </a:buClr>
              <a:defRPr sz="2800" b="1"/>
            </a:lvl1pPr>
          </a:lstStyle>
          <a:p>
            <a:r>
              <a:rPr lang="nl-BE" dirty="0"/>
              <a:t>6.5 Buitenlanding</a:t>
            </a:r>
            <a:endParaRPr lang="en-US" dirty="0"/>
          </a:p>
        </p:txBody>
      </p:sp>
      <p:sp>
        <p:nvSpPr>
          <p:cNvPr id="3" name="TextBox 2"/>
          <p:cNvSpPr txBox="1"/>
          <p:nvPr/>
        </p:nvSpPr>
        <p:spPr>
          <a:xfrm>
            <a:off x="683568" y="1831112"/>
            <a:ext cx="2952328" cy="1477328"/>
          </a:xfrm>
          <a:prstGeom prst="rect">
            <a:avLst/>
          </a:prstGeom>
          <a:noFill/>
        </p:spPr>
        <p:txBody>
          <a:bodyPr wrap="square" rtlCol="0">
            <a:spAutoFit/>
          </a:bodyPr>
          <a:lstStyle/>
          <a:p>
            <a:pPr marL="285750" indent="-285750">
              <a:buFontTx/>
              <a:buChar char="-"/>
            </a:pPr>
            <a:r>
              <a:rPr lang="nl-BE" dirty="0"/>
              <a:t>Tijdig veldkeuze maken</a:t>
            </a:r>
          </a:p>
          <a:p>
            <a:pPr marL="285750" indent="-285750">
              <a:buFontTx/>
              <a:buChar char="-"/>
            </a:pPr>
            <a:r>
              <a:rPr lang="nl-BE" dirty="0"/>
              <a:t>Voldoende lang veld</a:t>
            </a:r>
          </a:p>
          <a:p>
            <a:pPr marL="285750" indent="-285750">
              <a:buFontTx/>
              <a:buChar char="-"/>
            </a:pPr>
            <a:r>
              <a:rPr lang="nl-BE" dirty="0"/>
              <a:t>windrichting?</a:t>
            </a:r>
          </a:p>
          <a:p>
            <a:pPr marL="285750" indent="-285750">
              <a:buFontTx/>
              <a:buChar char="-"/>
            </a:pPr>
            <a:r>
              <a:rPr lang="nl-BE" dirty="0"/>
              <a:t>Helling?</a:t>
            </a:r>
          </a:p>
          <a:p>
            <a:pPr marL="285750" indent="-285750">
              <a:buFontTx/>
              <a:buChar char="-"/>
            </a:pPr>
            <a:r>
              <a:rPr lang="nl-BE" dirty="0"/>
              <a:t>7-5-3 regel</a:t>
            </a:r>
            <a:endParaRPr lang="en-US" dirty="0"/>
          </a:p>
        </p:txBody>
      </p:sp>
      <p:sp>
        <p:nvSpPr>
          <p:cNvPr id="2" name="AutoShape 2" descr="https://attachment.outlook.live.net/owa/MSA%3Atom-conings%40hotmail.com/service.svc/s/GetAttachmentThumbnail?id=AQMkADAwATY3ZmYAZS1iZTk4LTI4OAA5LTAwAi0wMAoARgAAA3S2INQo2OVIh0lC8nj2SOQHAAzkDyWMmVFAiFh5kKODBngAAAIBDAAAAAzkDyWMmVFAiFh5kKODBngABNAf4o8AAAABEgAQABxj3Fg5v5FEvmZTqV7KvRE%3D&amp;thumbnailType=2&amp;isc=1&amp;token=eyJhbGciOiJSUzI1NiIsImtpZCI6IjMwODE3OUNFNUY0QjUyRTc4QjJEQjg5NjZCQUY0RUNDMzcyN0FFRUUiLCJ0eXAiOiJKV1QiLCJ4NXQiOiJNSUY1emw5TFV1ZUxMYmlXYTY5T3pEY25ydTQifQ.eyJvcmlnaW4iOiJodHRwczovL291dGxvb2subGl2ZS5jb20iLCJ1YyI6IjJjMTIzM2EwZDAyNzQ2NjVhODdlZmY2ZjM2NGNmYWM2IiwidmVyIjoiRXhjaGFuZ2UuQ2FsbGJhY2suVjEiLCJhcHBjdHhzZW5kZXIiOiJPd2FEb3dubG9hZEA4NGRmOWU3Zi1lOWY2LTQwYWYtYjQzNS1hYWFhYWFhYWFhYWEiLCJpc3NyaW5nIjoiV1ciLCJhcHBjdHgiOiJ7XCJtc2V4Y2hwcm90XCI6XCJvd2FcIixcInB1aWRcIjpcIjE4Mjk1ODE5NTYzMjc1NjFcIixcInNjb3BlXCI6XCJPd2FEb3dubG9hZFwiLFwib2lkXCI6XCIwMDA2N2ZmZS1iZTk4LTI4ODktMDAwMC0wMDAwMDAwMDAwMDBcIixcInByaW1hcnlzaWRcIjpcIlMtMS0yODI3LTQyNTk4Mi0zMTk3NjQyODg5XCJ9IiwibmJmIjoxNjA4OTg3NTM1LCJleHAiOjE2MDg5ODgxMzUsImlzcyI6IjAwMDAwMDAyLTAwMDAtMGZmMS1jZTAwLTAwMDAwMDAwMDAwMEA4NGRmOWU3Zi1lOWY2LTQwYWYtYjQzNS1hYWFhYWFhYWFhYWEiLCJhdWQiOiIwMDAwMDAwMi0wMDAwLTBmZjEtY2UwMC0wMDAwMDAwMDAwMDAvYXR0YWNobWVudC5vdXRsb29rLmxpdmUubmV0QDg0ZGY5ZTdmLWU5ZjYtNDBhZi1iNDM1LWFhYWFhYWFhYWFhYSIsImhhcHAiOiJvd2EifQ.G2dUFLymapb1wsCM_fYEBQAHGbc2-jh2WRrdvw7G-lpELeaoaOFIMJ6jaYSL80ZAK4jDzqgCZzJcKibp_fzA6n_PcNuKksJxjpnyf2mM7u0vOJaNnaTdWLXjHxC9DW3g7SOUhXCvYenJVPw8qM7_sQ9P4tQxS_-Ta8_9Kj30Q1lJq_HLFOhy4-uEZgSLr02Xk89YfFRY-AzxnxlTG-oyggTEYf7ppubAeaV_0FPx1kkZPLJOLOvpcEdYBmTIiGer3c3-AicoBwFHm4wtJi_t3z-MZMLYzwMxkmYg94hLrxzVcCv0nw3iFGUg7E3sKdy0nc_l6uIBJ2Ud64GwjHk5Og&amp;X-OWA-CANARY=X__0xo_q20iwbq1hP-3eX5ACqSeeqdgYWiU1ZamQ6x7NZ0Kchz4Z1QmnFgR-os7PeTApfWIGAik.&amp;animation=tru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6409" y="3976562"/>
            <a:ext cx="3336032" cy="25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7" y="4005064"/>
            <a:ext cx="3336032" cy="25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16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1053517" y="1826736"/>
            <a:ext cx="3147591" cy="1477328"/>
          </a:xfrm>
          <a:prstGeom prst="rect">
            <a:avLst/>
          </a:prstGeom>
          <a:noFill/>
        </p:spPr>
        <p:txBody>
          <a:bodyPr wrap="square" rtlCol="0">
            <a:spAutoFit/>
          </a:bodyPr>
          <a:lstStyle/>
          <a:p>
            <a:pPr marL="285750" indent="-285750">
              <a:buFontTx/>
              <a:buChar char="-"/>
            </a:pPr>
            <a:r>
              <a:rPr lang="nl-BE" dirty="0"/>
              <a:t>Inspectie voor instappen</a:t>
            </a:r>
          </a:p>
          <a:p>
            <a:pPr marL="285750" indent="-285750">
              <a:buFontTx/>
              <a:buChar char="-"/>
            </a:pPr>
            <a:r>
              <a:rPr lang="nl-BE" dirty="0"/>
              <a:t>Instappen</a:t>
            </a:r>
          </a:p>
          <a:p>
            <a:pPr marL="285750" indent="-285750">
              <a:buFontTx/>
              <a:buChar char="-"/>
            </a:pPr>
            <a:r>
              <a:rPr lang="nl-BE" dirty="0"/>
              <a:t>Cockpitcheck</a:t>
            </a:r>
          </a:p>
          <a:p>
            <a:pPr marL="285750" indent="-285750">
              <a:buFontTx/>
              <a:buChar char="-"/>
            </a:pPr>
            <a:r>
              <a:rPr lang="nl-BE" dirty="0"/>
              <a:t>Checklist ≠ do-list</a:t>
            </a:r>
          </a:p>
          <a:p>
            <a:pPr marL="285750" indent="-285750">
              <a:buFontTx/>
              <a:buChar char="-"/>
            </a:pPr>
            <a:endParaRPr lang="nl-BE"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080" y="1988840"/>
            <a:ext cx="2653362" cy="4149080"/>
          </a:xfrm>
          <a:prstGeom prst="rect">
            <a:avLst/>
          </a:prstGeom>
        </p:spPr>
      </p:pic>
    </p:spTree>
    <p:extLst>
      <p:ext uri="{BB962C8B-B14F-4D97-AF65-F5344CB8AC3E}">
        <p14:creationId xmlns:p14="http://schemas.microsoft.com/office/powerpoint/2010/main" val="1193477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282" y="1616200"/>
            <a:ext cx="7189390" cy="4876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6606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1043608" y="1484784"/>
            <a:ext cx="2736304" cy="369332"/>
          </a:xfrm>
          <a:prstGeom prst="rect">
            <a:avLst/>
          </a:prstGeom>
          <a:noFill/>
        </p:spPr>
        <p:txBody>
          <a:bodyPr wrap="square" rtlCol="0">
            <a:spAutoFit/>
          </a:bodyPr>
          <a:lstStyle/>
          <a:p>
            <a:r>
              <a:rPr lang="nl-BE" dirty="0"/>
              <a:t>Veldkeuze</a:t>
            </a:r>
            <a:endParaRPr lang="en-US" dirty="0"/>
          </a:p>
        </p:txBody>
      </p:sp>
      <p:sp>
        <p:nvSpPr>
          <p:cNvPr id="3" name="TextBox 2"/>
          <p:cNvSpPr txBox="1"/>
          <p:nvPr/>
        </p:nvSpPr>
        <p:spPr>
          <a:xfrm>
            <a:off x="1407116" y="2109788"/>
            <a:ext cx="4392488" cy="1477328"/>
          </a:xfrm>
          <a:prstGeom prst="rect">
            <a:avLst/>
          </a:prstGeom>
          <a:noFill/>
        </p:spPr>
        <p:txBody>
          <a:bodyPr wrap="square" rtlCol="0">
            <a:spAutoFit/>
          </a:bodyPr>
          <a:lstStyle/>
          <a:p>
            <a:pPr marL="285750" indent="-285750">
              <a:buFontTx/>
              <a:buChar char="-"/>
            </a:pPr>
            <a:r>
              <a:rPr lang="nl-BE" dirty="0"/>
              <a:t>Lengte veld</a:t>
            </a:r>
          </a:p>
          <a:p>
            <a:pPr marL="285750" indent="-285750">
              <a:buFontTx/>
              <a:buChar char="-"/>
            </a:pPr>
            <a:r>
              <a:rPr lang="nl-BE" dirty="0"/>
              <a:t>Windrichting</a:t>
            </a:r>
          </a:p>
          <a:p>
            <a:pPr marL="285750" indent="-285750">
              <a:buFontTx/>
              <a:buChar char="-"/>
            </a:pPr>
            <a:r>
              <a:rPr lang="nl-BE" dirty="0"/>
              <a:t>Vrije </a:t>
            </a:r>
            <a:r>
              <a:rPr lang="nl-BE" dirty="0" err="1"/>
              <a:t>inzweef</a:t>
            </a:r>
            <a:endParaRPr lang="nl-BE" dirty="0"/>
          </a:p>
          <a:p>
            <a:pPr marL="285750" indent="-285750">
              <a:buFontTx/>
              <a:buChar char="-"/>
            </a:pPr>
            <a:r>
              <a:rPr lang="nl-BE" dirty="0"/>
              <a:t>obstakels</a:t>
            </a:r>
          </a:p>
          <a:p>
            <a:pPr marL="285750" indent="-285750">
              <a:buFontTx/>
              <a:buChar char="-"/>
            </a:pPr>
            <a:endParaRPr lang="en-US" dirty="0"/>
          </a:p>
        </p:txBody>
      </p:sp>
      <p:sp>
        <p:nvSpPr>
          <p:cNvPr id="4" name="TextBox 3"/>
          <p:cNvSpPr txBox="1"/>
          <p:nvPr/>
        </p:nvSpPr>
        <p:spPr>
          <a:xfrm>
            <a:off x="1979712" y="3861048"/>
            <a:ext cx="2994670" cy="1754326"/>
          </a:xfrm>
          <a:prstGeom prst="rect">
            <a:avLst/>
          </a:prstGeom>
          <a:noFill/>
        </p:spPr>
        <p:txBody>
          <a:bodyPr wrap="square" rtlCol="0">
            <a:spAutoFit/>
          </a:bodyPr>
          <a:lstStyle/>
          <a:p>
            <a:pPr marL="342900" indent="-342900">
              <a:buAutoNum type="arabicParenR"/>
            </a:pPr>
            <a:r>
              <a:rPr lang="nl-BE" dirty="0"/>
              <a:t>Gemaaid korenveld</a:t>
            </a:r>
          </a:p>
          <a:p>
            <a:pPr marL="342900" indent="-342900">
              <a:buAutoNum type="arabicParenR"/>
            </a:pPr>
            <a:r>
              <a:rPr lang="nl-BE" dirty="0"/>
              <a:t>Gemaaid grasland</a:t>
            </a:r>
          </a:p>
          <a:p>
            <a:pPr marL="342900" indent="-342900">
              <a:buAutoNum type="arabicParenR"/>
            </a:pPr>
            <a:r>
              <a:rPr lang="nl-BE" dirty="0"/>
              <a:t>Onbeplante akkers</a:t>
            </a:r>
          </a:p>
          <a:p>
            <a:pPr marL="342900" indent="-342900">
              <a:buAutoNum type="arabicParenR"/>
            </a:pPr>
            <a:r>
              <a:rPr lang="nl-BE" dirty="0"/>
              <a:t>Akkers met kort gewas</a:t>
            </a:r>
          </a:p>
          <a:p>
            <a:pPr marL="342900" indent="-342900">
              <a:buAutoNum type="arabicParenR"/>
            </a:pPr>
            <a:r>
              <a:rPr lang="nl-BE" dirty="0"/>
              <a:t>Weiland </a:t>
            </a:r>
          </a:p>
          <a:p>
            <a:pPr marL="342900" indent="-342900">
              <a:buAutoNum type="arabicParenR"/>
            </a:pPr>
            <a:r>
              <a:rPr lang="nl-BE" dirty="0"/>
              <a:t>korenveld</a:t>
            </a:r>
            <a:endParaRPr lang="en-US" dirty="0"/>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1124744"/>
            <a:ext cx="3782549" cy="28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415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980" y="999348"/>
            <a:ext cx="8122040" cy="5831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73906" y="678486"/>
            <a:ext cx="2088232" cy="369332"/>
          </a:xfrm>
          <a:prstGeom prst="rect">
            <a:avLst/>
          </a:prstGeom>
          <a:noFill/>
        </p:spPr>
        <p:txBody>
          <a:bodyPr wrap="square" rtlCol="0">
            <a:spAutoFit/>
          </a:bodyPr>
          <a:lstStyle/>
          <a:p>
            <a:r>
              <a:rPr lang="nl-BE" dirty="0"/>
              <a:t>Heuvelachtig terrein</a:t>
            </a:r>
            <a:endParaRPr lang="en-US" dirty="0"/>
          </a:p>
        </p:txBody>
      </p:sp>
    </p:spTree>
    <p:extLst>
      <p:ext uri="{BB962C8B-B14F-4D97-AF65-F5344CB8AC3E}">
        <p14:creationId xmlns:p14="http://schemas.microsoft.com/office/powerpoint/2010/main" val="2373086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427" y="1124744"/>
            <a:ext cx="571500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001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2190507"/>
            <a:ext cx="571500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1310944"/>
            <a:ext cx="2664296" cy="369332"/>
          </a:xfrm>
          <a:prstGeom prst="rect">
            <a:avLst/>
          </a:prstGeom>
          <a:noFill/>
        </p:spPr>
        <p:txBody>
          <a:bodyPr wrap="square" rtlCol="0">
            <a:spAutoFit/>
          </a:bodyPr>
          <a:lstStyle/>
          <a:p>
            <a:r>
              <a:rPr lang="nl-BE" dirty="0"/>
              <a:t>Buitenlandingsprocedure</a:t>
            </a:r>
            <a:endParaRPr lang="en-US" dirty="0"/>
          </a:p>
        </p:txBody>
      </p:sp>
      <p:sp>
        <p:nvSpPr>
          <p:cNvPr id="3" name="TextBox 2"/>
          <p:cNvSpPr txBox="1"/>
          <p:nvPr/>
        </p:nvSpPr>
        <p:spPr>
          <a:xfrm>
            <a:off x="503548" y="2636912"/>
            <a:ext cx="2952328" cy="2862322"/>
          </a:xfrm>
          <a:prstGeom prst="rect">
            <a:avLst/>
          </a:prstGeom>
          <a:noFill/>
        </p:spPr>
        <p:txBody>
          <a:bodyPr wrap="square" rtlCol="0">
            <a:spAutoFit/>
          </a:bodyPr>
          <a:lstStyle/>
          <a:p>
            <a:pPr marL="285750" indent="-285750">
              <a:buFontTx/>
              <a:buChar char="-"/>
            </a:pPr>
            <a:r>
              <a:rPr lang="nl-BE" dirty="0"/>
              <a:t>Vertrouw hoogtemeter niet</a:t>
            </a:r>
          </a:p>
          <a:p>
            <a:pPr marL="285750" indent="-285750">
              <a:buFontTx/>
              <a:buChar char="-"/>
            </a:pPr>
            <a:r>
              <a:rPr lang="nl-BE" dirty="0" err="1"/>
              <a:t>Downwind</a:t>
            </a:r>
            <a:r>
              <a:rPr lang="nl-BE" dirty="0"/>
              <a:t> -&gt; Vaste hoek</a:t>
            </a:r>
          </a:p>
          <a:p>
            <a:pPr marL="285750" indent="-285750">
              <a:buFontTx/>
              <a:buChar char="-"/>
            </a:pPr>
            <a:r>
              <a:rPr lang="nl-BE" dirty="0"/>
              <a:t>4W’S + T</a:t>
            </a:r>
          </a:p>
          <a:p>
            <a:pPr marL="285750" indent="-285750">
              <a:buFontTx/>
              <a:buChar char="-"/>
            </a:pPr>
            <a:r>
              <a:rPr lang="nl-BE" dirty="0"/>
              <a:t>Circuit aan lijzijde</a:t>
            </a:r>
          </a:p>
          <a:p>
            <a:pPr marL="285750" indent="-285750">
              <a:buFontTx/>
              <a:buChar char="-"/>
            </a:pPr>
            <a:endParaRPr lang="nl-BE" dirty="0"/>
          </a:p>
          <a:p>
            <a:pPr marL="285750" indent="-285750">
              <a:buFontTx/>
              <a:buChar char="-"/>
            </a:pPr>
            <a:endParaRPr lang="nl-BE" dirty="0"/>
          </a:p>
          <a:p>
            <a:pPr marL="285750" indent="-285750">
              <a:buFontTx/>
              <a:buChar char="-"/>
            </a:pPr>
            <a:endParaRPr lang="nl-BE" dirty="0"/>
          </a:p>
          <a:p>
            <a:pPr marL="285750" indent="-285750">
              <a:buFontTx/>
              <a:buChar char="-"/>
            </a:pPr>
            <a:endParaRPr lang="nl-BE" dirty="0"/>
          </a:p>
          <a:p>
            <a:pPr marL="285750" indent="-285750">
              <a:buFontTx/>
              <a:buChar char="-"/>
            </a:pPr>
            <a:endParaRPr lang="en-US" dirty="0"/>
          </a:p>
        </p:txBody>
      </p:sp>
    </p:spTree>
    <p:extLst>
      <p:ext uri="{BB962C8B-B14F-4D97-AF65-F5344CB8AC3E}">
        <p14:creationId xmlns:p14="http://schemas.microsoft.com/office/powerpoint/2010/main" val="2545420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9996" y="2996952"/>
            <a:ext cx="6583586" cy="279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59632" y="1628800"/>
            <a:ext cx="3888432" cy="369332"/>
          </a:xfrm>
          <a:prstGeom prst="rect">
            <a:avLst/>
          </a:prstGeom>
          <a:noFill/>
        </p:spPr>
        <p:txBody>
          <a:bodyPr wrap="square" rtlCol="0">
            <a:spAutoFit/>
          </a:bodyPr>
          <a:lstStyle/>
          <a:p>
            <a:r>
              <a:rPr lang="nl-BE" dirty="0"/>
              <a:t>Turbo / zelfstarter</a:t>
            </a:r>
          </a:p>
        </p:txBody>
      </p:sp>
    </p:spTree>
    <p:extLst>
      <p:ext uri="{BB962C8B-B14F-4D97-AF65-F5344CB8AC3E}">
        <p14:creationId xmlns:p14="http://schemas.microsoft.com/office/powerpoint/2010/main" val="32211477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10" name="TextBox 9"/>
          <p:cNvSpPr txBox="1"/>
          <p:nvPr/>
        </p:nvSpPr>
        <p:spPr>
          <a:xfrm>
            <a:off x="0" y="684213"/>
            <a:ext cx="4539972" cy="954107"/>
          </a:xfrm>
          <a:prstGeom prst="rect">
            <a:avLst/>
          </a:prstGeom>
          <a:noFill/>
        </p:spPr>
        <p:txBody>
          <a:bodyPr wrap="square" rtlCol="0">
            <a:spAutoFit/>
          </a:bodyPr>
          <a:lstStyle>
            <a:defPPr>
              <a:defRPr lang="nl-NL"/>
            </a:defPPr>
            <a:lvl1pPr lvl="0">
              <a:buClr>
                <a:srgbClr val="FF0000"/>
              </a:buClr>
              <a:defRPr sz="2800" b="1"/>
            </a:lvl1pPr>
          </a:lstStyle>
          <a:p>
            <a:r>
              <a:rPr lang="nl-BE" dirty="0"/>
              <a:t>6.6 Speciale operationele procedures en gevaren</a:t>
            </a:r>
            <a:endParaRPr lang="en-US" dirty="0"/>
          </a:p>
        </p:txBody>
      </p:sp>
      <p:sp>
        <p:nvSpPr>
          <p:cNvPr id="2" name="TextBox 1"/>
          <p:cNvSpPr txBox="1"/>
          <p:nvPr/>
        </p:nvSpPr>
        <p:spPr>
          <a:xfrm>
            <a:off x="1259632" y="2420888"/>
            <a:ext cx="8136904" cy="2031325"/>
          </a:xfrm>
          <a:prstGeom prst="rect">
            <a:avLst/>
          </a:prstGeom>
          <a:noFill/>
        </p:spPr>
        <p:txBody>
          <a:bodyPr wrap="square" rtlCol="0">
            <a:spAutoFit/>
          </a:bodyPr>
          <a:lstStyle/>
          <a:p>
            <a:pPr marL="285750" indent="-285750">
              <a:buFontTx/>
              <a:buChar char="-"/>
            </a:pPr>
            <a:r>
              <a:rPr lang="nl-BE" dirty="0"/>
              <a:t>Langzaam vliegen</a:t>
            </a:r>
          </a:p>
          <a:p>
            <a:pPr marL="285750" indent="-285750">
              <a:buFontTx/>
              <a:buChar char="-"/>
            </a:pPr>
            <a:r>
              <a:rPr lang="nl-BE" dirty="0"/>
              <a:t>Snel vliegen</a:t>
            </a:r>
          </a:p>
          <a:p>
            <a:pPr marL="285750" indent="-285750">
              <a:buFontTx/>
              <a:buChar char="-"/>
            </a:pPr>
            <a:r>
              <a:rPr lang="nl-BE" dirty="0"/>
              <a:t>Steile bochten</a:t>
            </a:r>
          </a:p>
          <a:p>
            <a:pPr marL="285750" indent="-285750">
              <a:buFontTx/>
              <a:buChar char="-"/>
            </a:pPr>
            <a:r>
              <a:rPr lang="nl-BE" dirty="0"/>
              <a:t>Steile wisselbochten</a:t>
            </a:r>
          </a:p>
          <a:p>
            <a:pPr marL="285750" indent="-285750">
              <a:buFontTx/>
              <a:buChar char="-"/>
            </a:pPr>
            <a:r>
              <a:rPr lang="nl-BE" dirty="0"/>
              <a:t>Spiraalduik</a:t>
            </a:r>
          </a:p>
          <a:p>
            <a:pPr marL="285750" indent="-285750">
              <a:buFontTx/>
              <a:buChar char="-"/>
            </a:pPr>
            <a:r>
              <a:rPr lang="nl-BE" dirty="0"/>
              <a:t>Tolvlucht</a:t>
            </a:r>
          </a:p>
          <a:p>
            <a:pPr marL="285750" indent="-285750">
              <a:buFontTx/>
              <a:buChar char="-"/>
            </a:pPr>
            <a:r>
              <a:rPr lang="nl-BE" dirty="0"/>
              <a:t>Slipvlucht en - landing</a:t>
            </a:r>
            <a:endParaRPr lang="en-US" dirty="0"/>
          </a:p>
        </p:txBody>
      </p:sp>
    </p:spTree>
    <p:extLst>
      <p:ext uri="{BB962C8B-B14F-4D97-AF65-F5344CB8AC3E}">
        <p14:creationId xmlns:p14="http://schemas.microsoft.com/office/powerpoint/2010/main" val="2112093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611560" y="1340768"/>
            <a:ext cx="2558018" cy="369332"/>
          </a:xfrm>
          <a:prstGeom prst="rect">
            <a:avLst/>
          </a:prstGeom>
          <a:noFill/>
        </p:spPr>
        <p:txBody>
          <a:bodyPr wrap="square" rtlCol="0">
            <a:spAutoFit/>
          </a:bodyPr>
          <a:lstStyle/>
          <a:p>
            <a:r>
              <a:rPr lang="nl-BE" dirty="0"/>
              <a:t>Snel vliegen</a:t>
            </a:r>
            <a:endParaRPr lang="en-US" dirty="0"/>
          </a:p>
        </p:txBody>
      </p:sp>
      <p:sp>
        <p:nvSpPr>
          <p:cNvPr id="3" name="TextBox 2"/>
          <p:cNvSpPr txBox="1"/>
          <p:nvPr/>
        </p:nvSpPr>
        <p:spPr>
          <a:xfrm>
            <a:off x="937159" y="1965235"/>
            <a:ext cx="4176464" cy="1200329"/>
          </a:xfrm>
          <a:prstGeom prst="rect">
            <a:avLst/>
          </a:prstGeom>
          <a:noFill/>
        </p:spPr>
        <p:txBody>
          <a:bodyPr wrap="square" rtlCol="0">
            <a:spAutoFit/>
          </a:bodyPr>
          <a:lstStyle/>
          <a:p>
            <a:pPr marL="285750" indent="-285750">
              <a:buFontTx/>
              <a:buChar char="-"/>
            </a:pPr>
            <a:r>
              <a:rPr lang="nl-BE" dirty="0"/>
              <a:t>Praktijkoefening</a:t>
            </a:r>
          </a:p>
          <a:p>
            <a:pPr marL="285750" indent="-285750">
              <a:buFontTx/>
              <a:buChar char="-"/>
            </a:pPr>
            <a:r>
              <a:rPr lang="nl-BE" dirty="0"/>
              <a:t>Effect van hoge snelheden</a:t>
            </a:r>
          </a:p>
          <a:p>
            <a:pPr marL="285750" indent="-285750">
              <a:buFontTx/>
              <a:buChar char="-"/>
            </a:pPr>
            <a:r>
              <a:rPr lang="nl-BE" dirty="0"/>
              <a:t>Steeksnelheid</a:t>
            </a:r>
          </a:p>
          <a:p>
            <a:pPr marL="285750" indent="-285750">
              <a:buFontTx/>
              <a:buChar char="-"/>
            </a:pPr>
            <a:r>
              <a:rPr lang="nl-BE" dirty="0"/>
              <a:t>duiksnelheid</a:t>
            </a:r>
            <a:endParaRPr lang="en-US" dirty="0"/>
          </a:p>
        </p:txBody>
      </p:sp>
      <p:sp>
        <p:nvSpPr>
          <p:cNvPr id="12" name="TextBox 11"/>
          <p:cNvSpPr txBox="1"/>
          <p:nvPr/>
        </p:nvSpPr>
        <p:spPr>
          <a:xfrm>
            <a:off x="971600" y="4293096"/>
            <a:ext cx="3744416" cy="923330"/>
          </a:xfrm>
          <a:prstGeom prst="rect">
            <a:avLst/>
          </a:prstGeom>
          <a:noFill/>
        </p:spPr>
        <p:txBody>
          <a:bodyPr wrap="square" rtlCol="0">
            <a:spAutoFit/>
          </a:bodyPr>
          <a:lstStyle/>
          <a:p>
            <a:pPr marL="285750" indent="-285750">
              <a:buFontTx/>
              <a:buChar char="-"/>
            </a:pPr>
            <a:r>
              <a:rPr lang="nl-BE" dirty="0"/>
              <a:t>Praktijkoefening</a:t>
            </a:r>
          </a:p>
          <a:p>
            <a:pPr marL="285750" indent="-285750">
              <a:buFontTx/>
              <a:buChar char="-"/>
            </a:pPr>
            <a:r>
              <a:rPr lang="nl-BE" dirty="0"/>
              <a:t>Te langzaam vliegen</a:t>
            </a:r>
          </a:p>
          <a:p>
            <a:pPr marL="285750" indent="-285750">
              <a:buFontTx/>
              <a:buChar char="-"/>
            </a:pPr>
            <a:r>
              <a:rPr lang="nl-BE" dirty="0"/>
              <a:t>Overtrekken </a:t>
            </a:r>
            <a:endParaRPr lang="en-US" dirty="0"/>
          </a:p>
        </p:txBody>
      </p:sp>
      <p:sp>
        <p:nvSpPr>
          <p:cNvPr id="13" name="TextBox 12"/>
          <p:cNvSpPr txBox="1"/>
          <p:nvPr/>
        </p:nvSpPr>
        <p:spPr>
          <a:xfrm>
            <a:off x="626958" y="3789818"/>
            <a:ext cx="2160240" cy="369332"/>
          </a:xfrm>
          <a:prstGeom prst="rect">
            <a:avLst/>
          </a:prstGeom>
          <a:noFill/>
        </p:spPr>
        <p:txBody>
          <a:bodyPr wrap="square" rtlCol="0">
            <a:spAutoFit/>
          </a:bodyPr>
          <a:lstStyle/>
          <a:p>
            <a:r>
              <a:rPr lang="nl-BE" dirty="0"/>
              <a:t>Langzaam vliegen</a:t>
            </a:r>
            <a:endParaRPr lang="en-US" dirty="0"/>
          </a:p>
        </p:txBody>
      </p:sp>
    </p:spTree>
    <p:extLst>
      <p:ext uri="{BB962C8B-B14F-4D97-AF65-F5344CB8AC3E}">
        <p14:creationId xmlns:p14="http://schemas.microsoft.com/office/powerpoint/2010/main" val="551389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611560" y="1340768"/>
            <a:ext cx="2558018" cy="369332"/>
          </a:xfrm>
          <a:prstGeom prst="rect">
            <a:avLst/>
          </a:prstGeom>
          <a:noFill/>
        </p:spPr>
        <p:txBody>
          <a:bodyPr wrap="square" rtlCol="0">
            <a:spAutoFit/>
          </a:bodyPr>
          <a:lstStyle/>
          <a:p>
            <a:r>
              <a:rPr lang="nl-BE" dirty="0"/>
              <a:t>Snel vliegen</a:t>
            </a:r>
            <a:endParaRPr lang="en-US" dirty="0"/>
          </a:p>
        </p:txBody>
      </p:sp>
      <p:sp>
        <p:nvSpPr>
          <p:cNvPr id="3" name="TextBox 2"/>
          <p:cNvSpPr txBox="1"/>
          <p:nvPr/>
        </p:nvSpPr>
        <p:spPr>
          <a:xfrm>
            <a:off x="937159" y="1965235"/>
            <a:ext cx="4176464" cy="1200329"/>
          </a:xfrm>
          <a:prstGeom prst="rect">
            <a:avLst/>
          </a:prstGeom>
          <a:noFill/>
        </p:spPr>
        <p:txBody>
          <a:bodyPr wrap="square" rtlCol="0">
            <a:spAutoFit/>
          </a:bodyPr>
          <a:lstStyle/>
          <a:p>
            <a:pPr marL="285750" indent="-285750">
              <a:buFontTx/>
              <a:buChar char="-"/>
            </a:pPr>
            <a:r>
              <a:rPr lang="nl-BE" dirty="0"/>
              <a:t>Praktijkoefening</a:t>
            </a:r>
          </a:p>
          <a:p>
            <a:pPr marL="285750" indent="-285750">
              <a:buFontTx/>
              <a:buChar char="-"/>
            </a:pPr>
            <a:r>
              <a:rPr lang="nl-BE" dirty="0"/>
              <a:t>Effect van hoge snelheden</a:t>
            </a:r>
          </a:p>
          <a:p>
            <a:pPr marL="285750" indent="-285750">
              <a:buFontTx/>
              <a:buChar char="-"/>
            </a:pPr>
            <a:r>
              <a:rPr lang="nl-BE" dirty="0"/>
              <a:t>Steeksnelheid</a:t>
            </a:r>
          </a:p>
          <a:p>
            <a:pPr marL="285750" indent="-285750">
              <a:buFontTx/>
              <a:buChar char="-"/>
            </a:pPr>
            <a:r>
              <a:rPr lang="nl-BE" dirty="0"/>
              <a:t>duiksnelheid</a:t>
            </a:r>
            <a:endParaRPr lang="en-US" dirty="0"/>
          </a:p>
        </p:txBody>
      </p:sp>
      <p:sp>
        <p:nvSpPr>
          <p:cNvPr id="12" name="TextBox 11"/>
          <p:cNvSpPr txBox="1"/>
          <p:nvPr/>
        </p:nvSpPr>
        <p:spPr>
          <a:xfrm>
            <a:off x="971600" y="4293096"/>
            <a:ext cx="3744416" cy="923330"/>
          </a:xfrm>
          <a:prstGeom prst="rect">
            <a:avLst/>
          </a:prstGeom>
          <a:noFill/>
        </p:spPr>
        <p:txBody>
          <a:bodyPr wrap="square" rtlCol="0">
            <a:spAutoFit/>
          </a:bodyPr>
          <a:lstStyle/>
          <a:p>
            <a:pPr marL="285750" indent="-285750">
              <a:buFontTx/>
              <a:buChar char="-"/>
            </a:pPr>
            <a:r>
              <a:rPr lang="nl-BE" dirty="0"/>
              <a:t>Praktijkoefening</a:t>
            </a:r>
          </a:p>
          <a:p>
            <a:pPr marL="285750" indent="-285750">
              <a:buFontTx/>
              <a:buChar char="-"/>
            </a:pPr>
            <a:r>
              <a:rPr lang="nl-BE" dirty="0"/>
              <a:t>Te langzaam vliegen</a:t>
            </a:r>
          </a:p>
          <a:p>
            <a:pPr marL="285750" indent="-285750">
              <a:buFontTx/>
              <a:buChar char="-"/>
            </a:pPr>
            <a:r>
              <a:rPr lang="nl-BE" dirty="0"/>
              <a:t>Overtrekken </a:t>
            </a:r>
            <a:endParaRPr lang="en-US" dirty="0"/>
          </a:p>
        </p:txBody>
      </p:sp>
      <p:sp>
        <p:nvSpPr>
          <p:cNvPr id="13" name="TextBox 12"/>
          <p:cNvSpPr txBox="1"/>
          <p:nvPr/>
        </p:nvSpPr>
        <p:spPr>
          <a:xfrm>
            <a:off x="626958" y="3789818"/>
            <a:ext cx="2160240" cy="369332"/>
          </a:xfrm>
          <a:prstGeom prst="rect">
            <a:avLst/>
          </a:prstGeom>
          <a:noFill/>
        </p:spPr>
        <p:txBody>
          <a:bodyPr wrap="square" rtlCol="0">
            <a:spAutoFit/>
          </a:bodyPr>
          <a:lstStyle/>
          <a:p>
            <a:r>
              <a:rPr lang="nl-BE" dirty="0"/>
              <a:t>Langzaam vliegen</a:t>
            </a:r>
            <a:endParaRPr lang="en-US" dirty="0"/>
          </a:p>
        </p:txBody>
      </p:sp>
    </p:spTree>
    <p:extLst>
      <p:ext uri="{BB962C8B-B14F-4D97-AF65-F5344CB8AC3E}">
        <p14:creationId xmlns:p14="http://schemas.microsoft.com/office/powerpoint/2010/main" val="2882152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683568" y="1412776"/>
            <a:ext cx="2160240" cy="369332"/>
          </a:xfrm>
          <a:prstGeom prst="rect">
            <a:avLst/>
          </a:prstGeom>
          <a:noFill/>
        </p:spPr>
        <p:txBody>
          <a:bodyPr wrap="square" rtlCol="0">
            <a:spAutoFit/>
          </a:bodyPr>
          <a:lstStyle/>
          <a:p>
            <a:r>
              <a:rPr lang="nl-BE" dirty="0"/>
              <a:t>Overtrekken</a:t>
            </a:r>
            <a:endParaRPr lang="en-US" dirty="0"/>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2147" y="1437374"/>
            <a:ext cx="4504603" cy="256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2146" y="4345077"/>
            <a:ext cx="4528451" cy="215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1044" y="2109788"/>
            <a:ext cx="2874851" cy="2585323"/>
          </a:xfrm>
          <a:prstGeom prst="rect">
            <a:avLst/>
          </a:prstGeom>
          <a:noFill/>
        </p:spPr>
        <p:txBody>
          <a:bodyPr wrap="square" rtlCol="0">
            <a:spAutoFit/>
          </a:bodyPr>
          <a:lstStyle/>
          <a:p>
            <a:pPr marL="285750" indent="-285750">
              <a:buFontTx/>
              <a:buChar char="-"/>
            </a:pPr>
            <a:r>
              <a:rPr lang="nl-BE" dirty="0"/>
              <a:t>Drukverschil onder &amp; boven vleugel</a:t>
            </a:r>
          </a:p>
          <a:p>
            <a:pPr marL="285750" indent="-285750">
              <a:buFontTx/>
              <a:buChar char="-"/>
            </a:pPr>
            <a:r>
              <a:rPr lang="nl-BE" dirty="0"/>
              <a:t>Sneller vliegen -&gt; meer lift</a:t>
            </a:r>
          </a:p>
          <a:p>
            <a:pPr marL="285750" indent="-285750">
              <a:buFontTx/>
              <a:buChar char="-"/>
            </a:pPr>
            <a:r>
              <a:rPr lang="el-GR" dirty="0"/>
              <a:t>α</a:t>
            </a:r>
            <a:r>
              <a:rPr lang="nl-BE" dirty="0"/>
              <a:t> = aanvalshoek</a:t>
            </a:r>
          </a:p>
          <a:p>
            <a:pPr marL="285750" indent="-285750">
              <a:buFontTx/>
              <a:buChar char="-"/>
            </a:pPr>
            <a:r>
              <a:rPr lang="nl-BE" dirty="0"/>
              <a:t>W = Weerstand</a:t>
            </a:r>
          </a:p>
          <a:p>
            <a:pPr marL="285750" indent="-285750">
              <a:buFontTx/>
              <a:buChar char="-"/>
            </a:pPr>
            <a:r>
              <a:rPr lang="nl-BE" dirty="0"/>
              <a:t>L = Lift</a:t>
            </a:r>
          </a:p>
          <a:p>
            <a:pPr marL="285750" indent="-285750">
              <a:buFontTx/>
              <a:buChar char="-"/>
            </a:pPr>
            <a:r>
              <a:rPr lang="nl-BE" dirty="0"/>
              <a:t>R = Resultante</a:t>
            </a:r>
          </a:p>
          <a:p>
            <a:pPr marL="285750" indent="-285750">
              <a:buFontTx/>
              <a:buChar char="-"/>
            </a:pPr>
            <a:endParaRPr lang="nl-BE" dirty="0"/>
          </a:p>
        </p:txBody>
      </p:sp>
    </p:spTree>
    <p:extLst>
      <p:ext uri="{BB962C8B-B14F-4D97-AF65-F5344CB8AC3E}">
        <p14:creationId xmlns:p14="http://schemas.microsoft.com/office/powerpoint/2010/main" val="43703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2409825" y="973931"/>
            <a:ext cx="3672408" cy="707886"/>
          </a:xfrm>
          <a:prstGeom prst="rect">
            <a:avLst/>
          </a:prstGeom>
          <a:noFill/>
        </p:spPr>
        <p:txBody>
          <a:bodyPr wrap="square" rtlCol="0">
            <a:spAutoFit/>
          </a:bodyPr>
          <a:lstStyle/>
          <a:p>
            <a:pPr algn="ctr"/>
            <a:r>
              <a:rPr lang="nl-BE" sz="4000" dirty="0"/>
              <a:t>!!! LOOK OUT !!!</a:t>
            </a:r>
            <a:endParaRPr lang="en-US" sz="40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3727" y="2348880"/>
            <a:ext cx="3611758"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475" y="4273083"/>
            <a:ext cx="4893675" cy="189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3915" y="2348880"/>
            <a:ext cx="3422114" cy="1754326"/>
          </a:xfrm>
          <a:prstGeom prst="rect">
            <a:avLst/>
          </a:prstGeom>
          <a:noFill/>
        </p:spPr>
        <p:txBody>
          <a:bodyPr wrap="square" rtlCol="0">
            <a:spAutoFit/>
          </a:bodyPr>
          <a:lstStyle/>
          <a:p>
            <a:pPr marL="285750" indent="-285750">
              <a:buFontTx/>
              <a:buChar char="-"/>
            </a:pPr>
            <a:r>
              <a:rPr lang="nl-BE" dirty="0"/>
              <a:t>Regel nummer 1!</a:t>
            </a:r>
          </a:p>
          <a:p>
            <a:pPr marL="285750" indent="-285750">
              <a:buFontTx/>
              <a:buChar char="-"/>
            </a:pPr>
            <a:r>
              <a:rPr lang="nl-BE" dirty="0"/>
              <a:t>Zien en gezien worden</a:t>
            </a:r>
          </a:p>
          <a:p>
            <a:pPr marL="285750" indent="-285750">
              <a:buFontTx/>
              <a:buChar char="-"/>
            </a:pPr>
            <a:r>
              <a:rPr lang="nl-BE" dirty="0"/>
              <a:t>Gebruik van Flarm</a:t>
            </a:r>
          </a:p>
          <a:p>
            <a:pPr marL="285750" indent="-285750">
              <a:buFontTx/>
              <a:buChar char="-"/>
            </a:pPr>
            <a:r>
              <a:rPr lang="nl-BE" dirty="0"/>
              <a:t>Oefenen in bewust kijken</a:t>
            </a:r>
          </a:p>
          <a:p>
            <a:pPr marL="285750" indent="-285750">
              <a:buFontTx/>
              <a:buChar char="-"/>
            </a:pPr>
            <a:endParaRPr lang="nl-BE" dirty="0"/>
          </a:p>
          <a:p>
            <a:pPr marL="285750" indent="-285750">
              <a:buFontTx/>
              <a:buChar char="-"/>
            </a:pPr>
            <a:endParaRPr lang="en-US" dirty="0"/>
          </a:p>
        </p:txBody>
      </p:sp>
    </p:spTree>
    <p:extLst>
      <p:ext uri="{BB962C8B-B14F-4D97-AF65-F5344CB8AC3E}">
        <p14:creationId xmlns:p14="http://schemas.microsoft.com/office/powerpoint/2010/main" val="1509388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105" y="3820340"/>
            <a:ext cx="6534357" cy="204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99592" y="1124744"/>
            <a:ext cx="3384376" cy="369332"/>
          </a:xfrm>
          <a:prstGeom prst="rect">
            <a:avLst/>
          </a:prstGeom>
          <a:noFill/>
        </p:spPr>
        <p:txBody>
          <a:bodyPr wrap="square" rtlCol="0">
            <a:spAutoFit/>
          </a:bodyPr>
          <a:lstStyle/>
          <a:p>
            <a:r>
              <a:rPr lang="nl-BE" dirty="0"/>
              <a:t>Evenwicht lift en gewicht</a:t>
            </a:r>
            <a:endParaRPr lang="en-US" dirty="0"/>
          </a:p>
        </p:txBody>
      </p:sp>
      <p:sp>
        <p:nvSpPr>
          <p:cNvPr id="3" name="TextBox 2"/>
          <p:cNvSpPr txBox="1"/>
          <p:nvPr/>
        </p:nvSpPr>
        <p:spPr>
          <a:xfrm>
            <a:off x="1229711" y="2117821"/>
            <a:ext cx="3384227" cy="923330"/>
          </a:xfrm>
          <a:prstGeom prst="rect">
            <a:avLst/>
          </a:prstGeom>
          <a:noFill/>
        </p:spPr>
        <p:txBody>
          <a:bodyPr wrap="square" rtlCol="0">
            <a:spAutoFit/>
          </a:bodyPr>
          <a:lstStyle/>
          <a:p>
            <a:pPr marL="285750" indent="-285750">
              <a:buFontTx/>
              <a:buChar char="-"/>
            </a:pPr>
            <a:r>
              <a:rPr lang="nl-BE" dirty="0"/>
              <a:t>Instelhoek </a:t>
            </a:r>
          </a:p>
          <a:p>
            <a:pPr marL="285750" indent="-285750">
              <a:buFontTx/>
              <a:buChar char="-"/>
            </a:pPr>
            <a:r>
              <a:rPr lang="nl-BE" dirty="0"/>
              <a:t>Aanvalshoek</a:t>
            </a:r>
          </a:p>
          <a:p>
            <a:pPr marL="285750" indent="-285750">
              <a:buFontTx/>
              <a:buChar char="-"/>
            </a:pPr>
            <a:r>
              <a:rPr lang="nl-BE" dirty="0"/>
              <a:t>Vleugel </a:t>
            </a:r>
            <a:r>
              <a:rPr lang="nl-BE" dirty="0" err="1"/>
              <a:t>vs</a:t>
            </a:r>
            <a:r>
              <a:rPr lang="nl-BE" dirty="0"/>
              <a:t> stabilo </a:t>
            </a:r>
            <a:endParaRPr lang="en-US" dirty="0"/>
          </a:p>
        </p:txBody>
      </p:sp>
    </p:spTree>
    <p:extLst>
      <p:ext uri="{BB962C8B-B14F-4D97-AF65-F5344CB8AC3E}">
        <p14:creationId xmlns:p14="http://schemas.microsoft.com/office/powerpoint/2010/main" val="35405541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1187624" y="1772816"/>
            <a:ext cx="3240360" cy="1477328"/>
          </a:xfrm>
          <a:prstGeom prst="rect">
            <a:avLst/>
          </a:prstGeom>
          <a:noFill/>
        </p:spPr>
        <p:txBody>
          <a:bodyPr wrap="square" rtlCol="0">
            <a:spAutoFit/>
          </a:bodyPr>
          <a:lstStyle/>
          <a:p>
            <a:pPr marL="285750" indent="-285750">
              <a:buFontTx/>
              <a:buChar char="-"/>
            </a:pPr>
            <a:r>
              <a:rPr lang="nl-BE" dirty="0"/>
              <a:t>Verhoogde overtreksnelheid</a:t>
            </a:r>
          </a:p>
          <a:p>
            <a:pPr marL="285750" indent="-285750">
              <a:buFontTx/>
              <a:buChar char="-"/>
            </a:pPr>
            <a:r>
              <a:rPr lang="nl-BE" dirty="0"/>
              <a:t>Voorzorg</a:t>
            </a:r>
          </a:p>
          <a:p>
            <a:pPr marL="285750" indent="-285750">
              <a:buFontTx/>
              <a:buChar char="-"/>
            </a:pPr>
            <a:r>
              <a:rPr lang="nl-BE" dirty="0"/>
              <a:t>Uitvoering</a:t>
            </a:r>
          </a:p>
          <a:p>
            <a:pPr marL="285750" indent="-285750">
              <a:buFontTx/>
              <a:buChar char="-"/>
            </a:pPr>
            <a:r>
              <a:rPr lang="nl-BE" dirty="0"/>
              <a:t>Waarschuwingen overtrekken</a:t>
            </a:r>
            <a:endParaRPr lang="en-US" dirty="0"/>
          </a:p>
          <a:p>
            <a:pPr marL="285750" indent="-285750">
              <a:buFontTx/>
              <a:buChar char="-"/>
            </a:pPr>
            <a:r>
              <a:rPr lang="nl-BE" dirty="0"/>
              <a:t>Herstelprocedure</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3861048"/>
            <a:ext cx="7017657" cy="232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3180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899592" y="1556792"/>
            <a:ext cx="2880320" cy="369332"/>
          </a:xfrm>
          <a:prstGeom prst="rect">
            <a:avLst/>
          </a:prstGeom>
          <a:noFill/>
        </p:spPr>
        <p:txBody>
          <a:bodyPr wrap="square" rtlCol="0">
            <a:spAutoFit/>
          </a:bodyPr>
          <a:lstStyle/>
          <a:p>
            <a:r>
              <a:rPr lang="nl-BE" dirty="0"/>
              <a:t>Steile bochten </a:t>
            </a:r>
            <a:endParaRPr lang="en-US" dirty="0"/>
          </a:p>
        </p:txBody>
      </p:sp>
      <p:sp>
        <p:nvSpPr>
          <p:cNvPr id="3" name="TextBox 2"/>
          <p:cNvSpPr txBox="1"/>
          <p:nvPr/>
        </p:nvSpPr>
        <p:spPr>
          <a:xfrm>
            <a:off x="1403648" y="2408913"/>
            <a:ext cx="3672259" cy="2031325"/>
          </a:xfrm>
          <a:prstGeom prst="rect">
            <a:avLst/>
          </a:prstGeom>
          <a:noFill/>
        </p:spPr>
        <p:txBody>
          <a:bodyPr wrap="square" rtlCol="0">
            <a:spAutoFit/>
          </a:bodyPr>
          <a:lstStyle/>
          <a:p>
            <a:pPr marL="285750" indent="-285750">
              <a:buFontTx/>
              <a:buChar char="-"/>
            </a:pPr>
            <a:r>
              <a:rPr lang="nl-BE" dirty="0"/>
              <a:t>Overtreksnelheid vergroot</a:t>
            </a:r>
          </a:p>
          <a:p>
            <a:pPr marL="285750" indent="-285750">
              <a:buFontTx/>
              <a:buChar char="-"/>
            </a:pPr>
            <a:r>
              <a:rPr lang="nl-BE" dirty="0"/>
              <a:t>Horizontale </a:t>
            </a:r>
            <a:r>
              <a:rPr lang="nl-BE" dirty="0" err="1"/>
              <a:t>vs</a:t>
            </a:r>
            <a:r>
              <a:rPr lang="nl-BE" dirty="0"/>
              <a:t> verticale liftcomponent</a:t>
            </a:r>
          </a:p>
          <a:p>
            <a:pPr marL="285750" indent="-285750">
              <a:buFontTx/>
              <a:buChar char="-"/>
            </a:pPr>
            <a:endParaRPr lang="nl-BE" dirty="0"/>
          </a:p>
          <a:p>
            <a:pPr marL="285750" indent="-285750">
              <a:buFontTx/>
              <a:buChar char="-"/>
            </a:pPr>
            <a:endParaRPr lang="nl-BE" dirty="0"/>
          </a:p>
          <a:p>
            <a:pPr marL="285750" indent="-285750">
              <a:buFontTx/>
              <a:buChar char="-"/>
            </a:pPr>
            <a:endParaRPr lang="nl-BE" dirty="0"/>
          </a:p>
          <a:p>
            <a:pPr marL="285750" indent="-285750">
              <a:buFontTx/>
              <a:buChar char="-"/>
            </a:pPr>
            <a:endParaRPr lang="en-US" dirty="0"/>
          </a:p>
        </p:txBody>
      </p:sp>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4581128"/>
            <a:ext cx="6795120" cy="1812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7262" y="1628800"/>
            <a:ext cx="4136893" cy="233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761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3" name="TextBox 2"/>
          <p:cNvSpPr txBox="1"/>
          <p:nvPr/>
        </p:nvSpPr>
        <p:spPr>
          <a:xfrm>
            <a:off x="539552" y="1340768"/>
            <a:ext cx="3096344" cy="369332"/>
          </a:xfrm>
          <a:prstGeom prst="rect">
            <a:avLst/>
          </a:prstGeom>
          <a:noFill/>
        </p:spPr>
        <p:txBody>
          <a:bodyPr wrap="square" rtlCol="0">
            <a:spAutoFit/>
          </a:bodyPr>
          <a:lstStyle/>
          <a:p>
            <a:r>
              <a:rPr lang="nl-BE" dirty="0"/>
              <a:t>Wisselbochten en spiraalduik</a:t>
            </a:r>
            <a:endParaRPr lang="en-US" dirty="0"/>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1988840"/>
            <a:ext cx="4592301" cy="400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2565400"/>
            <a:ext cx="2232248" cy="1477328"/>
          </a:xfrm>
          <a:prstGeom prst="rect">
            <a:avLst/>
          </a:prstGeom>
          <a:noFill/>
        </p:spPr>
        <p:txBody>
          <a:bodyPr wrap="square" rtlCol="0">
            <a:spAutoFit/>
          </a:bodyPr>
          <a:lstStyle/>
          <a:p>
            <a:pPr marL="285750" indent="-285750">
              <a:buFontTx/>
              <a:buChar char="-"/>
            </a:pPr>
            <a:r>
              <a:rPr lang="nl-BE" dirty="0"/>
              <a:t>Praktijkoefening</a:t>
            </a:r>
          </a:p>
          <a:p>
            <a:pPr marL="285750" indent="-285750">
              <a:buFontTx/>
              <a:buChar char="-"/>
            </a:pPr>
            <a:r>
              <a:rPr lang="nl-BE" dirty="0"/>
              <a:t>Oorzaak</a:t>
            </a:r>
          </a:p>
          <a:p>
            <a:pPr marL="285750" indent="-285750">
              <a:buFontTx/>
              <a:buChar char="-"/>
            </a:pPr>
            <a:r>
              <a:rPr lang="nl-BE" dirty="0"/>
              <a:t>Voorkomen</a:t>
            </a:r>
          </a:p>
          <a:p>
            <a:pPr marL="285750" indent="-285750">
              <a:buFontTx/>
              <a:buChar char="-"/>
            </a:pPr>
            <a:endParaRPr lang="nl-BE" dirty="0"/>
          </a:p>
          <a:p>
            <a:pPr marL="285750" indent="-285750">
              <a:buFontTx/>
              <a:buChar char="-"/>
            </a:pPr>
            <a:endParaRPr lang="en-US" dirty="0"/>
          </a:p>
        </p:txBody>
      </p:sp>
    </p:spTree>
    <p:extLst>
      <p:ext uri="{BB962C8B-B14F-4D97-AF65-F5344CB8AC3E}">
        <p14:creationId xmlns:p14="http://schemas.microsoft.com/office/powerpoint/2010/main" val="3101616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467544" y="1052736"/>
            <a:ext cx="3096344" cy="369332"/>
          </a:xfrm>
          <a:prstGeom prst="rect">
            <a:avLst/>
          </a:prstGeom>
          <a:noFill/>
        </p:spPr>
        <p:txBody>
          <a:bodyPr wrap="square" rtlCol="0">
            <a:spAutoFit/>
          </a:bodyPr>
          <a:lstStyle/>
          <a:p>
            <a:r>
              <a:rPr lang="nl-BE" dirty="0"/>
              <a:t>Tolvlucht</a:t>
            </a:r>
            <a:endParaRPr lang="en-US" dirty="0"/>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1268760"/>
            <a:ext cx="3577580" cy="536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87624" y="2060848"/>
            <a:ext cx="2520280" cy="2031325"/>
          </a:xfrm>
          <a:prstGeom prst="rect">
            <a:avLst/>
          </a:prstGeom>
          <a:noFill/>
        </p:spPr>
        <p:txBody>
          <a:bodyPr wrap="square" rtlCol="0">
            <a:spAutoFit/>
          </a:bodyPr>
          <a:lstStyle/>
          <a:p>
            <a:pPr marL="285750" indent="-285750">
              <a:buFontTx/>
              <a:buChar char="-"/>
            </a:pPr>
            <a:r>
              <a:rPr lang="nl-BE" dirty="0"/>
              <a:t>Inzetten</a:t>
            </a:r>
          </a:p>
          <a:p>
            <a:pPr marL="285750" indent="-285750">
              <a:buFontTx/>
              <a:buChar char="-"/>
            </a:pPr>
            <a:r>
              <a:rPr lang="nl-BE" dirty="0"/>
              <a:t>Herstel</a:t>
            </a:r>
          </a:p>
          <a:p>
            <a:pPr marL="285750" indent="-285750">
              <a:buFontTx/>
              <a:buChar char="-"/>
            </a:pPr>
            <a:r>
              <a:rPr lang="nl-BE" dirty="0"/>
              <a:t>Signalen</a:t>
            </a:r>
          </a:p>
          <a:p>
            <a:pPr marL="285750" indent="-285750">
              <a:buFontTx/>
              <a:buChar char="-"/>
            </a:pPr>
            <a:r>
              <a:rPr lang="nl-BE" dirty="0"/>
              <a:t>Voorkomen!</a:t>
            </a:r>
          </a:p>
          <a:p>
            <a:pPr marL="285750" indent="-285750">
              <a:buFontTx/>
              <a:buChar char="-"/>
            </a:pPr>
            <a:r>
              <a:rPr lang="nl-BE" dirty="0"/>
              <a:t>Gevaren</a:t>
            </a:r>
          </a:p>
          <a:p>
            <a:pPr marL="285750" indent="-285750">
              <a:buFontTx/>
              <a:buChar char="-"/>
            </a:pPr>
            <a:r>
              <a:rPr lang="nl-BE" dirty="0"/>
              <a:t>Verschil spiraalduik</a:t>
            </a:r>
          </a:p>
          <a:p>
            <a:pPr marL="285750" indent="-285750">
              <a:buFontTx/>
              <a:buChar char="-"/>
            </a:pPr>
            <a:endParaRPr lang="en-US" dirty="0"/>
          </a:p>
        </p:txBody>
      </p:sp>
    </p:spTree>
    <p:extLst>
      <p:ext uri="{BB962C8B-B14F-4D97-AF65-F5344CB8AC3E}">
        <p14:creationId xmlns:p14="http://schemas.microsoft.com/office/powerpoint/2010/main" val="39830543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683568" y="1556792"/>
            <a:ext cx="2592288" cy="369332"/>
          </a:xfrm>
          <a:prstGeom prst="rect">
            <a:avLst/>
          </a:prstGeom>
          <a:noFill/>
        </p:spPr>
        <p:txBody>
          <a:bodyPr wrap="square" rtlCol="0">
            <a:spAutoFit/>
          </a:bodyPr>
          <a:lstStyle/>
          <a:p>
            <a:r>
              <a:rPr lang="nl-BE" dirty="0"/>
              <a:t>Slipvlucht </a:t>
            </a:r>
            <a:r>
              <a:rPr lang="nl-BE"/>
              <a:t>en sliplanding</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605" y="1319721"/>
            <a:ext cx="2942549" cy="2491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8195" y="3933056"/>
            <a:ext cx="3028270" cy="2553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59632" y="2780928"/>
            <a:ext cx="3312368" cy="1754326"/>
          </a:xfrm>
          <a:prstGeom prst="rect">
            <a:avLst/>
          </a:prstGeom>
          <a:noFill/>
        </p:spPr>
        <p:txBody>
          <a:bodyPr wrap="square" rtlCol="0">
            <a:spAutoFit/>
          </a:bodyPr>
          <a:lstStyle/>
          <a:p>
            <a:pPr marL="285750" indent="-285750">
              <a:buFontTx/>
              <a:buChar char="-"/>
            </a:pPr>
            <a:r>
              <a:rPr lang="nl-BE" dirty="0"/>
              <a:t>Theorie</a:t>
            </a:r>
          </a:p>
          <a:p>
            <a:pPr marL="285750" indent="-285750">
              <a:buFontTx/>
              <a:buChar char="-"/>
            </a:pPr>
            <a:r>
              <a:rPr lang="nl-BE" dirty="0"/>
              <a:t>Uitvoering</a:t>
            </a:r>
          </a:p>
          <a:p>
            <a:pPr marL="285750" indent="-285750">
              <a:buFontTx/>
              <a:buChar char="-"/>
            </a:pPr>
            <a:r>
              <a:rPr lang="nl-BE" dirty="0"/>
              <a:t>Vliegrichting bepalen</a:t>
            </a:r>
          </a:p>
          <a:p>
            <a:pPr marL="285750" indent="-285750">
              <a:buFontTx/>
              <a:buChar char="-"/>
            </a:pPr>
            <a:r>
              <a:rPr lang="nl-BE" dirty="0"/>
              <a:t>Snelheid</a:t>
            </a:r>
          </a:p>
          <a:p>
            <a:pPr marL="285750" indent="-285750">
              <a:buFontTx/>
              <a:buChar char="-"/>
            </a:pPr>
            <a:endParaRPr lang="nl-BE" dirty="0"/>
          </a:p>
          <a:p>
            <a:pPr marL="285750" indent="-285750">
              <a:buFontTx/>
              <a:buChar char="-"/>
            </a:pPr>
            <a:endParaRPr lang="en-US" dirty="0"/>
          </a:p>
        </p:txBody>
      </p:sp>
    </p:spTree>
    <p:extLst>
      <p:ext uri="{BB962C8B-B14F-4D97-AF65-F5344CB8AC3E}">
        <p14:creationId xmlns:p14="http://schemas.microsoft.com/office/powerpoint/2010/main" val="21697827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196752"/>
            <a:ext cx="3827183" cy="2557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0834" y="4034676"/>
            <a:ext cx="3827184" cy="24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1600" y="1916832"/>
            <a:ext cx="2918058" cy="1200329"/>
          </a:xfrm>
          <a:prstGeom prst="rect">
            <a:avLst/>
          </a:prstGeom>
          <a:noFill/>
        </p:spPr>
        <p:txBody>
          <a:bodyPr wrap="square" rtlCol="0">
            <a:spAutoFit/>
          </a:bodyPr>
          <a:lstStyle/>
          <a:p>
            <a:pPr marL="285750" indent="-285750">
              <a:buFontTx/>
              <a:buChar char="-"/>
            </a:pPr>
            <a:r>
              <a:rPr lang="nl-BE" dirty="0"/>
              <a:t>Inzetten slip</a:t>
            </a:r>
          </a:p>
          <a:p>
            <a:pPr marL="285750" indent="-285750">
              <a:buFontTx/>
              <a:buChar char="-"/>
            </a:pPr>
            <a:r>
              <a:rPr lang="nl-BE" dirty="0"/>
              <a:t>Uit slip gaan</a:t>
            </a:r>
          </a:p>
          <a:p>
            <a:pPr marL="285750" indent="-285750">
              <a:buFontTx/>
              <a:buChar char="-"/>
            </a:pPr>
            <a:r>
              <a:rPr lang="nl-BE" dirty="0"/>
              <a:t>Gevaarlijk?</a:t>
            </a:r>
          </a:p>
          <a:p>
            <a:pPr marL="285750" indent="-285750">
              <a:buFontTx/>
              <a:buChar char="-"/>
            </a:pPr>
            <a:r>
              <a:rPr lang="nl-BE" dirty="0"/>
              <a:t>Slipvlucht met kleppen</a:t>
            </a:r>
            <a:endParaRPr lang="en-US" dirty="0"/>
          </a:p>
        </p:txBody>
      </p:sp>
    </p:spTree>
    <p:extLst>
      <p:ext uri="{BB962C8B-B14F-4D97-AF65-F5344CB8AC3E}">
        <p14:creationId xmlns:p14="http://schemas.microsoft.com/office/powerpoint/2010/main" val="39650810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10" name="TextBox 9"/>
          <p:cNvSpPr txBox="1"/>
          <p:nvPr/>
        </p:nvSpPr>
        <p:spPr>
          <a:xfrm>
            <a:off x="0" y="684213"/>
            <a:ext cx="4539972" cy="523220"/>
          </a:xfrm>
          <a:prstGeom prst="rect">
            <a:avLst/>
          </a:prstGeom>
          <a:noFill/>
        </p:spPr>
        <p:txBody>
          <a:bodyPr wrap="square" rtlCol="0">
            <a:spAutoFit/>
          </a:bodyPr>
          <a:lstStyle>
            <a:defPPr>
              <a:defRPr lang="nl-NL"/>
            </a:defPPr>
            <a:lvl1pPr lvl="0">
              <a:buClr>
                <a:srgbClr val="FF0000"/>
              </a:buClr>
              <a:defRPr sz="2800" b="1"/>
            </a:lvl1pPr>
          </a:lstStyle>
          <a:p>
            <a:r>
              <a:rPr lang="nl-BE" dirty="0"/>
              <a:t>6.7 Noodprocedures</a:t>
            </a:r>
            <a:endParaRPr lang="en-US" dirty="0"/>
          </a:p>
        </p:txBody>
      </p:sp>
      <p:sp>
        <p:nvSpPr>
          <p:cNvPr id="2" name="TextBox 1"/>
          <p:cNvSpPr txBox="1"/>
          <p:nvPr/>
        </p:nvSpPr>
        <p:spPr>
          <a:xfrm>
            <a:off x="778783" y="1772816"/>
            <a:ext cx="2808312" cy="1200329"/>
          </a:xfrm>
          <a:prstGeom prst="rect">
            <a:avLst/>
          </a:prstGeom>
          <a:noFill/>
        </p:spPr>
        <p:txBody>
          <a:bodyPr wrap="square" rtlCol="0">
            <a:spAutoFit/>
          </a:bodyPr>
          <a:lstStyle/>
          <a:p>
            <a:pPr marL="285750" indent="-285750">
              <a:buFontTx/>
              <a:buChar char="-"/>
            </a:pPr>
            <a:r>
              <a:rPr lang="nl-BE" dirty="0"/>
              <a:t>Kabelbreuk bij lierstart</a:t>
            </a:r>
          </a:p>
          <a:p>
            <a:pPr marL="285750" indent="-285750">
              <a:buFontTx/>
              <a:buChar char="-"/>
            </a:pPr>
            <a:r>
              <a:rPr lang="nl-BE" dirty="0"/>
              <a:t>Dalend slepen</a:t>
            </a:r>
          </a:p>
          <a:p>
            <a:pPr marL="285750" indent="-285750">
              <a:buFontTx/>
              <a:buChar char="-"/>
            </a:pPr>
            <a:r>
              <a:rPr lang="nl-BE" dirty="0"/>
              <a:t>Sleepkabel breekt</a:t>
            </a:r>
          </a:p>
          <a:p>
            <a:pPr marL="285750" indent="-285750">
              <a:buFontTx/>
              <a:buChar char="-"/>
            </a:pPr>
            <a:r>
              <a:rPr lang="nl-BE" dirty="0"/>
              <a:t>Optillen sleepvliegtuig</a:t>
            </a:r>
            <a:endParaRPr lang="en-US" dirty="0"/>
          </a:p>
        </p:txBody>
      </p:sp>
    </p:spTree>
    <p:extLst>
      <p:ext uri="{BB962C8B-B14F-4D97-AF65-F5344CB8AC3E}">
        <p14:creationId xmlns:p14="http://schemas.microsoft.com/office/powerpoint/2010/main" val="20823580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974" y="1727746"/>
            <a:ext cx="4594613" cy="2350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0961" y="4149080"/>
            <a:ext cx="4850904" cy="239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1474" y="4797152"/>
            <a:ext cx="2436475" cy="923330"/>
          </a:xfrm>
          <a:prstGeom prst="rect">
            <a:avLst/>
          </a:prstGeom>
          <a:noFill/>
        </p:spPr>
        <p:txBody>
          <a:bodyPr wrap="square" rtlCol="0">
            <a:spAutoFit/>
          </a:bodyPr>
          <a:lstStyle/>
          <a:p>
            <a:pPr marL="285750" indent="-285750">
              <a:buFontTx/>
              <a:buChar char="-"/>
            </a:pPr>
            <a:r>
              <a:rPr lang="nl-BE" dirty="0"/>
              <a:t>Rechtdoor</a:t>
            </a:r>
          </a:p>
          <a:p>
            <a:pPr marL="285750" indent="-285750">
              <a:buFontTx/>
              <a:buChar char="-"/>
            </a:pPr>
            <a:r>
              <a:rPr lang="nl-BE" dirty="0"/>
              <a:t>Kort circuit</a:t>
            </a:r>
          </a:p>
          <a:p>
            <a:pPr marL="285750" indent="-285750">
              <a:buFontTx/>
              <a:buChar char="-"/>
            </a:pPr>
            <a:r>
              <a:rPr lang="nl-BE" dirty="0"/>
              <a:t>Normaal circuit</a:t>
            </a:r>
            <a:endParaRPr lang="en-US" dirty="0"/>
          </a:p>
        </p:txBody>
      </p:sp>
      <p:sp>
        <p:nvSpPr>
          <p:cNvPr id="3" name="TextBox 2"/>
          <p:cNvSpPr txBox="1"/>
          <p:nvPr/>
        </p:nvSpPr>
        <p:spPr>
          <a:xfrm>
            <a:off x="5799723" y="2492122"/>
            <a:ext cx="1944216" cy="1200329"/>
          </a:xfrm>
          <a:prstGeom prst="rect">
            <a:avLst/>
          </a:prstGeom>
          <a:noFill/>
        </p:spPr>
        <p:txBody>
          <a:bodyPr wrap="square" rtlCol="0">
            <a:spAutoFit/>
          </a:bodyPr>
          <a:lstStyle/>
          <a:p>
            <a:r>
              <a:rPr lang="nl-BE" dirty="0" err="1"/>
              <a:t>Bijprikken</a:t>
            </a:r>
            <a:endParaRPr lang="nl-BE" dirty="0"/>
          </a:p>
          <a:p>
            <a:r>
              <a:rPr lang="nl-BE" dirty="0"/>
              <a:t>Ontkoppelen</a:t>
            </a:r>
          </a:p>
          <a:p>
            <a:r>
              <a:rPr lang="nl-BE" dirty="0"/>
              <a:t>Kleppen</a:t>
            </a:r>
          </a:p>
          <a:p>
            <a:r>
              <a:rPr lang="nl-BE" dirty="0"/>
              <a:t>Snelheid</a:t>
            </a:r>
            <a:endParaRPr lang="en-US" dirty="0"/>
          </a:p>
        </p:txBody>
      </p:sp>
      <p:sp>
        <p:nvSpPr>
          <p:cNvPr id="14" name="TextBox 13"/>
          <p:cNvSpPr txBox="1"/>
          <p:nvPr/>
        </p:nvSpPr>
        <p:spPr>
          <a:xfrm>
            <a:off x="0" y="684213"/>
            <a:ext cx="4539972" cy="523220"/>
          </a:xfrm>
          <a:prstGeom prst="rect">
            <a:avLst/>
          </a:prstGeom>
          <a:noFill/>
        </p:spPr>
        <p:txBody>
          <a:bodyPr wrap="square" rtlCol="0">
            <a:spAutoFit/>
          </a:bodyPr>
          <a:lstStyle>
            <a:defPPr>
              <a:defRPr lang="nl-NL"/>
            </a:defPPr>
            <a:lvl1pPr lvl="0">
              <a:buClr>
                <a:srgbClr val="FF0000"/>
              </a:buClr>
              <a:defRPr sz="2800" b="1"/>
            </a:lvl1pPr>
          </a:lstStyle>
          <a:p>
            <a:r>
              <a:rPr lang="nl-BE" dirty="0"/>
              <a:t>6.7 Noodprocedures</a:t>
            </a:r>
            <a:endParaRPr lang="en-US" dirty="0"/>
          </a:p>
        </p:txBody>
      </p:sp>
      <p:sp>
        <p:nvSpPr>
          <p:cNvPr id="4" name="TextBox 3"/>
          <p:cNvSpPr txBox="1"/>
          <p:nvPr/>
        </p:nvSpPr>
        <p:spPr>
          <a:xfrm>
            <a:off x="597677" y="1331476"/>
            <a:ext cx="2592288" cy="369332"/>
          </a:xfrm>
          <a:prstGeom prst="rect">
            <a:avLst/>
          </a:prstGeom>
          <a:noFill/>
        </p:spPr>
        <p:txBody>
          <a:bodyPr wrap="square" rtlCol="0">
            <a:spAutoFit/>
          </a:bodyPr>
          <a:lstStyle/>
          <a:p>
            <a:r>
              <a:rPr lang="nl-BE" dirty="0"/>
              <a:t>Kabelbreuk bij lierstart</a:t>
            </a:r>
            <a:endParaRPr lang="en-US" dirty="0"/>
          </a:p>
        </p:txBody>
      </p:sp>
    </p:spTree>
    <p:extLst>
      <p:ext uri="{BB962C8B-B14F-4D97-AF65-F5344CB8AC3E}">
        <p14:creationId xmlns:p14="http://schemas.microsoft.com/office/powerpoint/2010/main" val="20619058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4" name="TextBox 3"/>
          <p:cNvSpPr txBox="1"/>
          <p:nvPr/>
        </p:nvSpPr>
        <p:spPr>
          <a:xfrm>
            <a:off x="773906" y="1700808"/>
            <a:ext cx="4824536" cy="2308324"/>
          </a:xfrm>
          <a:prstGeom prst="rect">
            <a:avLst/>
          </a:prstGeom>
          <a:noFill/>
        </p:spPr>
        <p:txBody>
          <a:bodyPr wrap="square" rtlCol="0">
            <a:spAutoFit/>
          </a:bodyPr>
          <a:lstStyle/>
          <a:p>
            <a:pPr marL="285750" indent="-285750">
              <a:buFontTx/>
              <a:buChar char="-"/>
            </a:pPr>
            <a:r>
              <a:rPr lang="nl-BE" dirty="0"/>
              <a:t>Afbreken start</a:t>
            </a:r>
          </a:p>
          <a:p>
            <a:pPr marL="742950" lvl="1" indent="-285750">
              <a:buFontTx/>
              <a:buChar char="-"/>
            </a:pPr>
            <a:r>
              <a:rPr lang="nl-BE" dirty="0"/>
              <a:t>Tijdens het rollen</a:t>
            </a:r>
          </a:p>
          <a:p>
            <a:pPr marL="742950" lvl="1" indent="-285750">
              <a:buFontTx/>
              <a:buChar char="-"/>
            </a:pPr>
            <a:r>
              <a:rPr lang="nl-BE" dirty="0"/>
              <a:t>Lage </a:t>
            </a:r>
            <a:r>
              <a:rPr lang="nl-BE" dirty="0" err="1"/>
              <a:t>vs</a:t>
            </a:r>
            <a:r>
              <a:rPr lang="nl-BE" dirty="0"/>
              <a:t> hogere hoogte </a:t>
            </a:r>
          </a:p>
          <a:p>
            <a:pPr marL="285750" indent="-285750">
              <a:buFontTx/>
              <a:buChar char="-"/>
            </a:pPr>
            <a:r>
              <a:rPr lang="nl-BE" dirty="0"/>
              <a:t>Waarschuwingssignalen</a:t>
            </a:r>
          </a:p>
          <a:p>
            <a:pPr marL="285750" indent="-285750">
              <a:buFontTx/>
              <a:buChar char="-"/>
            </a:pPr>
            <a:r>
              <a:rPr lang="nl-BE" dirty="0"/>
              <a:t>Kabel ontkoppeld niet</a:t>
            </a:r>
          </a:p>
          <a:p>
            <a:pPr marL="285750" indent="-285750">
              <a:buFontTx/>
              <a:buChar char="-"/>
            </a:pPr>
            <a:r>
              <a:rPr lang="nl-BE" dirty="0"/>
              <a:t>Dalend slepen</a:t>
            </a:r>
          </a:p>
          <a:p>
            <a:pPr marL="285750" indent="-285750">
              <a:buFontTx/>
              <a:buChar char="-"/>
            </a:pPr>
            <a:r>
              <a:rPr lang="nl-BE" dirty="0"/>
              <a:t>Sleepkabel breekt</a:t>
            </a:r>
            <a:endParaRPr lang="en-US" dirty="0"/>
          </a:p>
          <a:p>
            <a:pPr marL="285750" indent="-285750">
              <a:buFontTx/>
              <a:buChar char="-"/>
            </a:pPr>
            <a:r>
              <a:rPr lang="nl-BE" dirty="0"/>
              <a:t>Optillen sleper</a:t>
            </a:r>
            <a:endParaRPr lang="en-US" dirty="0"/>
          </a:p>
        </p:txBody>
      </p:sp>
      <p:sp>
        <p:nvSpPr>
          <p:cNvPr id="5" name="TextBox 4"/>
          <p:cNvSpPr txBox="1"/>
          <p:nvPr/>
        </p:nvSpPr>
        <p:spPr>
          <a:xfrm>
            <a:off x="539552" y="973931"/>
            <a:ext cx="2952328" cy="369332"/>
          </a:xfrm>
          <a:prstGeom prst="rect">
            <a:avLst/>
          </a:prstGeom>
          <a:noFill/>
        </p:spPr>
        <p:txBody>
          <a:bodyPr wrap="square" rtlCol="0">
            <a:spAutoFit/>
          </a:bodyPr>
          <a:lstStyle/>
          <a:p>
            <a:r>
              <a:rPr lang="nl-BE" dirty="0"/>
              <a:t>Noodprocedures sleepstart</a:t>
            </a:r>
            <a:endParaRPr lang="en-US" dirty="0"/>
          </a:p>
        </p:txBody>
      </p:sp>
      <p:pic>
        <p:nvPicPr>
          <p:cNvPr id="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3726324"/>
            <a:ext cx="4046265" cy="228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076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2420888"/>
            <a:ext cx="6624736" cy="302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07648" y="1412776"/>
            <a:ext cx="2918058" cy="369332"/>
          </a:xfrm>
          <a:prstGeom prst="rect">
            <a:avLst/>
          </a:prstGeom>
          <a:noFill/>
        </p:spPr>
        <p:txBody>
          <a:bodyPr wrap="square" rtlCol="0">
            <a:spAutoFit/>
          </a:bodyPr>
          <a:lstStyle/>
          <a:p>
            <a:r>
              <a:rPr lang="nl-BE" dirty="0" smtClean="0"/>
              <a:t>Scantechniek</a:t>
            </a:r>
            <a:endParaRPr lang="en-US" dirty="0"/>
          </a:p>
        </p:txBody>
      </p:sp>
    </p:spTree>
    <p:extLst>
      <p:ext uri="{BB962C8B-B14F-4D97-AF65-F5344CB8AC3E}">
        <p14:creationId xmlns:p14="http://schemas.microsoft.com/office/powerpoint/2010/main" val="39175103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2" name="TextBox 1"/>
          <p:cNvSpPr txBox="1"/>
          <p:nvPr/>
        </p:nvSpPr>
        <p:spPr>
          <a:xfrm>
            <a:off x="899592" y="1196752"/>
            <a:ext cx="3600400" cy="369332"/>
          </a:xfrm>
          <a:prstGeom prst="rect">
            <a:avLst/>
          </a:prstGeom>
          <a:noFill/>
        </p:spPr>
        <p:txBody>
          <a:bodyPr wrap="square" rtlCol="0">
            <a:spAutoFit/>
          </a:bodyPr>
          <a:lstStyle/>
          <a:p>
            <a:r>
              <a:rPr lang="nl-BE" dirty="0"/>
              <a:t>Aandachtspunten BGA</a:t>
            </a:r>
            <a:endParaRPr lang="en-US" dirty="0"/>
          </a:p>
        </p:txBody>
      </p:sp>
      <p:sp>
        <p:nvSpPr>
          <p:cNvPr id="3" name="TextBox 2"/>
          <p:cNvSpPr txBox="1"/>
          <p:nvPr/>
        </p:nvSpPr>
        <p:spPr>
          <a:xfrm>
            <a:off x="1045342" y="2204864"/>
            <a:ext cx="5688632" cy="2585323"/>
          </a:xfrm>
          <a:prstGeom prst="rect">
            <a:avLst/>
          </a:prstGeom>
          <a:noFill/>
        </p:spPr>
        <p:txBody>
          <a:bodyPr wrap="square" rtlCol="0">
            <a:spAutoFit/>
          </a:bodyPr>
          <a:lstStyle/>
          <a:p>
            <a:pPr marL="285750" indent="-285750">
              <a:buFontTx/>
              <a:buChar char="-"/>
            </a:pPr>
            <a:r>
              <a:rPr lang="nl-BE" dirty="0"/>
              <a:t>Slepen is </a:t>
            </a:r>
            <a:r>
              <a:rPr lang="nl-BE"/>
              <a:t>veiliger dan </a:t>
            </a:r>
            <a:r>
              <a:rPr lang="nl-BE" dirty="0"/>
              <a:t>lieren</a:t>
            </a:r>
          </a:p>
          <a:p>
            <a:pPr marL="285750" indent="-285750">
              <a:buFontTx/>
              <a:buChar char="-"/>
            </a:pPr>
            <a:r>
              <a:rPr lang="nl-BE" dirty="0" err="1"/>
              <a:t>Zwaartepuntshaak</a:t>
            </a:r>
            <a:r>
              <a:rPr lang="nl-BE" dirty="0"/>
              <a:t> &amp; turbulent weer</a:t>
            </a:r>
          </a:p>
          <a:p>
            <a:pPr marL="285750" indent="-285750">
              <a:buFontTx/>
              <a:buChar char="-"/>
            </a:pPr>
            <a:r>
              <a:rPr lang="nl-BE" dirty="0"/>
              <a:t>Juiste positie in de kap houden</a:t>
            </a:r>
          </a:p>
          <a:p>
            <a:pPr marL="285750" indent="-285750">
              <a:buFontTx/>
              <a:buChar char="-"/>
            </a:pPr>
            <a:r>
              <a:rPr lang="nl-BE" dirty="0"/>
              <a:t>Risico te laag </a:t>
            </a:r>
            <a:r>
              <a:rPr lang="nl-BE" dirty="0" err="1"/>
              <a:t>vs</a:t>
            </a:r>
            <a:r>
              <a:rPr lang="nl-BE" dirty="0"/>
              <a:t> te hoog</a:t>
            </a:r>
          </a:p>
          <a:p>
            <a:pPr marL="285750" indent="-285750">
              <a:buFontTx/>
              <a:buChar char="-"/>
            </a:pPr>
            <a:endParaRPr lang="nl-BE" dirty="0"/>
          </a:p>
          <a:p>
            <a:pPr marL="285750" indent="-285750">
              <a:buFontTx/>
              <a:buChar char="-"/>
            </a:pPr>
            <a:endParaRPr lang="nl-BE" dirty="0"/>
          </a:p>
          <a:p>
            <a:pPr marL="285750" indent="-285750">
              <a:buFontTx/>
              <a:buChar char="-"/>
            </a:pPr>
            <a:endParaRPr lang="nl-BE" dirty="0"/>
          </a:p>
          <a:p>
            <a:pPr marL="285750" indent="-285750">
              <a:buFontTx/>
              <a:buChar char="-"/>
            </a:pPr>
            <a:endParaRPr lang="nl-BE" dirty="0"/>
          </a:p>
          <a:p>
            <a:pPr marL="285750" indent="-285750">
              <a:buFontTx/>
              <a:buChar char="-"/>
            </a:pPr>
            <a:endParaRPr lang="en-US" dirty="0"/>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3573016"/>
            <a:ext cx="57150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48627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847466"/>
            <a:ext cx="2437652" cy="5704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59632" y="1628800"/>
            <a:ext cx="2232248" cy="1200329"/>
          </a:xfrm>
          <a:prstGeom prst="rect">
            <a:avLst/>
          </a:prstGeom>
          <a:noFill/>
        </p:spPr>
        <p:txBody>
          <a:bodyPr wrap="square" rtlCol="0">
            <a:spAutoFit/>
          </a:bodyPr>
          <a:lstStyle/>
          <a:p>
            <a:pPr marL="285750" indent="-285750">
              <a:buFontTx/>
              <a:buChar char="-"/>
            </a:pPr>
            <a:r>
              <a:rPr lang="nl-BE" dirty="0"/>
              <a:t>Behandeling</a:t>
            </a:r>
          </a:p>
          <a:p>
            <a:pPr marL="285750" indent="-285750">
              <a:buFontTx/>
              <a:buChar char="-"/>
            </a:pPr>
            <a:r>
              <a:rPr lang="nl-BE" dirty="0"/>
              <a:t>Beschrijving</a:t>
            </a:r>
          </a:p>
          <a:p>
            <a:pPr marL="285750" indent="-285750">
              <a:buFontTx/>
              <a:buChar char="-"/>
            </a:pPr>
            <a:r>
              <a:rPr lang="nl-BE" dirty="0"/>
              <a:t>Gebruik</a:t>
            </a:r>
          </a:p>
          <a:p>
            <a:pPr marL="285750" indent="-285750">
              <a:buFontTx/>
              <a:buChar char="-"/>
            </a:pPr>
            <a:r>
              <a:rPr lang="nl-BE" dirty="0"/>
              <a:t>landing</a:t>
            </a:r>
            <a:endParaRPr lang="en-US" dirty="0"/>
          </a:p>
        </p:txBody>
      </p:sp>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2996952"/>
            <a:ext cx="2156510" cy="3543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4137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
        <p:nvSpPr>
          <p:cNvPr id="10" name="Tekstvak 11"/>
          <p:cNvSpPr txBox="1"/>
          <p:nvPr/>
        </p:nvSpPr>
        <p:spPr>
          <a:xfrm>
            <a:off x="0" y="692696"/>
            <a:ext cx="9144000" cy="523220"/>
          </a:xfrm>
          <a:prstGeom prst="rect">
            <a:avLst/>
          </a:prstGeom>
          <a:noFill/>
        </p:spPr>
        <p:txBody>
          <a:bodyPr wrap="square" rtlCol="0">
            <a:spAutoFit/>
          </a:bodyPr>
          <a:lstStyle/>
          <a:p>
            <a:pPr lvl="0">
              <a:buClr>
                <a:srgbClr val="FF0000"/>
              </a:buClr>
            </a:pPr>
            <a:r>
              <a:rPr lang="nl-NL" sz="2800" b="1" dirty="0"/>
              <a:t>6.8 Gebruik parachute</a:t>
            </a:r>
            <a:endParaRPr lang="nl-NL" sz="2800" dirty="0"/>
          </a:p>
        </p:txBody>
      </p:sp>
      <p:sp>
        <p:nvSpPr>
          <p:cNvPr id="2" name="TextBox 1"/>
          <p:cNvSpPr txBox="1"/>
          <p:nvPr/>
        </p:nvSpPr>
        <p:spPr>
          <a:xfrm>
            <a:off x="827584" y="1688237"/>
            <a:ext cx="4104456" cy="1754326"/>
          </a:xfrm>
          <a:prstGeom prst="rect">
            <a:avLst/>
          </a:prstGeom>
          <a:noFill/>
        </p:spPr>
        <p:txBody>
          <a:bodyPr wrap="square" rtlCol="0">
            <a:spAutoFit/>
          </a:bodyPr>
          <a:lstStyle/>
          <a:p>
            <a:pPr marL="285750" indent="-285750">
              <a:buFontTx/>
              <a:buChar char="-"/>
            </a:pPr>
            <a:r>
              <a:rPr lang="nl-BE" dirty="0"/>
              <a:t>Doet het altijd</a:t>
            </a:r>
          </a:p>
          <a:p>
            <a:pPr marL="285750" indent="-285750">
              <a:buFontTx/>
              <a:buChar char="-"/>
            </a:pPr>
            <a:r>
              <a:rPr lang="nl-BE" dirty="0"/>
              <a:t>Gaat langer mee bij goede behandeling</a:t>
            </a:r>
          </a:p>
          <a:p>
            <a:pPr marL="285750" indent="-285750">
              <a:buFontTx/>
              <a:buChar char="-"/>
            </a:pPr>
            <a:r>
              <a:rPr lang="nl-BE" dirty="0"/>
              <a:t>Verplicht bij kunst- en wolkenvlucht</a:t>
            </a:r>
          </a:p>
          <a:p>
            <a:pPr marL="285750" indent="-285750">
              <a:buFontTx/>
              <a:buChar char="-"/>
            </a:pPr>
            <a:r>
              <a:rPr lang="nl-BE" dirty="0"/>
              <a:t>Jaarlijkse keuring</a:t>
            </a:r>
          </a:p>
          <a:p>
            <a:pPr marL="285750" indent="-285750">
              <a:buFontTx/>
              <a:buChar char="-"/>
            </a:pPr>
            <a:r>
              <a:rPr lang="nl-BE" dirty="0"/>
              <a:t>Noodprocedures</a:t>
            </a:r>
            <a:endParaRPr lang="en-US" dirty="0"/>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836712"/>
            <a:ext cx="2857500" cy="566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7715" y="3494471"/>
            <a:ext cx="2180584" cy="295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6825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Tree>
    <p:extLst>
      <p:ext uri="{BB962C8B-B14F-4D97-AF65-F5344CB8AC3E}">
        <p14:creationId xmlns:p14="http://schemas.microsoft.com/office/powerpoint/2010/main" val="41702966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spTree>
    <p:extLst>
      <p:ext uri="{BB962C8B-B14F-4D97-AF65-F5344CB8AC3E}">
        <p14:creationId xmlns:p14="http://schemas.microsoft.com/office/powerpoint/2010/main" val="1063270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3" cstate="print"/>
          <a:srcRect/>
          <a:stretch>
            <a:fillRect/>
          </a:stretch>
        </p:blipFill>
        <p:spPr bwMode="auto">
          <a:xfrm>
            <a:off x="0" y="-142875"/>
            <a:ext cx="1547813" cy="798513"/>
          </a:xfrm>
          <a:prstGeom prst="rect">
            <a:avLst/>
          </a:prstGeom>
          <a:noFill/>
          <a:ln w="9525">
            <a:noFill/>
            <a:miter lim="800000"/>
            <a:headEnd/>
            <a:tailEnd/>
          </a:ln>
        </p:spPr>
      </p:pic>
      <p:pic>
        <p:nvPicPr>
          <p:cNvPr id="25608" name="Picture 6"/>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25610" name="Text Box 6"/>
          <p:cNvSpPr txBox="1">
            <a:spLocks noChangeArrowheads="1"/>
          </p:cNvSpPr>
          <p:nvPr/>
        </p:nvSpPr>
        <p:spPr bwMode="auto">
          <a:xfrm>
            <a:off x="1979712" y="25460"/>
            <a:ext cx="3819892" cy="523220"/>
          </a:xfrm>
          <a:prstGeom prst="rect">
            <a:avLst/>
          </a:prstGeom>
          <a:noFill/>
          <a:ln w="9525">
            <a:noFill/>
            <a:miter lim="800000"/>
            <a:headEnd/>
            <a:tailEnd/>
          </a:ln>
        </p:spPr>
        <p:txBody>
          <a:bodyPr wrap="none">
            <a:spAutoFit/>
          </a:bodyPr>
          <a:lstStyle/>
          <a:p>
            <a:r>
              <a:rPr lang="nl-NL" sz="2800" dirty="0">
                <a:solidFill>
                  <a:schemeClr val="bg1"/>
                </a:solidFill>
              </a:rPr>
              <a:t>Operationele procedures</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052737"/>
            <a:ext cx="4431262"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2636912"/>
            <a:ext cx="3704505" cy="182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662" y="4725144"/>
            <a:ext cx="4454104"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17232" y="1172652"/>
            <a:ext cx="2304256" cy="1200329"/>
          </a:xfrm>
          <a:prstGeom prst="rect">
            <a:avLst/>
          </a:prstGeom>
          <a:noFill/>
        </p:spPr>
        <p:txBody>
          <a:bodyPr wrap="square" rtlCol="0">
            <a:spAutoFit/>
          </a:bodyPr>
          <a:lstStyle/>
          <a:p>
            <a:pPr marL="342900" indent="-342900">
              <a:buAutoNum type="arabicPlain"/>
            </a:pPr>
            <a:r>
              <a:rPr lang="nl-BE" dirty="0"/>
              <a:t>Beide verleggen koers als ze op elkaar afvliegen</a:t>
            </a:r>
          </a:p>
          <a:p>
            <a:endParaRPr lang="en-US" dirty="0"/>
          </a:p>
        </p:txBody>
      </p:sp>
      <p:sp>
        <p:nvSpPr>
          <p:cNvPr id="3" name="TextBox 2"/>
          <p:cNvSpPr txBox="1"/>
          <p:nvPr/>
        </p:nvSpPr>
        <p:spPr>
          <a:xfrm>
            <a:off x="1907704" y="2950525"/>
            <a:ext cx="2736304" cy="1200329"/>
          </a:xfrm>
          <a:prstGeom prst="rect">
            <a:avLst/>
          </a:prstGeom>
          <a:noFill/>
        </p:spPr>
        <p:txBody>
          <a:bodyPr wrap="square" rtlCol="0">
            <a:spAutoFit/>
          </a:bodyPr>
          <a:lstStyle/>
          <a:p>
            <a:pPr marL="342900" indent="-342900">
              <a:buAutoNum type="arabicPlain" startAt="2"/>
            </a:pPr>
            <a:r>
              <a:rPr lang="nl-BE" dirty="0"/>
              <a:t>Uitwijken naar rechts voor vliegtuig dat van rechts komt</a:t>
            </a:r>
          </a:p>
          <a:p>
            <a:endParaRPr lang="en-US" dirty="0"/>
          </a:p>
        </p:txBody>
      </p:sp>
      <p:sp>
        <p:nvSpPr>
          <p:cNvPr id="16" name="TextBox 15"/>
          <p:cNvSpPr txBox="1"/>
          <p:nvPr/>
        </p:nvSpPr>
        <p:spPr>
          <a:xfrm>
            <a:off x="5220072" y="4687976"/>
            <a:ext cx="3409578" cy="1477328"/>
          </a:xfrm>
          <a:prstGeom prst="rect">
            <a:avLst/>
          </a:prstGeom>
          <a:noFill/>
        </p:spPr>
        <p:txBody>
          <a:bodyPr wrap="square" rtlCol="0">
            <a:spAutoFit/>
          </a:bodyPr>
          <a:lstStyle/>
          <a:p>
            <a:pPr marL="342900" indent="-342900">
              <a:buAutoNum type="arabicPlain" startAt="3"/>
            </a:pPr>
            <a:r>
              <a:rPr lang="nl-BE" dirty="0"/>
              <a:t>Langs links of rechts</a:t>
            </a:r>
          </a:p>
          <a:p>
            <a:r>
              <a:rPr lang="nl-BE" dirty="0"/>
              <a:t>       voorbijsteken met voldoende</a:t>
            </a:r>
            <a:br>
              <a:rPr lang="nl-BE" dirty="0"/>
            </a:br>
            <a:r>
              <a:rPr lang="nl-BE" dirty="0"/>
              <a:t>       afstand.</a:t>
            </a:r>
            <a:br>
              <a:rPr lang="nl-BE" dirty="0"/>
            </a:br>
            <a:r>
              <a:rPr lang="nl-BE" dirty="0"/>
              <a:t>       Nooit erover of eronder!</a:t>
            </a:r>
          </a:p>
          <a:p>
            <a:endParaRPr lang="en-US" dirty="0"/>
          </a:p>
        </p:txBody>
      </p:sp>
    </p:spTree>
    <p:extLst>
      <p:ext uri="{BB962C8B-B14F-4D97-AF65-F5344CB8AC3E}">
        <p14:creationId xmlns:p14="http://schemas.microsoft.com/office/powerpoint/2010/main" val="3311601242"/>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61003</TotalTime>
  <Words>12713</Words>
  <Application>Microsoft Office PowerPoint</Application>
  <PresentationFormat>On-screen Show (4:3)</PresentationFormat>
  <Paragraphs>1880</Paragraphs>
  <Slides>84</Slides>
  <Notes>76</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KBAC – Lierreglement DGLV -- implementering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dirk</dc:creator>
  <cp:lastModifiedBy>Conings Tom</cp:lastModifiedBy>
  <cp:revision>368</cp:revision>
  <dcterms:created xsi:type="dcterms:W3CDTF">2014-03-01T09:35:46Z</dcterms:created>
  <dcterms:modified xsi:type="dcterms:W3CDTF">2021-02-08T20:10:12Z</dcterms:modified>
</cp:coreProperties>
</file>